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32.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notesSlides/notesSlide37.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38.xml" ContentType="application/vnd.openxmlformats-officedocument.presentationml.notesSlide+xml"/>
  <Override PartName="/ppt/charts/chart1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Lst>
  <p:notesMasterIdLst>
    <p:notesMasterId r:id="rId82"/>
  </p:notesMasterIdLst>
  <p:handoutMasterIdLst>
    <p:handoutMasterId r:id="rId83"/>
  </p:handoutMasterIdLst>
  <p:sldIdLst>
    <p:sldId id="1346" r:id="rId2"/>
    <p:sldId id="1232" r:id="rId3"/>
    <p:sldId id="1233" r:id="rId4"/>
    <p:sldId id="1234" r:id="rId5"/>
    <p:sldId id="1235" r:id="rId6"/>
    <p:sldId id="1236" r:id="rId7"/>
    <p:sldId id="1374" r:id="rId8"/>
    <p:sldId id="1243" r:id="rId9"/>
    <p:sldId id="1239" r:id="rId10"/>
    <p:sldId id="1241" r:id="rId11"/>
    <p:sldId id="1240" r:id="rId12"/>
    <p:sldId id="1242" r:id="rId13"/>
    <p:sldId id="1349" r:id="rId14"/>
    <p:sldId id="1350" r:id="rId15"/>
    <p:sldId id="1351" r:id="rId16"/>
    <p:sldId id="1352" r:id="rId17"/>
    <p:sldId id="1353" r:id="rId18"/>
    <p:sldId id="1244" r:id="rId19"/>
    <p:sldId id="1254" r:id="rId20"/>
    <p:sldId id="1255" r:id="rId21"/>
    <p:sldId id="1256" r:id="rId22"/>
    <p:sldId id="1245" r:id="rId23"/>
    <p:sldId id="1257" r:id="rId24"/>
    <p:sldId id="1258" r:id="rId25"/>
    <p:sldId id="1387" r:id="rId26"/>
    <p:sldId id="1354" r:id="rId27"/>
    <p:sldId id="1262" r:id="rId28"/>
    <p:sldId id="1263" r:id="rId29"/>
    <p:sldId id="1332" r:id="rId30"/>
    <p:sldId id="1382" r:id="rId31"/>
    <p:sldId id="1384" r:id="rId32"/>
    <p:sldId id="1390" r:id="rId33"/>
    <p:sldId id="1272" r:id="rId34"/>
    <p:sldId id="1355" r:id="rId35"/>
    <p:sldId id="1274" r:id="rId36"/>
    <p:sldId id="1275" r:id="rId37"/>
    <p:sldId id="1386" r:id="rId38"/>
    <p:sldId id="1277" r:id="rId39"/>
    <p:sldId id="1393" r:id="rId40"/>
    <p:sldId id="1381" r:id="rId41"/>
    <p:sldId id="1394" r:id="rId42"/>
    <p:sldId id="1246" r:id="rId43"/>
    <p:sldId id="1279" r:id="rId44"/>
    <p:sldId id="1357" r:id="rId45"/>
    <p:sldId id="1331" r:id="rId46"/>
    <p:sldId id="1281" r:id="rId47"/>
    <p:sldId id="1375" r:id="rId48"/>
    <p:sldId id="1283" r:id="rId49"/>
    <p:sldId id="1284" r:id="rId50"/>
    <p:sldId id="1286" r:id="rId51"/>
    <p:sldId id="1358" r:id="rId52"/>
    <p:sldId id="1247" r:id="rId53"/>
    <p:sldId id="1288" r:id="rId54"/>
    <p:sldId id="1289" r:id="rId55"/>
    <p:sldId id="1294" r:id="rId56"/>
    <p:sldId id="1389" r:id="rId57"/>
    <p:sldId id="1359" r:id="rId58"/>
    <p:sldId id="1334" r:id="rId59"/>
    <p:sldId id="1248" r:id="rId60"/>
    <p:sldId id="1295" r:id="rId61"/>
    <p:sldId id="1296" r:id="rId62"/>
    <p:sldId id="1333" r:id="rId63"/>
    <p:sldId id="1299" r:id="rId64"/>
    <p:sldId id="1300" r:id="rId65"/>
    <p:sldId id="1373" r:id="rId66"/>
    <p:sldId id="1304" r:id="rId67"/>
    <p:sldId id="1303" r:id="rId68"/>
    <p:sldId id="1305" r:id="rId69"/>
    <p:sldId id="1316" r:id="rId70"/>
    <p:sldId id="1157" r:id="rId71"/>
    <p:sldId id="1315" r:id="rId72"/>
    <p:sldId id="1306" r:id="rId73"/>
    <p:sldId id="1308" r:id="rId74"/>
    <p:sldId id="1338" r:id="rId75"/>
    <p:sldId id="1309" r:id="rId76"/>
    <p:sldId id="1360" r:id="rId77"/>
    <p:sldId id="1361" r:id="rId78"/>
    <p:sldId id="1363" r:id="rId79"/>
    <p:sldId id="1372" r:id="rId80"/>
    <p:sldId id="1365" r:id="rId81"/>
  </p:sldIdLst>
  <p:sldSz cx="9144000" cy="6858000" type="screen4x3"/>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userDrawn="1">
          <p15:clr>
            <a:srgbClr val="A4A3A4"/>
          </p15:clr>
        </p15:guide>
        <p15:guide id="2" pos="3108" userDrawn="1">
          <p15:clr>
            <a:srgbClr val="A4A3A4"/>
          </p15:clr>
        </p15:guide>
        <p15:guide id="3" orient="horz" pos="3107"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2010" initials="2010"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14AAEB"/>
    <a:srgbClr val="000099"/>
    <a:srgbClr val="0064FA"/>
    <a:srgbClr val="0033CC"/>
    <a:srgbClr val="0000FF"/>
    <a:srgbClr val="6666FF"/>
    <a:srgbClr val="0066FF"/>
    <a:srgbClr val="99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3" autoAdjust="0"/>
    <p:restoredTop sz="95320" autoAdjust="0"/>
  </p:normalViewPr>
  <p:slideViewPr>
    <p:cSldViewPr snapToGrid="0">
      <p:cViewPr varScale="1">
        <p:scale>
          <a:sx n="94" d="100"/>
          <a:sy n="94" d="100"/>
        </p:scale>
        <p:origin x="62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24"/>
    </p:cViewPr>
  </p:sorterViewPr>
  <p:notesViewPr>
    <p:cSldViewPr snapToGrid="0">
      <p:cViewPr varScale="1">
        <p:scale>
          <a:sx n="70" d="100"/>
          <a:sy n="70" d="100"/>
        </p:scale>
        <p:origin x="3072" y="38"/>
      </p:cViewPr>
      <p:guideLst>
        <p:guide orient="horz" pos="2121"/>
        <p:guide pos="3108"/>
        <p:guide orient="horz" pos="3107"/>
        <p:guide pos="212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______6.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2.bin"/></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tmc81\G220\G220\06&#37329;&#34701;\&#25285;&#24403;&#20107;&#21209;\&#22823;&#23398;&#36899;&#25658;&#35611;&#24231;&#31561;\&#9734;&#65297;&#12467;&#12510;&#12539;&#12467;&#12450;&#12467;&#12531;&#12486;&#12531;&#12484;&#20316;&#26989;&#12456;&#12522;&#12450;\&#9733;&#35430;&#31639;&#12539;&#12464;&#12521;&#12501;\(19&#22793;&#26356;&#28168;&#9313;)&#36039;&#29987;&#24418;&#25104;&#12398;&#12461;&#12507;&#12531;&#65288;&#20998;&#25955;&#25237;&#36039;&#20206;&#35373;&#20363;&#65289;.xlsx"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7.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1" Type="http://schemas.openxmlformats.org/officeDocument/2006/relationships/oleObject" Target="file:///\\mlhscwipf02jc10\userdata\y-nagai\Documents\gurahu.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cssxv11\G220\G22018\02&#37329;&#34701;_20&#22823;&#23398;&#36899;&#25658;&#35611;&#24231;&#31561;\&#9734;&#65297;&#12467;&#12510;&#12539;&#12467;&#12450;&#12467;&#12531;&#12486;&#12531;&#12484;&#20316;&#26989;&#12456;&#12522;&#12450;\&#12450;&#12483;&#12503;&#12487;&#12540;&#12488;&#29256;\2022&#12450;&#12483;&#12503;&#12487;&#12540;&#12488;&#20316;&#26989;\&#21021;&#37969;%20(&#20316;&#26989;&#29992;)\&#12473;&#12521;&#12452;&#12489;&#65297;&#65301;&#21454;&#20837;&#12392;&#25903;&#20986;&#12398;&#20998;&#24067;\&#22269;&#27665;&#29983;&#27963;&#22522;&#30990;&#35519;&#26619;&#65288;&#21454;&#20837;&#12392;&#25903;&#20986;&#12398;&#20998;&#24067;&#12464;&#12521;&#12501;&#65289;\&#65288;&#12467;&#65289;2018&#24180;&#12487;&#12540;&#12479;&#12288;&#21454;&#20837;&#12392;&#25903;&#20986;&#12398;&#20998;&#2406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7.xml.rels><?xml version="1.0" encoding="UTF-8" standalone="yes"?>
<Relationships xmlns="http://schemas.openxmlformats.org/package/2006/relationships"><Relationship Id="rId2" Type="http://schemas.openxmlformats.org/officeDocument/2006/relationships/oleObject" Target="file:///\\XS12FSM001\share1\&#32207;&#21512;&#25919;&#31574;&#35506;&#26412;&#20307;\3-2&#32207;&#21512;&#25919;&#31574;&#35506;&#32207;&#21512;&#25919;&#31574;&#30435;&#29702;&#23448;&#23460;\&#26410;&#25972;&#29702;&#65288;&#36942;&#24180;&#24230;&#65289;\&#37329;&#34701;&#30693;&#35672;&#26222;&#21450;&#20418;\11%20&#12424;&#12367;&#20351;&#12358;&#12464;&#12521;&#12501;\&#23478;&#35336;&#37329;&#34701;&#36039;&#29987;&#38306;&#20418;&#36039;&#26009;\&#20803;&#12487;&#12540;&#12479;&#65288;Excel&#65289;\230515_&#35500;&#26126;&#29992;\230515_&#9316;&#21508;&#22269;&#12398;&#23478;&#35336;&#37329;&#34701;&#36039;&#29987;&#12539;&#36939;&#29992;&#12522;&#12479;&#12540;&#12531;&#12398;&#25512;&#31227;&#12496;&#12483;&#12463;&#12487;&#12540;&#12479;.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XS12FSM001\share1\&#32207;&#21512;&#25919;&#31574;&#35506;&#26412;&#20307;\3-2&#32207;&#21512;&#25919;&#31574;&#35506;&#32207;&#21512;&#25919;&#31574;&#30435;&#29702;&#23448;&#23460;\&#26410;&#25972;&#29702;&#65288;&#36942;&#24180;&#24230;&#65289;\&#37329;&#34701;&#30693;&#35672;&#26222;&#21450;&#20418;\11%20&#12424;&#12367;&#20351;&#12358;&#12464;&#12521;&#12501;\&#23478;&#35336;&#37329;&#34701;&#36039;&#29987;&#38306;&#20418;&#36039;&#26009;\&#20803;&#12487;&#12540;&#12479;&#65288;Excel&#65289;\230515_&#35500;&#26126;&#29992;\230515_&#9316;&#21508;&#22269;&#12398;&#23478;&#35336;&#37329;&#34701;&#36039;&#29987;&#12539;&#36939;&#29992;&#12522;&#12479;&#12540;&#12531;&#12398;&#25512;&#31227;&#12496;&#12483;&#12463;&#12487;&#12540;&#12479;.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XS12FSM001\share1\&#32207;&#21512;&#25919;&#31574;&#35506;&#26412;&#20307;\3-2&#32207;&#21512;&#25919;&#31574;&#35506;&#32207;&#21512;&#25919;&#31574;&#30435;&#29702;&#23448;&#23460;\&#26410;&#25972;&#29702;&#65288;&#36942;&#24180;&#24230;&#65289;\&#37329;&#34701;&#30693;&#35672;&#26222;&#21450;&#20418;\11%20&#12424;&#12367;&#20351;&#12358;&#12464;&#12521;&#12501;\&#23478;&#35336;&#37329;&#34701;&#36039;&#29987;&#38306;&#20418;&#36039;&#26009;\&#20803;&#12487;&#12540;&#12479;&#65288;Excel&#65289;\230515_&#35500;&#26126;&#29992;\230515_&#9316;&#21508;&#22269;&#12398;&#23478;&#35336;&#37329;&#34701;&#36039;&#29987;&#12539;&#36939;&#29992;&#12522;&#12479;&#12540;&#12531;&#12398;&#25512;&#31227;&#12496;&#12483;&#12463;&#12487;&#12540;&#12479;.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87113565658959E-2"/>
          <c:y val="0.16534858533715577"/>
          <c:w val="0.90559951236598024"/>
          <c:h val="0.72899040736554932"/>
        </c:manualLayout>
      </c:layout>
      <c:barChart>
        <c:barDir val="col"/>
        <c:grouping val="clustered"/>
        <c:varyColors val="0"/>
        <c:ser>
          <c:idx val="0"/>
          <c:order val="0"/>
          <c:tx>
            <c:strRef>
              <c:f>'2022年'!$AE$4</c:f>
              <c:strCache>
                <c:ptCount val="1"/>
                <c:pt idx="0">
                  <c:v>収入</c:v>
                </c:pt>
              </c:strCache>
            </c:strRef>
          </c:tx>
          <c:spPr>
            <a:pattFill prst="dkUpDiag">
              <a:fgClr>
                <a:schemeClr val="bg2">
                  <a:lumMod val="75000"/>
                </a:schemeClr>
              </a:fgClr>
              <a:bgClr>
                <a:schemeClr val="bg2"/>
              </a:bgClr>
            </a:pattFill>
            <a:ln>
              <a:solidFill>
                <a:schemeClr val="accent3">
                  <a:lumMod val="40000"/>
                  <a:lumOff val="60000"/>
                </a:schemeClr>
              </a:solidFill>
            </a:ln>
            <a:effectLst/>
          </c:spPr>
          <c:invertIfNegative val="0"/>
          <c:cat>
            <c:numRef>
              <c:f>'2022年'!$Z$5:$Z$19</c:f>
              <c:numCache>
                <c:formatCode>General</c:formatCode>
                <c:ptCount val="15"/>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numCache>
            </c:numRef>
          </c:cat>
          <c:val>
            <c:numRef>
              <c:f>'2022年'!$AE$5:$AE$19</c:f>
              <c:numCache>
                <c:formatCode>#,##0_);[Red]\(#,##0\)</c:formatCode>
                <c:ptCount val="15"/>
                <c:pt idx="0">
                  <c:v>391.25829090909093</c:v>
                </c:pt>
                <c:pt idx="1">
                  <c:v>552.4745899441341</c:v>
                </c:pt>
                <c:pt idx="2">
                  <c:v>583.82844705882349</c:v>
                </c:pt>
                <c:pt idx="3">
                  <c:v>606.69839999999999</c:v>
                </c:pt>
                <c:pt idx="4">
                  <c:v>629.02919999999995</c:v>
                </c:pt>
                <c:pt idx="5">
                  <c:v>651.84</c:v>
                </c:pt>
                <c:pt idx="6">
                  <c:v>660.678</c:v>
                </c:pt>
                <c:pt idx="7">
                  <c:v>659.93640000000005</c:v>
                </c:pt>
                <c:pt idx="8">
                  <c:v>494.00760000000002</c:v>
                </c:pt>
                <c:pt idx="9">
                  <c:v>257.31119999999999</c:v>
                </c:pt>
                <c:pt idx="10">
                  <c:v>257.31119999999999</c:v>
                </c:pt>
                <c:pt idx="11">
                  <c:v>257.31119999999999</c:v>
                </c:pt>
                <c:pt idx="12">
                  <c:v>147.07079999999999</c:v>
                </c:pt>
                <c:pt idx="13">
                  <c:v>147.07079999999999</c:v>
                </c:pt>
                <c:pt idx="14">
                  <c:v>147.07079999999999</c:v>
                </c:pt>
              </c:numCache>
            </c:numRef>
          </c:val>
          <c:extLst>
            <c:ext xmlns:c16="http://schemas.microsoft.com/office/drawing/2014/chart" uri="{C3380CC4-5D6E-409C-BE32-E72D297353CC}">
              <c16:uniqueId val="{00000000-1921-41A3-94D7-D61227AFE292}"/>
            </c:ext>
          </c:extLst>
        </c:ser>
        <c:ser>
          <c:idx val="1"/>
          <c:order val="1"/>
          <c:tx>
            <c:strRef>
              <c:f>'2022年'!$AF$4</c:f>
              <c:strCache>
                <c:ptCount val="1"/>
                <c:pt idx="0">
                  <c:v>支出</c:v>
                </c:pt>
              </c:strCache>
            </c:strRef>
          </c:tx>
          <c:spPr>
            <a:pattFill prst="dkUpDiag">
              <a:fgClr>
                <a:srgbClr val="000099"/>
              </a:fgClr>
              <a:bgClr>
                <a:srgbClr val="0064FA"/>
              </a:bgClr>
            </a:pattFill>
            <a:ln>
              <a:solidFill>
                <a:schemeClr val="accent1">
                  <a:lumMod val="50000"/>
                </a:schemeClr>
              </a:solidFill>
            </a:ln>
            <a:effectLst/>
          </c:spPr>
          <c:invertIfNegative val="0"/>
          <c:cat>
            <c:numRef>
              <c:f>'2022年'!$Z$5:$Z$19</c:f>
              <c:numCache>
                <c:formatCode>General</c:formatCode>
                <c:ptCount val="15"/>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numCache>
            </c:numRef>
          </c:cat>
          <c:val>
            <c:numRef>
              <c:f>'2022年'!$AF$5:$AF$19</c:f>
              <c:numCache>
                <c:formatCode>#,##0_);[Red]\(#,##0\)</c:formatCode>
                <c:ptCount val="15"/>
                <c:pt idx="0">
                  <c:v>229.03472727272728</c:v>
                </c:pt>
                <c:pt idx="1">
                  <c:v>328.08547709497202</c:v>
                </c:pt>
                <c:pt idx="2">
                  <c:v>365.27556078431371</c:v>
                </c:pt>
                <c:pt idx="3">
                  <c:v>396.702</c:v>
                </c:pt>
                <c:pt idx="4">
                  <c:v>431.5068</c:v>
                </c:pt>
                <c:pt idx="5">
                  <c:v>468.43680000000001</c:v>
                </c:pt>
                <c:pt idx="6">
                  <c:v>483.49200000000002</c:v>
                </c:pt>
                <c:pt idx="7">
                  <c:v>472.8408</c:v>
                </c:pt>
                <c:pt idx="8">
                  <c:v>398.14319999999998</c:v>
                </c:pt>
                <c:pt idx="9">
                  <c:v>285.96960000000001</c:v>
                </c:pt>
                <c:pt idx="10">
                  <c:v>285.96960000000001</c:v>
                </c:pt>
                <c:pt idx="11">
                  <c:v>285.96960000000001</c:v>
                </c:pt>
                <c:pt idx="12">
                  <c:v>172.2876</c:v>
                </c:pt>
                <c:pt idx="13">
                  <c:v>172.2876</c:v>
                </c:pt>
                <c:pt idx="14">
                  <c:v>172.2876</c:v>
                </c:pt>
              </c:numCache>
            </c:numRef>
          </c:val>
          <c:extLst>
            <c:ext xmlns:c16="http://schemas.microsoft.com/office/drawing/2014/chart" uri="{C3380CC4-5D6E-409C-BE32-E72D297353CC}">
              <c16:uniqueId val="{00000001-1921-41A3-94D7-D61227AFE292}"/>
            </c:ext>
          </c:extLst>
        </c:ser>
        <c:dLbls>
          <c:showLegendKey val="0"/>
          <c:showVal val="0"/>
          <c:showCatName val="0"/>
          <c:showSerName val="0"/>
          <c:showPercent val="0"/>
          <c:showBubbleSize val="0"/>
        </c:dLbls>
        <c:gapWidth val="100"/>
        <c:axId val="461306088"/>
        <c:axId val="461304120"/>
      </c:barChart>
      <c:catAx>
        <c:axId val="461306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1304120"/>
        <c:crosses val="autoZero"/>
        <c:auto val="1"/>
        <c:lblAlgn val="ctr"/>
        <c:lblOffset val="100"/>
        <c:noMultiLvlLbl val="0"/>
      </c:catAx>
      <c:valAx>
        <c:axId val="461304120"/>
        <c:scaling>
          <c:orientation val="minMax"/>
        </c:scaling>
        <c:delete val="0"/>
        <c:axPos val="l"/>
        <c:majorGridlines>
          <c:spPr>
            <a:ln w="9525" cap="flat" cmpd="sng" algn="ctr">
              <a:solidFill>
                <a:schemeClr val="bg1">
                  <a:lumMod val="75000"/>
                </a:schemeClr>
              </a:solidFill>
              <a:round/>
            </a:ln>
            <a:effectLst/>
          </c:spPr>
        </c:majorGridlines>
        <c:numFmt formatCode="#,##0_);[Red]\(#,##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1306088"/>
        <c:crosses val="autoZero"/>
        <c:crossBetween val="between"/>
      </c:valAx>
      <c:spPr>
        <a:noFill/>
        <a:ln>
          <a:noFill/>
        </a:ln>
        <a:effectLst/>
      </c:spPr>
    </c:plotArea>
    <c:legend>
      <c:legendPos val="b"/>
      <c:layout>
        <c:manualLayout>
          <c:xMode val="edge"/>
          <c:yMode val="edge"/>
          <c:x val="9.590848313772099E-2"/>
          <c:y val="5.6875877888644587E-2"/>
          <c:w val="0.17905832510486028"/>
          <c:h val="7.78026534110293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73906385732945E-2"/>
          <c:y val="3.1677952456880883E-2"/>
          <c:w val="0.91051168566809171"/>
          <c:h val="0.90972240843065888"/>
        </c:manualLayout>
      </c:layout>
      <c:areaChart>
        <c:grouping val="stacked"/>
        <c:varyColors val="0"/>
        <c:ser>
          <c:idx val="0"/>
          <c:order val="0"/>
          <c:spPr>
            <a:solidFill>
              <a:srgbClr val="99FF99"/>
            </a:solidFill>
            <a:ln w="3175">
              <a:solidFill>
                <a:schemeClr val="tx1">
                  <a:lumMod val="65000"/>
                  <a:lumOff val="35000"/>
                </a:schemeClr>
              </a:solidFill>
            </a:ln>
            <a:effectLst/>
          </c:spPr>
          <c:cat>
            <c:numRef>
              <c:f>'日本の推移（長期・現預金）'!$A$14:$A$56</c:f>
              <c:numCache>
                <c:formatCode>yy</c:formatCode>
                <c:ptCount val="43"/>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35765</c:v>
                </c:pt>
                <c:pt idx="18">
                  <c:v>36130</c:v>
                </c:pt>
                <c:pt idx="19">
                  <c:v>36495</c:v>
                </c:pt>
                <c:pt idx="20">
                  <c:v>36861</c:v>
                </c:pt>
                <c:pt idx="21">
                  <c:v>37226</c:v>
                </c:pt>
                <c:pt idx="22">
                  <c:v>37591</c:v>
                </c:pt>
                <c:pt idx="23">
                  <c:v>37956</c:v>
                </c:pt>
                <c:pt idx="24">
                  <c:v>38322</c:v>
                </c:pt>
                <c:pt idx="25">
                  <c:v>38687</c:v>
                </c:pt>
                <c:pt idx="26">
                  <c:v>39052</c:v>
                </c:pt>
                <c:pt idx="27">
                  <c:v>39417</c:v>
                </c:pt>
                <c:pt idx="28">
                  <c:v>39783</c:v>
                </c:pt>
                <c:pt idx="29">
                  <c:v>40148</c:v>
                </c:pt>
                <c:pt idx="30">
                  <c:v>40513</c:v>
                </c:pt>
                <c:pt idx="31">
                  <c:v>40878</c:v>
                </c:pt>
                <c:pt idx="32">
                  <c:v>41244</c:v>
                </c:pt>
                <c:pt idx="33">
                  <c:v>41609</c:v>
                </c:pt>
                <c:pt idx="34">
                  <c:v>41974</c:v>
                </c:pt>
                <c:pt idx="35">
                  <c:v>42339</c:v>
                </c:pt>
                <c:pt idx="36">
                  <c:v>42705</c:v>
                </c:pt>
                <c:pt idx="37">
                  <c:v>43070</c:v>
                </c:pt>
                <c:pt idx="38">
                  <c:v>43435</c:v>
                </c:pt>
                <c:pt idx="39">
                  <c:v>43800</c:v>
                </c:pt>
                <c:pt idx="40">
                  <c:v>44166</c:v>
                </c:pt>
                <c:pt idx="41">
                  <c:v>44531</c:v>
                </c:pt>
                <c:pt idx="42">
                  <c:v>44896</c:v>
                </c:pt>
              </c:numCache>
            </c:numRef>
          </c:cat>
          <c:val>
            <c:numRef>
              <c:f>'日本の推移（長期・現預金）'!$A$14:$A$54</c:f>
              <c:numCache>
                <c:formatCode>yy</c:formatCode>
                <c:ptCount val="41"/>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35765</c:v>
                </c:pt>
                <c:pt idx="18">
                  <c:v>36130</c:v>
                </c:pt>
                <c:pt idx="19">
                  <c:v>36495</c:v>
                </c:pt>
                <c:pt idx="20">
                  <c:v>36861</c:v>
                </c:pt>
                <c:pt idx="21">
                  <c:v>37226</c:v>
                </c:pt>
                <c:pt idx="22">
                  <c:v>37591</c:v>
                </c:pt>
                <c:pt idx="23">
                  <c:v>37956</c:v>
                </c:pt>
                <c:pt idx="24">
                  <c:v>38322</c:v>
                </c:pt>
                <c:pt idx="25">
                  <c:v>38687</c:v>
                </c:pt>
                <c:pt idx="26">
                  <c:v>39052</c:v>
                </c:pt>
                <c:pt idx="27">
                  <c:v>39417</c:v>
                </c:pt>
                <c:pt idx="28">
                  <c:v>39783</c:v>
                </c:pt>
                <c:pt idx="29">
                  <c:v>40148</c:v>
                </c:pt>
                <c:pt idx="30">
                  <c:v>40513</c:v>
                </c:pt>
                <c:pt idx="31">
                  <c:v>40878</c:v>
                </c:pt>
                <c:pt idx="32">
                  <c:v>41244</c:v>
                </c:pt>
                <c:pt idx="33">
                  <c:v>41609</c:v>
                </c:pt>
                <c:pt idx="34">
                  <c:v>41974</c:v>
                </c:pt>
                <c:pt idx="35">
                  <c:v>42339</c:v>
                </c:pt>
                <c:pt idx="36">
                  <c:v>42705</c:v>
                </c:pt>
                <c:pt idx="37">
                  <c:v>43070</c:v>
                </c:pt>
                <c:pt idx="38">
                  <c:v>43435</c:v>
                </c:pt>
                <c:pt idx="39">
                  <c:v>43800</c:v>
                </c:pt>
                <c:pt idx="40">
                  <c:v>44166</c:v>
                </c:pt>
              </c:numCache>
            </c:numRef>
          </c:val>
          <c:extLst>
            <c:ext xmlns:c16="http://schemas.microsoft.com/office/drawing/2014/chart" uri="{C3380CC4-5D6E-409C-BE32-E72D297353CC}">
              <c16:uniqueId val="{00000000-F447-42FD-80B1-946F66799748}"/>
            </c:ext>
          </c:extLst>
        </c:ser>
        <c:ser>
          <c:idx val="2"/>
          <c:order val="2"/>
          <c:spPr>
            <a:solidFill>
              <a:srgbClr val="E6B9B8"/>
            </a:solidFill>
            <a:ln>
              <a:solidFill>
                <a:sysClr val="windowText" lastClr="000000"/>
              </a:solidFill>
            </a:ln>
            <a:effectLst/>
          </c:spPr>
          <c:cat>
            <c:numRef>
              <c:f>'日本の推移（長期・現預金）'!$A$14:$A$56</c:f>
              <c:numCache>
                <c:formatCode>yy</c:formatCode>
                <c:ptCount val="43"/>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35765</c:v>
                </c:pt>
                <c:pt idx="18">
                  <c:v>36130</c:v>
                </c:pt>
                <c:pt idx="19">
                  <c:v>36495</c:v>
                </c:pt>
                <c:pt idx="20">
                  <c:v>36861</c:v>
                </c:pt>
                <c:pt idx="21">
                  <c:v>37226</c:v>
                </c:pt>
                <c:pt idx="22">
                  <c:v>37591</c:v>
                </c:pt>
                <c:pt idx="23">
                  <c:v>37956</c:v>
                </c:pt>
                <c:pt idx="24">
                  <c:v>38322</c:v>
                </c:pt>
                <c:pt idx="25">
                  <c:v>38687</c:v>
                </c:pt>
                <c:pt idx="26">
                  <c:v>39052</c:v>
                </c:pt>
                <c:pt idx="27">
                  <c:v>39417</c:v>
                </c:pt>
                <c:pt idx="28">
                  <c:v>39783</c:v>
                </c:pt>
                <c:pt idx="29">
                  <c:v>40148</c:v>
                </c:pt>
                <c:pt idx="30">
                  <c:v>40513</c:v>
                </c:pt>
                <c:pt idx="31">
                  <c:v>40878</c:v>
                </c:pt>
                <c:pt idx="32">
                  <c:v>41244</c:v>
                </c:pt>
                <c:pt idx="33">
                  <c:v>41609</c:v>
                </c:pt>
                <c:pt idx="34">
                  <c:v>41974</c:v>
                </c:pt>
                <c:pt idx="35">
                  <c:v>42339</c:v>
                </c:pt>
                <c:pt idx="36">
                  <c:v>42705</c:v>
                </c:pt>
                <c:pt idx="37">
                  <c:v>43070</c:v>
                </c:pt>
                <c:pt idx="38">
                  <c:v>43435</c:v>
                </c:pt>
                <c:pt idx="39">
                  <c:v>43800</c:v>
                </c:pt>
                <c:pt idx="40">
                  <c:v>44166</c:v>
                </c:pt>
                <c:pt idx="41">
                  <c:v>44531</c:v>
                </c:pt>
                <c:pt idx="42">
                  <c:v>44896</c:v>
                </c:pt>
              </c:numCache>
            </c:numRef>
          </c:cat>
          <c:val>
            <c:numRef>
              <c:f>'日本の推移（長期・現預金）'!$B$14:$B$56</c:f>
              <c:numCache>
                <c:formatCode>#,##0_);[Red]\(#,##0\)</c:formatCode>
                <c:ptCount val="43"/>
                <c:pt idx="0">
                  <c:v>3098572</c:v>
                </c:pt>
                <c:pt idx="1">
                  <c:v>3440324</c:v>
                </c:pt>
                <c:pt idx="2">
                  <c:v>3859283</c:v>
                </c:pt>
                <c:pt idx="3">
                  <c:v>4277128</c:v>
                </c:pt>
                <c:pt idx="4">
                  <c:v>4776162</c:v>
                </c:pt>
                <c:pt idx="5">
                  <c:v>5267657</c:v>
                </c:pt>
                <c:pt idx="6">
                  <c:v>5721344</c:v>
                </c:pt>
                <c:pt idx="7">
                  <c:v>6422768</c:v>
                </c:pt>
                <c:pt idx="8">
                  <c:v>6963165</c:v>
                </c:pt>
                <c:pt idx="9">
                  <c:v>7857442</c:v>
                </c:pt>
                <c:pt idx="10">
                  <c:v>8934421</c:v>
                </c:pt>
                <c:pt idx="11">
                  <c:v>9246119</c:v>
                </c:pt>
                <c:pt idx="12">
                  <c:v>9809059</c:v>
                </c:pt>
                <c:pt idx="13">
                  <c:v>10178181</c:v>
                </c:pt>
                <c:pt idx="14">
                  <c:v>10751453</c:v>
                </c:pt>
                <c:pt idx="15">
                  <c:v>11309336</c:v>
                </c:pt>
                <c:pt idx="16">
                  <c:v>11816068</c:v>
                </c:pt>
                <c:pt idx="17">
                  <c:v>12851274</c:v>
                </c:pt>
                <c:pt idx="18">
                  <c:v>13149797</c:v>
                </c:pt>
                <c:pt idx="19">
                  <c:v>14016299</c:v>
                </c:pt>
                <c:pt idx="20">
                  <c:v>14088682</c:v>
                </c:pt>
                <c:pt idx="21">
                  <c:v>13876456</c:v>
                </c:pt>
                <c:pt idx="22">
                  <c:v>14193201</c:v>
                </c:pt>
                <c:pt idx="23">
                  <c:v>14578928</c:v>
                </c:pt>
                <c:pt idx="24">
                  <c:v>14697166</c:v>
                </c:pt>
                <c:pt idx="25">
                  <c:v>16313976</c:v>
                </c:pt>
                <c:pt idx="26">
                  <c:v>16456039</c:v>
                </c:pt>
                <c:pt idx="27">
                  <c:v>16013894</c:v>
                </c:pt>
                <c:pt idx="28">
                  <c:v>15118520</c:v>
                </c:pt>
                <c:pt idx="29">
                  <c:v>15441929</c:v>
                </c:pt>
                <c:pt idx="30">
                  <c:v>15615000</c:v>
                </c:pt>
                <c:pt idx="31">
                  <c:v>15625459</c:v>
                </c:pt>
                <c:pt idx="32">
                  <c:v>16141173</c:v>
                </c:pt>
                <c:pt idx="33">
                  <c:v>17041216</c:v>
                </c:pt>
                <c:pt idx="34">
                  <c:v>17490550</c:v>
                </c:pt>
                <c:pt idx="35">
                  <c:v>17805375</c:v>
                </c:pt>
                <c:pt idx="36">
                  <c:v>17871262</c:v>
                </c:pt>
                <c:pt idx="37">
                  <c:v>18615918</c:v>
                </c:pt>
                <c:pt idx="38">
                  <c:v>18346054</c:v>
                </c:pt>
                <c:pt idx="39">
                  <c:v>18851954</c:v>
                </c:pt>
                <c:pt idx="40">
                  <c:v>19296347</c:v>
                </c:pt>
                <c:pt idx="41">
                  <c:v>20140759</c:v>
                </c:pt>
                <c:pt idx="42">
                  <c:v>20228206</c:v>
                </c:pt>
              </c:numCache>
            </c:numRef>
          </c:val>
          <c:extLst>
            <c:ext xmlns:c16="http://schemas.microsoft.com/office/drawing/2014/chart" uri="{C3380CC4-5D6E-409C-BE32-E72D297353CC}">
              <c16:uniqueId val="{00000001-F447-42FD-80B1-946F66799748}"/>
            </c:ext>
          </c:extLst>
        </c:ser>
        <c:dLbls>
          <c:showLegendKey val="0"/>
          <c:showVal val="0"/>
          <c:showCatName val="0"/>
          <c:showSerName val="0"/>
          <c:showPercent val="0"/>
          <c:showBubbleSize val="0"/>
        </c:dLbls>
        <c:axId val="609419008"/>
        <c:axId val="609421632"/>
      </c:areaChart>
      <c:areaChart>
        <c:grouping val="stacked"/>
        <c:varyColors val="0"/>
        <c:ser>
          <c:idx val="1"/>
          <c:order val="1"/>
          <c:spPr>
            <a:solidFill>
              <a:srgbClr val="0070C0"/>
            </a:solidFill>
            <a:ln w="3175">
              <a:solidFill>
                <a:sysClr val="windowText" lastClr="000000"/>
              </a:solidFill>
            </a:ln>
            <a:effectLst/>
          </c:spPr>
          <c:val>
            <c:numRef>
              <c:f>'日本の推移（長期・現預金）'!$C$14:$C$56</c:f>
              <c:numCache>
                <c:formatCode>#,##0_);[Red]\(#,##0\)</c:formatCode>
                <c:ptCount val="43"/>
                <c:pt idx="0">
                  <c:v>1994279</c:v>
                </c:pt>
                <c:pt idx="1">
                  <c:v>2213820</c:v>
                </c:pt>
                <c:pt idx="2">
                  <c:v>2462360</c:v>
                </c:pt>
                <c:pt idx="3">
                  <c:v>2686026</c:v>
                </c:pt>
                <c:pt idx="4">
                  <c:v>2897280</c:v>
                </c:pt>
                <c:pt idx="5">
                  <c:v>3116256</c:v>
                </c:pt>
                <c:pt idx="6">
                  <c:v>3346610</c:v>
                </c:pt>
                <c:pt idx="7">
                  <c:v>3600204</c:v>
                </c:pt>
                <c:pt idx="8">
                  <c:v>3880171</c:v>
                </c:pt>
                <c:pt idx="9">
                  <c:v>4139274</c:v>
                </c:pt>
                <c:pt idx="10">
                  <c:v>4615786</c:v>
                </c:pt>
                <c:pt idx="11">
                  <c:v>4984174</c:v>
                </c:pt>
                <c:pt idx="12">
                  <c:v>5386920</c:v>
                </c:pt>
                <c:pt idx="13">
                  <c:v>5636401</c:v>
                </c:pt>
                <c:pt idx="14">
                  <c:v>5636401</c:v>
                </c:pt>
                <c:pt idx="15">
                  <c:v>6248828</c:v>
                </c:pt>
                <c:pt idx="16">
                  <c:v>6584914</c:v>
                </c:pt>
                <c:pt idx="17">
                  <c:v>6956391</c:v>
                </c:pt>
                <c:pt idx="18">
                  <c:v>7273279</c:v>
                </c:pt>
                <c:pt idx="19">
                  <c:v>7509923</c:v>
                </c:pt>
                <c:pt idx="20">
                  <c:v>7589638</c:v>
                </c:pt>
                <c:pt idx="21">
                  <c:v>7705674</c:v>
                </c:pt>
                <c:pt idx="22">
                  <c:v>7823591</c:v>
                </c:pt>
                <c:pt idx="23">
                  <c:v>7804270</c:v>
                </c:pt>
                <c:pt idx="24">
                  <c:v>7833854</c:v>
                </c:pt>
                <c:pt idx="25">
                  <c:v>7989619</c:v>
                </c:pt>
                <c:pt idx="26">
                  <c:v>7959420</c:v>
                </c:pt>
                <c:pt idx="27">
                  <c:v>8039480</c:v>
                </c:pt>
                <c:pt idx="28">
                  <c:v>8112872</c:v>
                </c:pt>
                <c:pt idx="29">
                  <c:v>8234158</c:v>
                </c:pt>
                <c:pt idx="30">
                  <c:v>8360621</c:v>
                </c:pt>
                <c:pt idx="31">
                  <c:v>8553146</c:v>
                </c:pt>
                <c:pt idx="32">
                  <c:v>8732730</c:v>
                </c:pt>
                <c:pt idx="33">
                  <c:v>8942072</c:v>
                </c:pt>
                <c:pt idx="34">
                  <c:v>9107730</c:v>
                </c:pt>
                <c:pt idx="35">
                  <c:v>9273769</c:v>
                </c:pt>
                <c:pt idx="36">
                  <c:v>9449496</c:v>
                </c:pt>
                <c:pt idx="37">
                  <c:v>9697418</c:v>
                </c:pt>
                <c:pt idx="38">
                  <c:v>9851719</c:v>
                </c:pt>
                <c:pt idx="39">
                  <c:v>10074190</c:v>
                </c:pt>
                <c:pt idx="40">
                  <c:v>10567085</c:v>
                </c:pt>
                <c:pt idx="41">
                  <c:v>10930726</c:v>
                </c:pt>
                <c:pt idx="42">
                  <c:v>11161031</c:v>
                </c:pt>
              </c:numCache>
            </c:numRef>
          </c:val>
          <c:extLst>
            <c:ext xmlns:c16="http://schemas.microsoft.com/office/drawing/2014/chart" uri="{C3380CC4-5D6E-409C-BE32-E72D297353CC}">
              <c16:uniqueId val="{00000002-F447-42FD-80B1-946F66799748}"/>
            </c:ext>
          </c:extLst>
        </c:ser>
        <c:dLbls>
          <c:showLegendKey val="0"/>
          <c:showVal val="0"/>
          <c:showCatName val="0"/>
          <c:showSerName val="0"/>
          <c:showPercent val="0"/>
          <c:showBubbleSize val="0"/>
        </c:dLbls>
        <c:axId val="555123600"/>
        <c:axId val="555118024"/>
      </c:areaChart>
      <c:dateAx>
        <c:axId val="609419008"/>
        <c:scaling>
          <c:orientation val="minMax"/>
        </c:scaling>
        <c:delete val="0"/>
        <c:axPos val="b"/>
        <c:numFmt formatCode="yy" sourceLinked="1"/>
        <c:majorTickMark val="out"/>
        <c:minorTickMark val="none"/>
        <c:tickLblPos val="nextTo"/>
        <c:spPr>
          <a:noFill/>
          <a:ln w="317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9421632"/>
        <c:crosses val="autoZero"/>
        <c:auto val="1"/>
        <c:lblOffset val="100"/>
        <c:baseTimeUnit val="years"/>
        <c:majorUnit val="5"/>
        <c:minorUnit val="5"/>
      </c:dateAx>
      <c:valAx>
        <c:axId val="609421632"/>
        <c:scaling>
          <c:orientation val="minMax"/>
        </c:scaling>
        <c:delete val="1"/>
        <c:axPos val="l"/>
        <c:numFmt formatCode="yy" sourceLinked="1"/>
        <c:majorTickMark val="out"/>
        <c:minorTickMark val="none"/>
        <c:tickLblPos val="nextTo"/>
        <c:crossAx val="609419008"/>
        <c:crossesAt val="5"/>
        <c:crossBetween val="midCat"/>
      </c:valAx>
      <c:valAx>
        <c:axId val="555118024"/>
        <c:scaling>
          <c:orientation val="minMax"/>
        </c:scaling>
        <c:delete val="1"/>
        <c:axPos val="r"/>
        <c:numFmt formatCode="#,##0_);[Red]\(#,##0\)" sourceLinked="1"/>
        <c:majorTickMark val="out"/>
        <c:minorTickMark val="none"/>
        <c:tickLblPos val="nextTo"/>
        <c:crossAx val="555123600"/>
        <c:crosses val="max"/>
        <c:crossBetween val="midCat"/>
      </c:valAx>
      <c:catAx>
        <c:axId val="555123600"/>
        <c:scaling>
          <c:orientation val="minMax"/>
        </c:scaling>
        <c:delete val="1"/>
        <c:axPos val="b"/>
        <c:majorTickMark val="out"/>
        <c:minorTickMark val="none"/>
        <c:tickLblPos val="nextTo"/>
        <c:crossAx val="555118024"/>
        <c:crosses val="autoZero"/>
        <c:auto val="0"/>
        <c:lblAlgn val="ctr"/>
        <c:lblOffset val="100"/>
        <c:noMultiLvlLbl val="0"/>
      </c:catAx>
      <c:spPr>
        <a:noFill/>
        <a:ln>
          <a:noFill/>
        </a:ln>
        <a:effectLst/>
      </c:spPr>
    </c:plotArea>
    <c:plotVisOnly val="1"/>
    <c:dispBlanksAs val="zero"/>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826085002902688E-2"/>
          <c:y val="4.2752171008684038E-2"/>
          <c:w val="0.94420290332623791"/>
          <c:h val="0.83966168557587617"/>
        </c:manualLayout>
      </c:layout>
      <c:barChart>
        <c:barDir val="col"/>
        <c:grouping val="percentStacked"/>
        <c:varyColors val="0"/>
        <c:ser>
          <c:idx val="6"/>
          <c:order val="0"/>
          <c:tx>
            <c:strRef>
              <c:f>'各国の割合（任意年）'!$B$25</c:f>
              <c:strCache>
                <c:ptCount val="1"/>
                <c:pt idx="0">
                  <c:v>現預金</c:v>
                </c:pt>
              </c:strCache>
            </c:strRef>
          </c:tx>
          <c:spPr>
            <a:solidFill>
              <a:srgbClr val="0070C0"/>
            </a:solidFill>
            <a:ln w="28575">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'各国の割合（任意年）'!$C$16:$E$16</c:f>
              <c:strCache>
                <c:ptCount val="3"/>
                <c:pt idx="0">
                  <c:v>日本</c:v>
                </c:pt>
                <c:pt idx="1">
                  <c:v>米国</c:v>
                </c:pt>
                <c:pt idx="2">
                  <c:v>英国</c:v>
                </c:pt>
              </c:strCache>
            </c:strRef>
          </c:cat>
          <c:val>
            <c:numRef>
              <c:f>'各国の割合（任意年）'!$C$25:$E$25</c:f>
              <c:numCache>
                <c:formatCode>0.0%</c:formatCode>
                <c:ptCount val="3"/>
                <c:pt idx="0">
                  <c:v>0.55175585022220952</c:v>
                </c:pt>
                <c:pt idx="1">
                  <c:v>0.13915886970613101</c:v>
                </c:pt>
                <c:pt idx="2">
                  <c:v>0.28169053626156876</c:v>
                </c:pt>
              </c:numCache>
            </c:numRef>
          </c:val>
          <c:extLst>
            <c:ext xmlns:c16="http://schemas.microsoft.com/office/drawing/2014/chart" uri="{C3380CC4-5D6E-409C-BE32-E72D297353CC}">
              <c16:uniqueId val="{00000000-01A7-465B-BFA8-36DB01DF6381}"/>
            </c:ext>
          </c:extLst>
        </c:ser>
        <c:ser>
          <c:idx val="5"/>
          <c:order val="1"/>
          <c:tx>
            <c:strRef>
              <c:f>'各国の割合（任意年）'!$B$24</c:f>
              <c:strCache>
                <c:ptCount val="1"/>
                <c:pt idx="0">
                  <c:v>年金・保険、その他合計</c:v>
                </c:pt>
              </c:strCache>
            </c:strRef>
          </c:tx>
          <c:spPr>
            <a:solidFill>
              <a:schemeClr val="bg1">
                <a:lumMod val="85000"/>
              </a:schemeClr>
            </a:solidFill>
            <a:ln w="28575">
              <a:solidFill>
                <a:schemeClr val="bg1">
                  <a:lumMod val="65000"/>
                </a:schemeClr>
              </a:solidFill>
            </a:ln>
            <a:effectLst/>
          </c:spPr>
          <c:invertIfNegative val="0"/>
          <c:cat>
            <c:strRef>
              <c:f>'各国の割合（任意年）'!$C$16:$E$16</c:f>
              <c:strCache>
                <c:ptCount val="3"/>
                <c:pt idx="0">
                  <c:v>日本</c:v>
                </c:pt>
                <c:pt idx="1">
                  <c:v>米国</c:v>
                </c:pt>
                <c:pt idx="2">
                  <c:v>英国</c:v>
                </c:pt>
              </c:strCache>
            </c:strRef>
          </c:cat>
          <c:val>
            <c:numRef>
              <c:f>'各国の割合（任意年）'!$C$24:$E$24</c:f>
              <c:numCache>
                <c:formatCode>0.0%</c:formatCode>
                <c:ptCount val="3"/>
                <c:pt idx="0">
                  <c:v>0.26816807184977254</c:v>
                </c:pt>
                <c:pt idx="1">
                  <c:v>0.3902270130076162</c:v>
                </c:pt>
                <c:pt idx="2">
                  <c:v>0.36126238707303032</c:v>
                </c:pt>
              </c:numCache>
            </c:numRef>
          </c:val>
          <c:extLst>
            <c:ext xmlns:c16="http://schemas.microsoft.com/office/drawing/2014/chart" uri="{C3380CC4-5D6E-409C-BE32-E72D297353CC}">
              <c16:uniqueId val="{00000001-01A7-465B-BFA8-36DB01DF6381}"/>
            </c:ext>
          </c:extLst>
        </c:ser>
        <c:ser>
          <c:idx val="1"/>
          <c:order val="2"/>
          <c:tx>
            <c:strRef>
              <c:f>'各国の割合（任意年）'!$B$20</c:f>
              <c:strCache>
                <c:ptCount val="1"/>
                <c:pt idx="0">
                  <c:v>投信（直接＋間接）</c:v>
                </c:pt>
              </c:strCache>
            </c:strRef>
          </c:tx>
          <c:spPr>
            <a:solidFill>
              <a:srgbClr val="D7E4BD"/>
            </a:solidFill>
            <a:ln w="28575">
              <a:solidFill>
                <a:sysClr val="window" lastClr="FFFFFF">
                  <a:lumMod val="65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'各国の割合（任意年）'!$C$20:$E$20</c:f>
              <c:numCache>
                <c:formatCode>0.0%</c:formatCode>
                <c:ptCount val="3"/>
                <c:pt idx="0">
                  <c:v>6.1696474714564409E-2</c:v>
                </c:pt>
                <c:pt idx="1">
                  <c:v>0.17085087468618271</c:v>
                </c:pt>
                <c:pt idx="2">
                  <c:v>0.26712622034573502</c:v>
                </c:pt>
              </c:numCache>
            </c:numRef>
          </c:val>
          <c:extLst>
            <c:ext xmlns:c16="http://schemas.microsoft.com/office/drawing/2014/chart" uri="{C3380CC4-5D6E-409C-BE32-E72D297353CC}">
              <c16:uniqueId val="{00000002-01A7-465B-BFA8-36DB01DF6381}"/>
            </c:ext>
          </c:extLst>
        </c:ser>
        <c:ser>
          <c:idx val="0"/>
          <c:order val="3"/>
          <c:tx>
            <c:strRef>
              <c:f>'各国の割合（任意年）'!$B$19</c:f>
              <c:strCache>
                <c:ptCount val="1"/>
                <c:pt idx="0">
                  <c:v>株式（直接＋間接）</c:v>
                </c:pt>
              </c:strCache>
            </c:strRef>
          </c:tx>
          <c:spPr>
            <a:solidFill>
              <a:srgbClr val="31859C"/>
            </a:solidFill>
            <a:ln w="28575">
              <a:solidFill>
                <a:sysClr val="window" lastClr="FFFFFF">
                  <a:lumMod val="65000"/>
                </a:sysClr>
              </a:solidFill>
            </a:ln>
            <a:effectLst/>
          </c:spPr>
          <c:invertIfNegative val="0"/>
          <c:dPt>
            <c:idx val="1"/>
            <c:invertIfNegative val="0"/>
            <c:bubble3D val="0"/>
            <c:spPr>
              <a:solidFill>
                <a:srgbClr val="31859C"/>
              </a:solidFill>
              <a:ln w="28575">
                <a:solidFill>
                  <a:sysClr val="window" lastClr="FFFFFF">
                    <a:lumMod val="65000"/>
                  </a:sysClr>
                </a:solidFill>
              </a:ln>
              <a:effectLst/>
            </c:spPr>
            <c:extLst>
              <c:ext xmlns:c16="http://schemas.microsoft.com/office/drawing/2014/chart" uri="{C3380CC4-5D6E-409C-BE32-E72D297353CC}">
                <c16:uniqueId val="{00000004-01A7-465B-BFA8-36DB01DF6381}"/>
              </c:ext>
            </c:extLst>
          </c:dPt>
          <c:dPt>
            <c:idx val="2"/>
            <c:invertIfNegative val="0"/>
            <c:bubble3D val="0"/>
            <c:spPr>
              <a:solidFill>
                <a:srgbClr val="31859C"/>
              </a:solidFill>
              <a:ln w="28575">
                <a:solidFill>
                  <a:sysClr val="window" lastClr="FFFFFF">
                    <a:lumMod val="65000"/>
                  </a:sysClr>
                </a:solidFill>
              </a:ln>
              <a:effectLst/>
            </c:spPr>
            <c:extLst>
              <c:ext xmlns:c16="http://schemas.microsoft.com/office/drawing/2014/chart" uri="{C3380CC4-5D6E-409C-BE32-E72D297353CC}">
                <c16:uniqueId val="{00000006-01A7-465B-BFA8-36DB01DF638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'各国の割合（任意年）'!$C$19:$E$19</c:f>
              <c:numCache>
                <c:formatCode>0.0%</c:formatCode>
                <c:ptCount val="3"/>
                <c:pt idx="0">
                  <c:v>0.11837960321345353</c:v>
                </c:pt>
                <c:pt idx="1">
                  <c:v>0.29976324260007009</c:v>
                </c:pt>
                <c:pt idx="2">
                  <c:v>8.9920856319665857E-2</c:v>
                </c:pt>
              </c:numCache>
            </c:numRef>
          </c:val>
          <c:extLst>
            <c:ext xmlns:c16="http://schemas.microsoft.com/office/drawing/2014/chart" uri="{C3380CC4-5D6E-409C-BE32-E72D297353CC}">
              <c16:uniqueId val="{00000007-01A7-465B-BFA8-36DB01DF6381}"/>
            </c:ext>
          </c:extLst>
        </c:ser>
        <c:dLbls>
          <c:showLegendKey val="0"/>
          <c:showVal val="0"/>
          <c:showCatName val="0"/>
          <c:showSerName val="0"/>
          <c:showPercent val="0"/>
          <c:showBubbleSize val="0"/>
        </c:dLbls>
        <c:gapWidth val="97"/>
        <c:overlap val="100"/>
        <c:serLines>
          <c:spPr>
            <a:ln w="9525" cap="flat" cmpd="sng" algn="ctr">
              <a:solidFill>
                <a:schemeClr val="tx1">
                  <a:lumMod val="35000"/>
                  <a:lumOff val="65000"/>
                </a:schemeClr>
              </a:solidFill>
              <a:round/>
            </a:ln>
            <a:effectLst/>
          </c:spPr>
        </c:serLines>
        <c:axId val="569868656"/>
        <c:axId val="569864392"/>
      </c:barChart>
      <c:catAx>
        <c:axId val="56986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69864392"/>
        <c:crosses val="autoZero"/>
        <c:auto val="1"/>
        <c:lblAlgn val="ctr"/>
        <c:lblOffset val="100"/>
        <c:noMultiLvlLbl val="0"/>
      </c:catAx>
      <c:valAx>
        <c:axId val="569864392"/>
        <c:scaling>
          <c:orientation val="minMax"/>
        </c:scaling>
        <c:delete val="1"/>
        <c:axPos val="l"/>
        <c:numFmt formatCode="0%" sourceLinked="1"/>
        <c:majorTickMark val="none"/>
        <c:minorTickMark val="none"/>
        <c:tickLblPos val="nextTo"/>
        <c:crossAx val="56986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1F9-49AB-AE19-31C171275FB5}"/>
              </c:ext>
            </c:extLst>
          </c:dPt>
          <c:dPt>
            <c:idx val="1"/>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1F9-49AB-AE19-31C171275FB5}"/>
              </c:ext>
            </c:extLst>
          </c:dPt>
          <c:dPt>
            <c:idx val="2"/>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1F9-49AB-AE19-31C171275FB5}"/>
              </c:ext>
            </c:extLst>
          </c:dPt>
          <c:dPt>
            <c:idx val="3"/>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1F9-49AB-AE19-31C171275FB5}"/>
              </c:ext>
            </c:extLst>
          </c:dPt>
          <c:dPt>
            <c:idx val="4"/>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1F9-49AB-AE19-31C171275FB5}"/>
              </c:ext>
            </c:extLst>
          </c:dPt>
          <c:dPt>
            <c:idx val="5"/>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1F9-49AB-AE19-31C171275FB5}"/>
              </c:ext>
            </c:extLst>
          </c:dPt>
          <c:dPt>
            <c:idx val="6"/>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1F9-49AB-AE19-31C171275FB5}"/>
              </c:ext>
            </c:extLst>
          </c:dPt>
          <c:dPt>
            <c:idx val="7"/>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E1F9-49AB-AE19-31C171275FB5}"/>
              </c:ext>
            </c:extLst>
          </c:dPt>
          <c:dPt>
            <c:idx val="8"/>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1F9-49AB-AE19-31C171275FB5}"/>
              </c:ext>
            </c:extLst>
          </c:dPt>
          <c:dPt>
            <c:idx val="9"/>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E1F9-49AB-AE19-31C171275FB5}"/>
              </c:ext>
            </c:extLst>
          </c:dPt>
          <c:dPt>
            <c:idx val="10"/>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1F9-49AB-AE19-31C171275FB5}"/>
              </c:ext>
            </c:extLst>
          </c:dPt>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グラフ・数値!$D$3:$D$13</c:f>
              <c:numCache>
                <c:formatCode>0%</c:formatCode>
                <c:ptCount val="11"/>
                <c:pt idx="0">
                  <c:v>3.3333333333333333E-2</c:v>
                </c:pt>
                <c:pt idx="1">
                  <c:v>0</c:v>
                </c:pt>
                <c:pt idx="2">
                  <c:v>3.3333333333333333E-2</c:v>
                </c:pt>
                <c:pt idx="3">
                  <c:v>0.1</c:v>
                </c:pt>
                <c:pt idx="4">
                  <c:v>0.1</c:v>
                </c:pt>
                <c:pt idx="5">
                  <c:v>0.16666666666666666</c:v>
                </c:pt>
                <c:pt idx="6">
                  <c:v>6.6666666666666666E-2</c:v>
                </c:pt>
                <c:pt idx="7">
                  <c:v>0.16666666666666666</c:v>
                </c:pt>
                <c:pt idx="8">
                  <c:v>0.1</c:v>
                </c:pt>
                <c:pt idx="9">
                  <c:v>0.1</c:v>
                </c:pt>
                <c:pt idx="10">
                  <c:v>0.13333333333333333</c:v>
                </c:pt>
              </c:numCache>
            </c:numRef>
          </c:val>
          <c:extLst>
            <c:ext xmlns:c16="http://schemas.microsoft.com/office/drawing/2014/chart" uri="{C3380CC4-5D6E-409C-BE32-E72D297353CC}">
              <c16:uniqueId val="{00000008-E1F9-49AB-AE19-31C171275FB5}"/>
            </c:ext>
          </c:extLst>
        </c:ser>
        <c:dLbls>
          <c:showLegendKey val="0"/>
          <c:showVal val="0"/>
          <c:showCatName val="0"/>
          <c:showSerName val="0"/>
          <c:showPercent val="0"/>
          <c:showBubbleSize val="0"/>
        </c:dLbls>
        <c:gapWidth val="219"/>
        <c:overlap val="-27"/>
        <c:axId val="816202120"/>
        <c:axId val="816202776"/>
      </c:barChart>
      <c:catAx>
        <c:axId val="81620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776"/>
        <c:crosses val="autoZero"/>
        <c:auto val="1"/>
        <c:lblAlgn val="ctr"/>
        <c:lblOffset val="100"/>
        <c:noMultiLvlLbl val="0"/>
      </c:catAx>
      <c:valAx>
        <c:axId val="816202776"/>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120"/>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sz="9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FF"/>
            </a:solidFill>
            <a:ln>
              <a:noFill/>
            </a:ln>
            <a:effectLst>
              <a:outerShdw blurRad="50800" dist="38100" dir="2700000" algn="tl" rotWithShape="0">
                <a:prstClr val="black">
                  <a:alpha val="40000"/>
                </a:prstClr>
              </a:outerShdw>
            </a:effectLst>
          </c:spPr>
          <c:invertIfNegative val="0"/>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グラフ・数値!$E$3:$E$13</c:f>
              <c:numCache>
                <c:formatCode>0%</c:formatCode>
                <c:ptCount val="11"/>
                <c:pt idx="0">
                  <c:v>0</c:v>
                </c:pt>
                <c:pt idx="1">
                  <c:v>0</c:v>
                </c:pt>
                <c:pt idx="2">
                  <c:v>0</c:v>
                </c:pt>
                <c:pt idx="3">
                  <c:v>0</c:v>
                </c:pt>
                <c:pt idx="4">
                  <c:v>0</c:v>
                </c:pt>
                <c:pt idx="5">
                  <c:v>0.26666666666666666</c:v>
                </c:pt>
                <c:pt idx="6">
                  <c:v>0.66666666666666663</c:v>
                </c:pt>
                <c:pt idx="7">
                  <c:v>6.6666666666666666E-2</c:v>
                </c:pt>
                <c:pt idx="8">
                  <c:v>0</c:v>
                </c:pt>
                <c:pt idx="9">
                  <c:v>0</c:v>
                </c:pt>
                <c:pt idx="10">
                  <c:v>0</c:v>
                </c:pt>
              </c:numCache>
            </c:numRef>
          </c:val>
          <c:extLst>
            <c:ext xmlns:c16="http://schemas.microsoft.com/office/drawing/2014/chart" uri="{C3380CC4-5D6E-409C-BE32-E72D297353CC}">
              <c16:uniqueId val="{00000000-A145-4C7F-B5E8-10746501109F}"/>
            </c:ext>
          </c:extLst>
        </c:ser>
        <c:dLbls>
          <c:showLegendKey val="0"/>
          <c:showVal val="0"/>
          <c:showCatName val="0"/>
          <c:showSerName val="0"/>
          <c:showPercent val="0"/>
          <c:showBubbleSize val="0"/>
        </c:dLbls>
        <c:gapWidth val="219"/>
        <c:overlap val="-27"/>
        <c:axId val="506564376"/>
        <c:axId val="506565032"/>
      </c:barChart>
      <c:catAx>
        <c:axId val="50656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5032"/>
        <c:crosses val="autoZero"/>
        <c:auto val="1"/>
        <c:lblAlgn val="ctr"/>
        <c:lblOffset val="100"/>
        <c:noMultiLvlLbl val="0"/>
      </c:catAx>
      <c:valAx>
        <c:axId val="506565032"/>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a:solidFill>
                <a:srgbClr val="002060"/>
              </a:solidFill>
              <a:prstDash val="sysDot"/>
            </a:ln>
          </c:spPr>
          <c:marker>
            <c:symbol val="none"/>
          </c:marker>
          <c:val>
            <c:numRef>
              <c:f>☆改訂採用グラフ!$Y$3:$Y$363</c:f>
              <c:numCache>
                <c:formatCode>General</c:formatCode>
                <c:ptCount val="361"/>
                <c:pt idx="0">
                  <c:v>0</c:v>
                </c:pt>
                <c:pt idx="1">
                  <c:v>0.1763172092455598</c:v>
                </c:pt>
                <c:pt idx="2">
                  <c:v>0.35026444400734191</c:v>
                </c:pt>
                <c:pt idx="3">
                  <c:v>0.5195426730138486</c:v>
                </c:pt>
                <c:pt idx="4">
                  <c:v>0.68199238988439914</c:v>
                </c:pt>
                <c:pt idx="5">
                  <c:v>0.83565755281866116</c:v>
                </c:pt>
                <c:pt idx="6">
                  <c:v>0.97884276115910285</c:v>
                </c:pt>
                <c:pt idx="7">
                  <c:v>1.1101617796655525</c:v>
                </c:pt>
                <c:pt idx="8">
                  <c:v>1.2285758178590895</c:v>
                </c:pt>
                <c:pt idx="9">
                  <c:v>1.3334203224797703</c:v>
                </c:pt>
                <c:pt idx="10">
                  <c:v>1.4244194337035812</c:v>
                </c:pt>
                <c:pt idx="11">
                  <c:v>1.5016876765736846</c:v>
                </c:pt>
                <c:pt idx="12">
                  <c:v>1.5657188934512107</c:v>
                </c:pt>
                <c:pt idx="13">
                  <c:v>1.6173628560693867</c:v>
                </c:pt>
                <c:pt idx="14">
                  <c:v>1.6577904119598974</c:v>
                </c:pt>
                <c:pt idx="15">
                  <c:v>1.6884484052111588</c:v>
                </c:pt>
                <c:pt idx="16">
                  <c:v>1.7110059524416439</c:v>
                </c:pt>
                <c:pt idx="17">
                  <c:v>1.7272939398487073</c:v>
                </c:pt>
                <c:pt idx="18">
                  <c:v>1.7392398265478886</c:v>
                </c:pt>
                <c:pt idx="19">
                  <c:v>1.7487999858112429</c:v>
                </c:pt>
                <c:pt idx="20">
                  <c:v>1.7578918844978391</c:v>
                </c:pt>
                <c:pt idx="21">
                  <c:v>1.7683283899463929</c:v>
                </c:pt>
                <c:pt idx="22">
                  <c:v>1.7817564036799141</c:v>
                </c:pt>
                <c:pt idx="23">
                  <c:v>1.7996018560362226</c:v>
                </c:pt>
                <c:pt idx="24">
                  <c:v>1.8230228614985602</c:v>
                </c:pt>
                <c:pt idx="25">
                  <c:v>1.8528725396697721</c:v>
                </c:pt>
                <c:pt idx="26">
                  <c:v>1.8896726622072946</c:v>
                </c:pt>
                <c:pt idx="27">
                  <c:v>1.9335989040041486</c:v>
                </c:pt>
                <c:pt idx="28">
                  <c:v>1.9844780710980618</c:v>
                </c:pt>
                <c:pt idx="29">
                  <c:v>2.0417972626060941</c:v>
                </c:pt>
                <c:pt idx="30">
                  <c:v>2.1047245140430753</c:v>
                </c:pt>
                <c:pt idx="31">
                  <c:v>2.1721400790330909</c:v>
                </c:pt>
                <c:pt idx="32">
                  <c:v>2.2426771492150244</c:v>
                </c:pt>
                <c:pt idx="33">
                  <c:v>2.3147705003559267</c:v>
                </c:pt>
                <c:pt idx="34">
                  <c:v>2.3867112968977278</c:v>
                </c:pt>
                <c:pt idx="35">
                  <c:v>2.4567060958831415</c:v>
                </c:pt>
                <c:pt idx="36">
                  <c:v>2.5229379705856978</c:v>
                </c:pt>
                <c:pt idx="37">
                  <c:v>2.5836276277928909</c:v>
                </c:pt>
                <c:pt idx="38">
                  <c:v>2.6370924214722997</c:v>
                </c:pt>
                <c:pt idx="39">
                  <c:v>2.6818012677111418</c:v>
                </c:pt>
                <c:pt idx="40">
                  <c:v>2.716423636977781</c:v>
                </c:pt>
                <c:pt idx="41">
                  <c:v>2.7398710330974563</c:v>
                </c:pt>
                <c:pt idx="42">
                  <c:v>2.7513296548869173</c:v>
                </c:pt>
                <c:pt idx="43">
                  <c:v>2.7502832653501428</c:v>
                </c:pt>
                <c:pt idx="44">
                  <c:v>2.7365256524744965</c:v>
                </c:pt>
                <c:pt idx="45">
                  <c:v>2.710162441788377</c:v>
                </c:pt>
                <c:pt idx="46">
                  <c:v>2.6716024002677261</c:v>
                </c:pt>
                <c:pt idx="47">
                  <c:v>2.6215387402445121</c:v>
                </c:pt>
                <c:pt idx="48">
                  <c:v>2.5609212775198507</c:v>
                </c:pt>
                <c:pt idx="49">
                  <c:v>2.4909206077458874</c:v>
                </c:pt>
                <c:pt idx="50">
                  <c:v>2.4128857285592811</c:v>
                </c:pt>
                <c:pt idx="51">
                  <c:v>2.3282967429681998</c:v>
                </c:pt>
                <c:pt idx="52">
                  <c:v>2.2387144252656905</c:v>
                </c:pt>
                <c:pt idx="53">
                  <c:v>2.1457285097575669</c:v>
                </c:pt>
                <c:pt idx="54">
                  <c:v>2.0509065728307321</c:v>
                </c:pt>
                <c:pt idx="55">
                  <c:v>1.9557453208640281</c:v>
                </c:pt>
                <c:pt idx="56">
                  <c:v>1.8616259732121831</c:v>
                </c:pt>
                <c:pt idx="57">
                  <c:v>1.769775246352111</c:v>
                </c:pt>
                <c:pt idx="58">
                  <c:v>1.6812332097948124</c:v>
                </c:pt>
                <c:pt idx="59">
                  <c:v>1.5968290059101422</c:v>
                </c:pt>
                <c:pt idx="60">
                  <c:v>1.5171651152489816</c:v>
                </c:pt>
                <c:pt idx="61">
                  <c:v>1.4426105182143258</c:v>
                </c:pt>
                <c:pt idx="62">
                  <c:v>1.373302765587568</c:v>
                </c:pt>
                <c:pt idx="63">
                  <c:v>1.3091586371678472</c:v>
                </c:pt>
                <c:pt idx="64">
                  <c:v>1.2498927520157643</c:v>
                </c:pt>
                <c:pt idx="65">
                  <c:v>1.1950432071118515</c:v>
                </c:pt>
                <c:pt idx="66">
                  <c:v>1.1440030740398179</c:v>
                </c:pt>
                <c:pt idx="67">
                  <c:v>1.0960563843934794</c:v>
                </c:pt>
                <c:pt idx="68">
                  <c:v>1.0504170908888391</c:v>
                </c:pt>
                <c:pt idx="69">
                  <c:v>1.0062694073964502</c:v>
                </c:pt>
                <c:pt idx="70">
                  <c:v>0.96280790974177766</c:v>
                </c:pt>
                <c:pt idx="71">
                  <c:v>0.91927582021675158</c:v>
                </c:pt>
                <c:pt idx="72">
                  <c:v>0.87500000000000022</c:v>
                </c:pt>
                <c:pt idx="73">
                  <c:v>0.82942133052752587</c:v>
                </c:pt>
                <c:pt idx="74">
                  <c:v>0.78211937064632187</c:v>
                </c:pt>
                <c:pt idx="75">
                  <c:v>0.73283042266670684</c:v>
                </c:pt>
                <c:pt idx="76">
                  <c:v>0.68145841727474088</c:v>
                </c:pt>
                <c:pt idx="77">
                  <c:v>0.6280783236527312</c:v>
                </c:pt>
                <c:pt idx="78">
                  <c:v>0.57293209539798606</c:v>
                </c:pt>
                <c:pt idx="79">
                  <c:v>0.51641746302644209</c:v>
                </c:pt>
                <c:pt idx="80">
                  <c:v>0.45907016833645742</c:v>
                </c:pt>
                <c:pt idx="81">
                  <c:v>0.40154049371083966</c:v>
                </c:pt>
                <c:pt idx="82">
                  <c:v>0.34456516067311066</c:v>
                </c:pt>
                <c:pt idx="83">
                  <c:v>0.28893584828148566</c:v>
                </c:pt>
                <c:pt idx="84">
                  <c:v>0.23546570662327981</c:v>
                </c:pt>
                <c:pt idx="85">
                  <c:v>0.18495530918121034</c:v>
                </c:pt>
                <c:pt idx="86">
                  <c:v>0.13815949780197145</c:v>
                </c:pt>
                <c:pt idx="87">
                  <c:v>9.5756525314938876E-2</c:v>
                </c:pt>
                <c:pt idx="88">
                  <c:v>5.8320795717102976E-2</c:v>
                </c:pt>
                <c:pt idx="89">
                  <c:v>2.6300344644922664E-2</c:v>
                </c:pt>
                <c:pt idx="90">
                  <c:v>1.6409540555842606E-16</c:v>
                </c:pt>
                <c:pt idx="91">
                  <c:v>-2.0429077743286585E-2</c:v>
                </c:pt>
                <c:pt idx="92">
                  <c:v>-3.4993044219535731E-2</c:v>
                </c:pt>
                <c:pt idx="93">
                  <c:v>-4.3852062873883976E-2</c:v>
                </c:pt>
                <c:pt idx="94">
                  <c:v>-4.7310184867880342E-2</c:v>
                </c:pt>
                <c:pt idx="95">
                  <c:v>-4.5798847735045826E-2</c:v>
                </c:pt>
                <c:pt idx="96">
                  <c:v>-3.9854691534624967E-2</c:v>
                </c:pt>
                <c:pt idx="97">
                  <c:v>-3.0092631596147522E-2</c:v>
                </c:pt>
                <c:pt idx="98">
                  <c:v>-1.717532980847275E-2</c:v>
                </c:pt>
                <c:pt idx="99">
                  <c:v>-1.7803636112899779E-3</c:v>
                </c:pt>
                <c:pt idx="100">
                  <c:v>1.5433503010448549E-2</c:v>
                </c:pt>
                <c:pt idx="101">
                  <c:v>3.3859493533740757E-2</c:v>
                </c:pt>
                <c:pt idx="102">
                  <c:v>5.2973994855795833E-2</c:v>
                </c:pt>
                <c:pt idx="103">
                  <c:v>7.2364360645661638E-2</c:v>
                </c:pt>
                <c:pt idx="104">
                  <c:v>9.1752092193440479E-2</c:v>
                </c:pt>
                <c:pt idx="105">
                  <c:v>0.11101032310972279</c:v>
                </c:pt>
                <c:pt idx="106">
                  <c:v>0.13017475544535259</c:v>
                </c:pt>
                <c:pt idx="107">
                  <c:v>0.14944745258232198</c:v>
                </c:pt>
                <c:pt idx="108">
                  <c:v>0.16919317871184714</c:v>
                </c:pt>
                <c:pt idx="109">
                  <c:v>0.1899282748872754</c:v>
                </c:pt>
                <c:pt idx="110">
                  <c:v>0.21230236585541401</c:v>
                </c:pt>
                <c:pt idx="111">
                  <c:v>0.23707348822912308</c:v>
                </c:pt>
                <c:pt idx="112">
                  <c:v>0.26507750738086283</c:v>
                </c:pt>
                <c:pt idx="113">
                  <c:v>0.29719293669044478</c:v>
                </c:pt>
                <c:pt idx="114">
                  <c:v>0.33430247854001172</c:v>
                </c:pt>
                <c:pt idx="115">
                  <c:v>0.37725276326174334</c:v>
                </c:pt>
                <c:pt idx="116">
                  <c:v>0.42681386346522232</c:v>
                </c:pt>
                <c:pt idx="117">
                  <c:v>0.48364020223323628</c:v>
                </c:pt>
                <c:pt idx="118">
                  <c:v>0.5482344522729603</c:v>
                </c:pt>
                <c:pt idx="119">
                  <c:v>0.62091593930792199</c:v>
                </c:pt>
                <c:pt idx="120">
                  <c:v>0.70179491924311155</c:v>
                </c:pt>
                <c:pt idx="121">
                  <c:v>0.7907538996880209</c:v>
                </c:pt>
                <c:pt idx="122">
                  <c:v>0.88743692918548145</c:v>
                </c:pt>
                <c:pt idx="123">
                  <c:v>0.99124749077604668</c:v>
                </c:pt>
                <c:pt idx="124">
                  <c:v>1.1013553207237747</c:v>
                </c:pt>
                <c:pt idx="125">
                  <c:v>1.2167121399433003</c:v>
                </c:pt>
                <c:pt idx="126">
                  <c:v>1.3360759472851387</c:v>
                </c:pt>
                <c:pt idx="127">
                  <c:v>1.4580431930655475</c:v>
                </c:pt>
                <c:pt idx="128">
                  <c:v>1.5810878406267532</c:v>
                </c:pt>
                <c:pt idx="129">
                  <c:v>1.703606045220134</c:v>
                </c:pt>
                <c:pt idx="130">
                  <c:v>1.8239649439814438</c:v>
                </c:pt>
                <c:pt idx="131">
                  <c:v>1.9405538675892122</c:v>
                </c:pt>
                <c:pt idx="132">
                  <c:v>2.0518361608892262</c:v>
                </c:pt>
                <c:pt idx="133">
                  <c:v>2.1563997417082965</c:v>
                </c:pt>
                <c:pt idx="134">
                  <c:v>2.2530045372828784</c:v>
                </c:pt>
                <c:pt idx="135">
                  <c:v>2.3406250167084965</c:v>
                </c:pt>
                <c:pt idx="136">
                  <c:v>2.4184861835530813</c:v>
                </c:pt>
                <c:pt idx="137">
                  <c:v>2.4860916007629505</c:v>
                </c:pt>
                <c:pt idx="138">
                  <c:v>2.5432422833767845</c:v>
                </c:pt>
                <c:pt idx="139">
                  <c:v>2.5900456043929019</c:v>
                </c:pt>
                <c:pt idx="140">
                  <c:v>2.6269137046545339</c:v>
                </c:pt>
                <c:pt idx="141">
                  <c:v>2.6545512666542215</c:v>
                </c:pt>
                <c:pt idx="142">
                  <c:v>2.6739328915568668</c:v>
                </c:pt>
                <c:pt idx="143">
                  <c:v>2.6862706948358492</c:v>
                </c:pt>
                <c:pt idx="144">
                  <c:v>2.6929730950283468</c:v>
                </c:pt>
                <c:pt idx="145">
                  <c:v>2.6955960990493675</c:v>
                </c:pt>
                <c:pt idx="146">
                  <c:v>2.6957886740337971</c:v>
                </c:pt>
                <c:pt idx="147">
                  <c:v>2.6952340289982031</c:v>
                </c:pt>
                <c:pt idx="148">
                  <c:v>2.6955888007526081</c:v>
                </c:pt>
                <c:pt idx="149">
                  <c:v>2.6984222406348337</c:v>
                </c:pt>
                <c:pt idx="150">
                  <c:v>2.7051575274044124</c:v>
                </c:pt>
                <c:pt idx="151">
                  <c:v>2.7170172852422301</c:v>
                </c:pt>
                <c:pt idx="152">
                  <c:v>2.7349752651679222</c:v>
                </c:pt>
                <c:pt idx="153">
                  <c:v>2.7597159568959397</c:v>
                </c:pt>
                <c:pt idx="154">
                  <c:v>2.7916036423531461</c:v>
                </c:pt>
                <c:pt idx="155">
                  <c:v>2.8306620902855788</c:v>
                </c:pt>
                <c:pt idx="156">
                  <c:v>2.8765657341675972</c:v>
                </c:pt>
                <c:pt idx="157">
                  <c:v>2.9286427852730914</c:v>
                </c:pt>
                <c:pt idx="158">
                  <c:v>2.9858903228267537</c:v>
                </c:pt>
                <c:pt idx="159">
                  <c:v>3.0470009879678517</c:v>
                </c:pt>
                <c:pt idx="160">
                  <c:v>3.110400502456824</c:v>
                </c:pt>
                <c:pt idx="161">
                  <c:v>3.1742948510258215</c:v>
                </c:pt>
                <c:pt idx="162">
                  <c:v>3.2367256216526354</c:v>
                </c:pt>
                <c:pt idx="163">
                  <c:v>3.2956317032130809</c:v>
                </c:pt>
                <c:pt idx="164">
                  <c:v>3.3489153056354963</c:v>
                </c:pt>
                <c:pt idx="165">
                  <c:v>3.3945101024548237</c:v>
                </c:pt>
                <c:pt idx="166">
                  <c:v>3.4304492057553611</c:v>
                </c:pt>
                <c:pt idx="167">
                  <c:v>3.4549306724814266</c:v>
                </c:pt>
                <c:pt idx="168">
                  <c:v>3.4663783097948273</c:v>
                </c:pt>
                <c:pt idx="169">
                  <c:v>3.4634956935682073</c:v>
                </c:pt>
                <c:pt idx="170">
                  <c:v>3.4453115334762399</c:v>
                </c:pt>
                <c:pt idx="171">
                  <c:v>3.4112148031437055</c:v>
                </c:pt>
                <c:pt idx="172">
                  <c:v>3.3609783947543193</c:v>
                </c:pt>
                <c:pt idx="173">
                  <c:v>3.294770442737804</c:v>
                </c:pt>
                <c:pt idx="174">
                  <c:v>3.2131528773620048</c:v>
                </c:pt>
                <c:pt idx="175">
                  <c:v>3.1170672018609742</c:v>
                </c:pt>
                <c:pt idx="176">
                  <c:v>3.0078079211070579</c:v>
                </c:pt>
                <c:pt idx="177">
                  <c:v>2.8869844706727208</c:v>
                </c:pt>
                <c:pt idx="178">
                  <c:v>2.7564728877581852</c:v>
                </c:pt>
                <c:pt idx="179">
                  <c:v>2.6183588161784557</c:v>
                </c:pt>
                <c:pt idx="180">
                  <c:v>2.4748737341529172</c:v>
                </c:pt>
                <c:pt idx="181">
                  <c:v>2.3283265256502519</c:v>
                </c:pt>
                <c:pt idx="182">
                  <c:v>2.1810326753919864</c:v>
                </c:pt>
                <c:pt idx="183">
                  <c:v>2.0352434487303892</c:v>
                </c:pt>
                <c:pt idx="184">
                  <c:v>1.893077417651515</c:v>
                </c:pt>
                <c:pt idx="185">
                  <c:v>1.7564566131109272</c:v>
                </c:pt>
                <c:pt idx="186">
                  <c:v>1.6270494246286276</c:v>
                </c:pt>
                <c:pt idx="187">
                  <c:v>1.5062221361290329</c:v>
                </c:pt>
                <c:pt idx="188">
                  <c:v>1.3950006905305954</c:v>
                </c:pt>
                <c:pt idx="189">
                  <c:v>1.2940439249397686</c:v>
                </c:pt>
                <c:pt idx="190">
                  <c:v>1.2036291257405569</c:v>
                </c:pt>
                <c:pt idx="191">
                  <c:v>1.1236503320988758</c:v>
                </c:pt>
                <c:pt idx="192">
                  <c:v>1.0536293820883975</c:v>
                </c:pt>
                <c:pt idx="193">
                  <c:v>0.99273926290377135</c:v>
                </c:pt>
                <c:pt idx="194">
                  <c:v>0.93983891047948875</c:v>
                </c:pt>
                <c:pt idx="195">
                  <c:v>0.89351821867924131</c:v>
                </c:pt>
                <c:pt idx="196">
                  <c:v>0.85215167733422348</c:v>
                </c:pt>
                <c:pt idx="197">
                  <c:v>0.81395877346824896</c:v>
                </c:pt>
                <c:pt idx="198">
                  <c:v>0.7770690707291793</c:v>
                </c:pt>
                <c:pt idx="199">
                  <c:v>0.73958973568835962</c:v>
                </c:pt>
                <c:pt idx="200">
                  <c:v>0.69967321102018043</c:v>
                </c:pt>
                <c:pt idx="201">
                  <c:v>0.65558274663148164</c:v>
                </c:pt>
                <c:pt idx="202">
                  <c:v>0.6057535897641414</c:v>
                </c:pt>
                <c:pt idx="203">
                  <c:v>0.5488478003629006</c:v>
                </c:pt>
                <c:pt idx="204">
                  <c:v>0.4838008923720799</c:v>
                </c:pt>
                <c:pt idx="205">
                  <c:v>0.4098587964861225</c:v>
                </c:pt>
                <c:pt idx="206">
                  <c:v>0.32660398453500411</c:v>
                </c:pt>
                <c:pt idx="207">
                  <c:v>0.23396997774617526</c:v>
                </c:pt>
                <c:pt idx="208">
                  <c:v>0.13224386695491727</c:v>
                </c:pt>
                <c:pt idx="209">
                  <c:v>2.2056888046067639E-2</c:v>
                </c:pt>
                <c:pt idx="210">
                  <c:v>-9.5636494126355401E-2</c:v>
                </c:pt>
                <c:pt idx="211">
                  <c:v>-0.21959014972251362</c:v>
                </c:pt>
                <c:pt idx="212">
                  <c:v>-0.34830729495405111</c:v>
                </c:pt>
                <c:pt idx="213">
                  <c:v>-0.48008943751844874</c:v>
                </c:pt>
                <c:pt idx="214">
                  <c:v>-0.61309148796659818</c:v>
                </c:pt>
                <c:pt idx="215">
                  <c:v>-0.74538107724284119</c:v>
                </c:pt>
                <c:pt idx="216">
                  <c:v>-0.874999999999999</c:v>
                </c:pt>
                <c:pt idx="217">
                  <c:v>-1.000025656902257</c:v>
                </c:pt>
                <c:pt idx="218">
                  <c:v>-1.1186303978970991</c:v>
                </c:pt>
                <c:pt idx="219">
                  <c:v>-1.2291367705878384</c:v>
                </c:pt>
                <c:pt idx="220">
                  <c:v>-1.3300668489871676</c:v>
                </c:pt>
                <c:pt idx="221">
                  <c:v>-1.4201840512693271</c:v>
                </c:pt>
                <c:pt idx="222">
                  <c:v>-1.4985261416852285</c:v>
                </c:pt>
                <c:pt idx="223">
                  <c:v>-1.5644284407591951</c:v>
                </c:pt>
                <c:pt idx="224">
                  <c:v>-1.6175366270214189</c:v>
                </c:pt>
                <c:pt idx="225">
                  <c:v>-1.6578088896520473</c:v>
                </c:pt>
                <c:pt idx="226">
                  <c:v>-1.6855075708412364</c:v>
                </c:pt>
                <c:pt idx="227">
                  <c:v>-1.7011808057388307</c:v>
                </c:pt>
                <c:pt idx="228">
                  <c:v>-1.7056350134226823</c:v>
                </c:pt>
                <c:pt idx="229">
                  <c:v>-1.6998994021832059</c:v>
                </c:pt>
                <c:pt idx="230">
                  <c:v>-1.6851839158497759</c:v>
                </c:pt>
                <c:pt idx="231">
                  <c:v>-1.6628322559144089</c:v>
                </c:pt>
                <c:pt idx="232">
                  <c:v>-1.634271759991744</c:v>
                </c:pt>
                <c:pt idx="233">
                  <c:v>-1.6009619961838624</c:v>
                </c:pt>
                <c:pt idx="234">
                  <c:v>-1.5643439431722046</c:v>
                </c:pt>
                <c:pt idx="235">
                  <c:v>-1.5257915678526048</c:v>
                </c:pt>
                <c:pt idx="236">
                  <c:v>-1.4865674890769482</c:v>
                </c:pt>
                <c:pt idx="237">
                  <c:v>-1.4477842329444905</c:v>
                </c:pt>
                <c:pt idx="238">
                  <c:v>-1.4103723496218477</c:v>
                </c:pt>
                <c:pt idx="239">
                  <c:v>-1.3750563832383695</c:v>
                </c:pt>
                <c:pt idx="240">
                  <c:v>-1.3423393758658813</c:v>
                </c:pt>
                <c:pt idx="241">
                  <c:v>-1.3124962558849385</c:v>
                </c:pt>
                <c:pt idx="242">
                  <c:v>-1.2855761227222158</c:v>
                </c:pt>
                <c:pt idx="243">
                  <c:v>-1.2614131067238554</c:v>
                </c:pt>
                <c:pt idx="244">
                  <c:v>-1.239645167193109</c:v>
                </c:pt>
                <c:pt idx="245">
                  <c:v>-1.2197399049704811</c:v>
                </c:pt>
                <c:pt idx="246">
                  <c:v>-1.2010262187663394</c:v>
                </c:pt>
                <c:pt idx="247">
                  <c:v>-1.1827304355775923</c:v>
                </c:pt>
                <c:pt idx="248">
                  <c:v>-1.1640154018364435</c:v>
                </c:pt>
                <c:pt idx="249">
                  <c:v>-1.1440209382073154</c:v>
                </c:pt>
                <c:pt idx="250">
                  <c:v>-1.1219040396158273</c:v>
                </c:pt>
                <c:pt idx="251">
                  <c:v>-1.09687724322503</c:v>
                </c:pt>
                <c:pt idx="252">
                  <c:v>-1.0682436883646114</c:v>
                </c:pt>
                <c:pt idx="253">
                  <c:v>-1.0354275492999701</c:v>
                </c:pt>
                <c:pt idx="254">
                  <c:v>-0.99799872755575325</c:v>
                </c:pt>
                <c:pt idx="255">
                  <c:v>-0.95569093682926121</c:v>
                </c:pt>
                <c:pt idx="256">
                  <c:v>-0.90841259041216649</c:v>
                </c:pt>
                <c:pt idx="257">
                  <c:v>-0.85625019746340225</c:v>
                </c:pt>
                <c:pt idx="258">
                  <c:v>-0.79946427875587656</c:v>
                </c:pt>
                <c:pt idx="259">
                  <c:v>-0.73847811275371722</c:v>
                </c:pt>
                <c:pt idx="260">
                  <c:v>-0.6738599074029471</c:v>
                </c:pt>
                <c:pt idx="261">
                  <c:v>-0.60629925085834335</c:v>
                </c:pt>
                <c:pt idx="262">
                  <c:v>-0.53657891564420124</c:v>
                </c:pt>
                <c:pt idx="263">
                  <c:v>-0.46554326705047377</c:v>
                </c:pt>
                <c:pt idx="264">
                  <c:v>-0.39406465128109863</c:v>
                </c:pt>
                <c:pt idx="265">
                  <c:v>-0.32300920741527933</c:v>
                </c:pt>
                <c:pt idx="266">
                  <c:v>-0.2532035572362647</c:v>
                </c:pt>
                <c:pt idx="267">
                  <c:v>-0.18540377833346575</c:v>
                </c:pt>
                <c:pt idx="268">
                  <c:v>-0.12026796078515889</c:v>
                </c:pt>
                <c:pt idx="269">
                  <c:v>-5.8333490565886104E-2</c:v>
                </c:pt>
                <c:pt idx="270">
                  <c:v>-7.9232270724453127E-16</c:v>
                </c:pt>
                <c:pt idx="271">
                  <c:v>5.4481314725588328E-2</c:v>
                </c:pt>
                <c:pt idx="272">
                  <c:v>0.105011577146986</c:v>
                </c:pt>
                <c:pt idx="273">
                  <c:v>0.15164116869575336</c:v>
                </c:pt>
                <c:pt idx="274">
                  <c:v>0.19455986607432568</c:v>
                </c:pt>
                <c:pt idx="275">
                  <c:v>0.23408060778591572</c:v>
                </c:pt>
                <c:pt idx="276">
                  <c:v>0.27061758794967294</c:v>
                </c:pt>
                <c:pt idx="277">
                  <c:v>0.30465961585337903</c:v>
                </c:pt>
                <c:pt idx="278">
                  <c:v>0.33673988253593518</c:v>
                </c:pt>
                <c:pt idx="279">
                  <c:v>0.36740343287668564</c:v>
                </c:pt>
                <c:pt idx="280">
                  <c:v>0.39717374679307726</c:v>
                </c:pt>
                <c:pt idx="281">
                  <c:v>0.4265198818267828</c:v>
                </c:pt>
                <c:pt idx="282">
                  <c:v>0.45582561943883459</c:v>
                </c:pt>
                <c:pt idx="283">
                  <c:v>0.48536198882836584</c:v>
                </c:pt>
                <c:pt idx="284">
                  <c:v>0.51526441741630558</c:v>
                </c:pt>
                <c:pt idx="285">
                  <c:v>0.5455155808773956</c:v>
                </c:pt>
                <c:pt idx="286">
                  <c:v>0.57593480437853528</c:v>
                </c:pt>
                <c:pt idx="287">
                  <c:v>0.60617460889477037</c:v>
                </c:pt>
                <c:pt idx="288">
                  <c:v>0.63572471200469027</c:v>
                </c:pt>
                <c:pt idx="289">
                  <c:v>0.66392349239291759</c:v>
                </c:pt>
                <c:pt idx="290">
                  <c:v>0.68997662307082652</c:v>
                </c:pt>
                <c:pt idx="291">
                  <c:v>0.71298228196848668</c:v>
                </c:pt>
                <c:pt idx="292">
                  <c:v>0.73196207173695105</c:v>
                </c:pt>
                <c:pt idx="293">
                  <c:v>0.74589653435120162</c:v>
                </c:pt>
                <c:pt idx="294">
                  <c:v>0.75376394035086436</c:v>
                </c:pt>
                <c:pt idx="295">
                  <c:v>0.75458087575156219</c:v>
                </c:pt>
                <c:pt idx="296">
                  <c:v>0.74744304844858422</c:v>
                </c:pt>
                <c:pt idx="297">
                  <c:v>0.73156469488429221</c:v>
                </c:pt>
                <c:pt idx="298">
                  <c:v>0.70631498916620594</c:v>
                </c:pt>
                <c:pt idx="299">
                  <c:v>0.67124994063934706</c:v>
                </c:pt>
                <c:pt idx="300">
                  <c:v>0.62613840968629886</c:v>
                </c:pt>
                <c:pt idx="301">
                  <c:v>0.57098107049441127</c:v>
                </c:pt>
                <c:pt idx="302">
                  <c:v>0.50602139678651814</c:v>
                </c:pt>
                <c:pt idx="303">
                  <c:v>0.43174803325113065</c:v>
                </c:pt>
                <c:pt idx="304">
                  <c:v>0.34888823123480428</c:v>
                </c:pt>
                <c:pt idx="305">
                  <c:v>0.25839236056994858</c:v>
                </c:pt>
                <c:pt idx="306">
                  <c:v>0.16140984781960849</c:v>
                </c:pt>
                <c:pt idx="307">
                  <c:v>5.9257222018852682E-2</c:v>
                </c:pt>
                <c:pt idx="308">
                  <c:v>-4.6620740379328084E-2</c:v>
                </c:pt>
                <c:pt idx="309">
                  <c:v>-0.15469550112271727</c:v>
                </c:pt>
                <c:pt idx="310">
                  <c:v>-0.2634033705585595</c:v>
                </c:pt>
                <c:pt idx="311">
                  <c:v>-0.37119655381789396</c:v>
                </c:pt>
                <c:pt idx="312">
                  <c:v>-0.47659482045073442</c:v>
                </c:pt>
                <c:pt idx="313">
                  <c:v>-0.57823592708406613</c:v>
                </c:pt>
                <c:pt idx="314">
                  <c:v>-0.6749229328428189</c:v>
                </c:pt>
                <c:pt idx="315">
                  <c:v>-0.76566662621976656</c:v>
                </c:pt>
                <c:pt idx="316">
                  <c:v>-0.84972142778139959</c:v>
                </c:pt>
                <c:pt idx="317">
                  <c:v>-0.92661334104687587</c:v>
                </c:pt>
                <c:pt idx="318">
                  <c:v>-0.99615878722689422</c:v>
                </c:pt>
                <c:pt idx="319">
                  <c:v>-1.0584734693024318</c:v>
                </c:pt>
                <c:pt idx="320">
                  <c:v>-1.113970756405287</c:v>
                </c:pt>
                <c:pt idx="321">
                  <c:v>-1.1633494484615416</c:v>
                </c:pt>
                <c:pt idx="322">
                  <c:v>-1.2075711604194652</c:v>
                </c:pt>
                <c:pt idx="323">
                  <c:v>-1.2478279414409363</c:v>
                </c:pt>
                <c:pt idx="324">
                  <c:v>-1.2855011035092367</c:v>
                </c:pt>
                <c:pt idx="325">
                  <c:v>-1.3221125628020969</c:v>
                </c:pt>
                <c:pt idx="326">
                  <c:v>-1.3592702836712001</c:v>
                </c:pt>
                <c:pt idx="327">
                  <c:v>-1.398609648354957</c:v>
                </c:pt>
                <c:pt idx="328">
                  <c:v>-1.4417327466528851</c:v>
                </c:pt>
                <c:pt idx="329">
                  <c:v>-1.4901476818964678</c:v>
                </c:pt>
                <c:pt idx="330">
                  <c:v>-1.5452100182798423</c:v>
                </c:pt>
                <c:pt idx="331">
                  <c:v>-1.6080684481879628</c:v>
                </c:pt>
                <c:pt idx="332">
                  <c:v>-1.6796166374914905</c:v>
                </c:pt>
                <c:pt idx="333">
                  <c:v>-1.7604530154528801</c:v>
                </c:pt>
                <c:pt idx="334">
                  <c:v>-1.8508500200575675</c:v>
                </c:pt>
                <c:pt idx="335">
                  <c:v>-1.9507339977572549</c:v>
                </c:pt>
                <c:pt idx="336">
                  <c:v>-2.0596765993670219</c:v>
                </c:pt>
                <c:pt idx="337">
                  <c:v>-2.1768981234750706</c:v>
                </c:pt>
                <c:pt idx="338">
                  <c:v>-2.3012828487536257</c:v>
                </c:pt>
                <c:pt idx="339">
                  <c:v>-2.4314059813467588</c:v>
                </c:pt>
                <c:pt idx="340">
                  <c:v>-2.5655714376828933</c:v>
                </c:pt>
                <c:pt idx="341">
                  <c:v>-2.7018593010058827</c:v>
                </c:pt>
                <c:pt idx="342">
                  <c:v>-2.8381814452737535</c:v>
                </c:pt>
                <c:pt idx="343">
                  <c:v>-2.9723435252279025</c:v>
                </c:pt>
                <c:pt idx="344">
                  <c:v>-3.1021112970841194</c:v>
                </c:pt>
                <c:pt idx="345">
                  <c:v>-3.2252790690516773</c:v>
                </c:pt>
                <c:pt idx="346">
                  <c:v>-3.3397379909614489</c:v>
                </c:pt>
                <c:pt idx="347">
                  <c:v>-3.4435418812584877</c:v>
                </c:pt>
                <c:pt idx="348">
                  <c:v>-3.5349683583004907</c:v>
                </c:pt>
                <c:pt idx="349">
                  <c:v>-3.6125731893015653</c:v>
                </c:pt>
                <c:pt idx="350">
                  <c:v>-3.6752359896232387</c:v>
                </c:pt>
                <c:pt idx="351">
                  <c:v>-3.7221956901030682</c:v>
                </c:pt>
                <c:pt idx="352">
                  <c:v>-3.7530745310492049</c:v>
                </c:pt>
                <c:pt idx="353">
                  <c:v>-3.7678897267377507</c:v>
                </c:pt>
                <c:pt idx="354">
                  <c:v>-3.7670523604558217</c:v>
                </c:pt>
                <c:pt idx="355">
                  <c:v>-3.7513535029358707</c:v>
                </c:pt>
                <c:pt idx="356">
                  <c:v>-3.7219379814042104</c:v>
                </c:pt>
                <c:pt idx="357">
                  <c:v>-3.6802666473066044</c:v>
                </c:pt>
                <c:pt idx="358">
                  <c:v>-3.6280683834079581</c:v>
                </c:pt>
                <c:pt idx="359">
                  <c:v>-3.5672834416865307</c:v>
                </c:pt>
                <c:pt idx="360">
                  <c:v>-3.5000000000000009</c:v>
                </c:pt>
              </c:numCache>
            </c:numRef>
          </c:val>
          <c:smooth val="0"/>
          <c:extLst>
            <c:ext xmlns:c16="http://schemas.microsoft.com/office/drawing/2014/chart" uri="{C3380CC4-5D6E-409C-BE32-E72D297353CC}">
              <c16:uniqueId val="{00000000-75C1-4F1F-BA18-A74941C92E54}"/>
            </c:ext>
          </c:extLst>
        </c:ser>
        <c:ser>
          <c:idx val="12"/>
          <c:order val="1"/>
          <c:spPr>
            <a:ln w="28575">
              <a:solidFill>
                <a:schemeClr val="tx2">
                  <a:lumMod val="40000"/>
                  <a:lumOff val="60000"/>
                </a:schemeClr>
              </a:solidFill>
              <a:prstDash val="sysDash"/>
            </a:ln>
          </c:spPr>
          <c:marker>
            <c:symbol val="none"/>
          </c:marker>
          <c:val>
            <c:numRef>
              <c:f>☆改訂採用グラフ!$Z$3:$Z$363</c:f>
              <c:numCache>
                <c:formatCode>General</c:formatCode>
                <c:ptCount val="361"/>
                <c:pt idx="0">
                  <c:v>1.8497566339028881</c:v>
                </c:pt>
                <c:pt idx="1">
                  <c:v>1.780187319616606</c:v>
                </c:pt>
                <c:pt idx="2">
                  <c:v>1.7344123909312212</c:v>
                </c:pt>
                <c:pt idx="3">
                  <c:v>1.7097995200838083</c:v>
                </c:pt>
                <c:pt idx="4">
                  <c:v>1.7020803158952087</c:v>
                </c:pt>
                <c:pt idx="5">
                  <c:v>1.7056634283210017</c:v>
                </c:pt>
                <c:pt idx="6">
                  <c:v>1.7140410431133266</c:v>
                </c:pt>
                <c:pt idx="7">
                  <c:v>1.7202595899147282</c:v>
                </c:pt>
                <c:pt idx="8">
                  <c:v>1.7174209349782794</c:v>
                </c:pt>
                <c:pt idx="9">
                  <c:v>1.699178226294789</c:v>
                </c:pt>
                <c:pt idx="10">
                  <c:v>1.660191051779599</c:v>
                </c:pt>
                <c:pt idx="11">
                  <c:v>1.5965076174383637</c:v>
                </c:pt>
                <c:pt idx="12">
                  <c:v>1.5058470223451252</c:v>
                </c:pt>
                <c:pt idx="13">
                  <c:v>1.3877620016472241</c:v>
                </c:pt>
                <c:pt idx="14">
                  <c:v>1.2436711889752399</c:v>
                </c:pt>
                <c:pt idx="15">
                  <c:v>1.0767593775553332</c:v>
                </c:pt>
                <c:pt idx="16">
                  <c:v>0.89175374501075344</c:v>
                </c:pt>
                <c:pt idx="17">
                  <c:v>0.69459285940960058</c:v>
                </c:pt>
                <c:pt idx="18">
                  <c:v>0.4920128626859806</c:v>
                </c:pt>
                <c:pt idx="19">
                  <c:v>0.29108098823862416</c:v>
                </c:pt>
                <c:pt idx="20">
                  <c:v>9.8710104959631659E-2</c:v>
                </c:pt>
                <c:pt idx="21">
                  <c:v>-7.8810951369113397E-2</c:v>
                </c:pt>
                <c:pt idx="22">
                  <c:v>-0.23623795539833373</c:v>
                </c:pt>
                <c:pt idx="23">
                  <c:v>-0.3697133302776901</c:v>
                </c:pt>
                <c:pt idx="24">
                  <c:v>-0.47700615146007952</c:v>
                </c:pt>
                <c:pt idx="25">
                  <c:v>-0.55763421783868872</c:v>
                </c:pt>
                <c:pt idx="26">
                  <c:v>-0.61286096179495564</c:v>
                </c:pt>
                <c:pt idx="27">
                  <c:v>-0.64556906909456857</c:v>
                </c:pt>
                <c:pt idx="28">
                  <c:v>-0.66002153878784431</c:v>
                </c:pt>
                <c:pt idx="29">
                  <c:v>-0.66152888709132651</c:v>
                </c:pt>
                <c:pt idx="30">
                  <c:v>-0.65604771419492935</c:v>
                </c:pt>
                <c:pt idx="31">
                  <c:v>-0.64974044920176255</c:v>
                </c:pt>
                <c:pt idx="32">
                  <c:v>-0.6485284526744074</c:v>
                </c:pt>
                <c:pt idx="33">
                  <c:v>-0.65767064353205529</c:v>
                </c:pt>
                <c:pt idx="34">
                  <c:v>-0.68139745957507813</c:v>
                </c:pt>
                <c:pt idx="35">
                  <c:v>-0.72262546386416138</c:v>
                </c:pt>
                <c:pt idx="36">
                  <c:v>-0.78277163337695421</c:v>
                </c:pt>
                <c:pt idx="37">
                  <c:v>-0.86167879960715354</c:v>
                </c:pt>
                <c:pt idx="38">
                  <c:v>-0.95765542995066499</c:v>
                </c:pt>
                <c:pt idx="39">
                  <c:v>-1.067624565680819</c:v>
                </c:pt>
                <c:pt idx="40">
                  <c:v>-1.187368886834415</c:v>
                </c:pt>
                <c:pt idx="41">
                  <c:v>-1.3118521278401887</c:v>
                </c:pt>
                <c:pt idx="42">
                  <c:v>-1.4355919011848706</c:v>
                </c:pt>
                <c:pt idx="43">
                  <c:v>-1.5530557555431133</c:v>
                </c:pt>
                <c:pt idx="44">
                  <c:v>-1.659051205150212</c:v>
                </c:pt>
                <c:pt idx="45">
                  <c:v>-1.7490815608981223</c:v>
                </c:pt>
                <c:pt idx="46">
                  <c:v>-1.8196425486354719</c:v>
                </c:pt>
                <c:pt idx="47">
                  <c:v>-1.8684396418966189</c:v>
                </c:pt>
                <c:pt idx="48">
                  <c:v>-1.8945123607747421</c:v>
                </c:pt>
                <c:pt idx="49">
                  <c:v>-1.8982589950039952</c:v>
                </c:pt>
                <c:pt idx="50">
                  <c:v>-1.8813627392053984</c:v>
                </c:pt>
                <c:pt idx="51">
                  <c:v>-1.8466275091839424</c:v>
                </c:pt>
                <c:pt idx="52">
                  <c:v>-1.7977381971740491</c:v>
                </c:pt>
                <c:pt idx="53">
                  <c:v>-1.7389653483937999</c:v>
                </c:pt>
                <c:pt idx="54">
                  <c:v>-1.6748378337330041</c:v>
                </c:pt>
                <c:pt idx="55">
                  <c:v>-1.6098088178355052</c:v>
                </c:pt>
                <c:pt idx="56">
                  <c:v>-1.5479400894097786</c:v>
                </c:pt>
                <c:pt idx="57">
                  <c:v>-1.4926276938986334</c:v>
                </c:pt>
                <c:pt idx="58">
                  <c:v>-1.4463879941685385</c:v>
                </c:pt>
                <c:pt idx="59">
                  <c:v>-1.4107181145927719</c:v>
                </c:pt>
                <c:pt idx="60">
                  <c:v>-1.3860386273141367</c:v>
                </c:pt>
                <c:pt idx="61">
                  <c:v>-1.3717198086611269</c:v>
                </c:pt>
                <c:pt idx="62">
                  <c:v>-1.3661863440031061</c:v>
                </c:pt>
                <c:pt idx="63">
                  <c:v>-1.3670894888978611</c:v>
                </c:pt>
                <c:pt idx="64">
                  <c:v>-1.3715308456255437</c:v>
                </c:pt>
                <c:pt idx="65">
                  <c:v>-1.3763184402788291</c:v>
                </c:pt>
                <c:pt idx="66">
                  <c:v>-1.3782339243720196</c:v>
                </c:pt>
                <c:pt idx="67">
                  <c:v>-1.3742895824717023</c:v>
                </c:pt>
                <c:pt idx="68">
                  <c:v>-1.3619553718684339</c:v>
                </c:pt>
                <c:pt idx="69">
                  <c:v>-1.3393392872383414</c:v>
                </c:pt>
                <c:pt idx="70">
                  <c:v>-1.3053086506433997</c:v>
                </c:pt>
                <c:pt idx="71">
                  <c:v>-1.2595451002476983</c:v>
                </c:pt>
                <c:pt idx="72">
                  <c:v>-1.2025316535272439</c:v>
                </c:pt>
                <c:pt idx="73">
                  <c:v>-1.1354757907566915</c:v>
                </c:pt>
                <c:pt idx="74">
                  <c:v>-1.060177592316611</c:v>
                </c:pt>
                <c:pt idx="75">
                  <c:v>-0.97885616688192811</c:v>
                </c:pt>
                <c:pt idx="76">
                  <c:v>-0.89395060429367612</c:v>
                </c:pt>
                <c:pt idx="77">
                  <c:v>-0.80791325861561758</c:v>
                </c:pt>
                <c:pt idx="78">
                  <c:v>-0.72301321561930343</c:v>
                </c:pt>
                <c:pt idx="79">
                  <c:v>-0.64116635333009875</c:v>
                </c:pt>
                <c:pt idx="80">
                  <c:v>-0.56380561528653395</c:v>
                </c:pt>
                <c:pt idx="81">
                  <c:v>-0.49180124316715645</c:v>
                </c:pt>
                <c:pt idx="82">
                  <c:v>-0.42543610347517863</c:v>
                </c:pt>
                <c:pt idx="83">
                  <c:v>-0.36443629339102479</c:v>
                </c:pt>
                <c:pt idx="84">
                  <c:v>-0.308052347640215</c:v>
                </c:pt>
                <c:pt idx="85">
                  <c:v>-0.25518200255023965</c:v>
                </c:pt>
                <c:pt idx="86">
                  <c:v>-0.20452197008022047</c:v>
                </c:pt>
                <c:pt idx="87">
                  <c:v>-0.15473382179396708</c:v>
                </c:pt>
                <c:pt idx="88">
                  <c:v>-0.10460806906253971</c:v>
                </c:pt>
                <c:pt idx="89">
                  <c:v>-5.321092505747637E-2</c:v>
                </c:pt>
                <c:pt idx="90">
                  <c:v>-3.8035198311442679E-16</c:v>
                </c:pt>
                <c:pt idx="91">
                  <c:v>5.5101848323730988E-2</c:v>
                </c:pt>
                <c:pt idx="92">
                  <c:v>0.11168137518570753</c:v>
                </c:pt>
                <c:pt idx="93">
                  <c:v>0.16886087725760224</c:v>
                </c:pt>
                <c:pt idx="94">
                  <c:v>0.2253728302709358</c:v>
                </c:pt>
                <c:pt idx="95">
                  <c:v>0.27967636777595478</c:v>
                </c:pt>
                <c:pt idx="96">
                  <c:v>0.3301048212021982</c:v>
                </c:pt>
                <c:pt idx="97">
                  <c:v>0.37503057089137992</c:v>
                </c:pt>
                <c:pt idx="98">
                  <c:v>0.41303169188590183</c:v>
                </c:pt>
                <c:pt idx="99">
                  <c:v>0.4430444790018504</c:v>
                </c:pt>
                <c:pt idx="100">
                  <c:v>0.4644869494247913</c:v>
                </c:pt>
                <c:pt idx="101">
                  <c:v>0.47734077390857416</c:v>
                </c:pt>
                <c:pt idx="102">
                  <c:v>0.48218259107997741</c:v>
                </c:pt>
                <c:pt idx="103">
                  <c:v>0.48016002506239125</c:v>
                </c:pt>
                <c:pt idx="104">
                  <c:v>0.47291258993471602</c:v>
                </c:pt>
                <c:pt idx="105">
                  <c:v>0.46244261416590671</c:v>
                </c:pt>
                <c:pt idx="106">
                  <c:v>0.45094593017696522</c:v>
                </c:pt>
                <c:pt idx="107">
                  <c:v>0.44061594723155506</c:v>
                </c:pt>
                <c:pt idx="108">
                  <c:v>0.43343751489079502</c:v>
                </c:pt>
                <c:pt idx="109">
                  <c:v>0.43098842993657516</c:v>
                </c:pt>
                <c:pt idx="110">
                  <c:v>0.4342663909863525</c:v>
                </c:pt>
                <c:pt idx="111">
                  <c:v>0.44355763338659421</c:v>
                </c:pt>
                <c:pt idx="112">
                  <c:v>0.45836048029698956</c:v>
                </c:pt>
                <c:pt idx="113">
                  <c:v>0.47737284242959677</c:v>
                </c:pt>
                <c:pt idx="114">
                  <c:v>0.49854761121844998</c:v>
                </c:pt>
                <c:pt idx="115">
                  <c:v>0.51921432026313263</c:v>
                </c:pt>
                <c:pt idx="116">
                  <c:v>0.53625984756575951</c:v>
                </c:pt>
                <c:pt idx="117">
                  <c:v>0.54635575813010595</c:v>
                </c:pt>
                <c:pt idx="118">
                  <c:v>0.5462155791717197</c:v>
                </c:pt>
                <c:pt idx="119">
                  <c:v>0.53286223333972271</c:v>
                </c:pt>
                <c:pt idx="120">
                  <c:v>0.50388431091712838</c:v>
                </c:pt>
                <c:pt idx="121">
                  <c:v>0.4576600045105948</c:v>
                </c:pt>
                <c:pt idx="122">
                  <c:v>0.39352939103281787</c:v>
                </c:pt>
                <c:pt idx="123">
                  <c:v>0.31189921979090879</c:v>
                </c:pt>
                <c:pt idx="124">
                  <c:v>0.21426921434008364</c:v>
                </c:pt>
                <c:pt idx="125">
                  <c:v>0.10317476628123408</c:v>
                </c:pt>
                <c:pt idx="126">
                  <c:v>-1.7952651043427997E-2</c:v>
                </c:pt>
                <c:pt idx="127">
                  <c:v>-0.14499949010318722</c:v>
                </c:pt>
                <c:pt idx="128">
                  <c:v>-0.27344460245101454</c:v>
                </c:pt>
                <c:pt idx="129">
                  <c:v>-0.3986750518129536</c:v>
                </c:pt>
                <c:pt idx="130">
                  <c:v>-0.51632032653571291</c:v>
                </c:pt>
                <c:pt idx="131">
                  <c:v>-0.62257988414503396</c:v>
                </c:pt>
                <c:pt idx="132">
                  <c:v>-0.71451872825615381</c:v>
                </c:pt>
                <c:pt idx="133">
                  <c:v>-0.79030744242978646</c:v>
                </c:pt>
                <c:pt idx="134">
                  <c:v>-0.84938669794951083</c:v>
                </c:pt>
                <c:pt idx="135">
                  <c:v>-0.89254147687921048</c:v>
                </c:pt>
                <c:pt idx="136">
                  <c:v>-0.92187674068996683</c:v>
                </c:pt>
                <c:pt idx="137">
                  <c:v>-0.94069355560167944</c:v>
                </c:pt>
                <c:pt idx="138">
                  <c:v>-0.95327221559947439</c:v>
                </c:pt>
                <c:pt idx="139">
                  <c:v>-0.96457611036231683</c:v>
                </c:pt>
                <c:pt idx="140">
                  <c:v>-0.97989640976093129</c:v>
                </c:pt>
                <c:pt idx="141">
                  <c:v>-1.00446257825894</c:v>
                </c:pt>
                <c:pt idx="142">
                  <c:v>-1.0430468874862846</c:v>
                </c:pt>
                <c:pt idx="143">
                  <c:v>-1.0995921888935849</c:v>
                </c:pt>
                <c:pt idx="144">
                  <c:v>-1.1768911186896807</c:v>
                </c:pt>
                <c:pt idx="145">
                  <c:v>-1.2763416763399242</c:v>
                </c:pt>
                <c:pt idx="146">
                  <c:v>-1.3977989513136955</c:v>
                </c:pt>
                <c:pt idx="147">
                  <c:v>-1.5395360262302848</c:v>
                </c:pt>
                <c:pt idx="148">
                  <c:v>-1.698319239026528</c:v>
                </c:pt>
                <c:pt idx="149">
                  <c:v>-1.8695946136847457</c:v>
                </c:pt>
                <c:pt idx="150">
                  <c:v>-2.0477739882010728</c:v>
                </c:pt>
                <c:pt idx="151">
                  <c:v>-2.2266018016817468</c:v>
                </c:pt>
                <c:pt idx="152">
                  <c:v>-2.3995772266200026</c:v>
                </c:pt>
                <c:pt idx="153">
                  <c:v>-2.5604018353304445</c:v>
                </c:pt>
                <c:pt idx="154">
                  <c:v>-2.7034206320269814</c:v>
                </c:pt>
                <c:pt idx="155">
                  <c:v>-2.8240242692826953</c:v>
                </c:pt>
                <c:pt idx="156">
                  <c:v>-2.9189826318622938</c:v>
                </c:pt>
                <c:pt idx="157">
                  <c:v>-2.9866845671701174</c:v>
                </c:pt>
                <c:pt idx="158">
                  <c:v>-3.0272650565183548</c:v>
                </c:pt>
                <c:pt idx="159">
                  <c:v>-3.0426090952383888</c:v>
                </c:pt>
                <c:pt idx="160">
                  <c:v>-3.0362304088799896</c:v>
                </c:pt>
                <c:pt idx="161">
                  <c:v>-3.013032232108376</c:v>
                </c:pt>
                <c:pt idx="162">
                  <c:v>-2.9789660469031718</c:v>
                </c:pt>
                <c:pt idx="163">
                  <c:v>-2.9406117732788783</c:v>
                </c:pt>
                <c:pt idx="164">
                  <c:v>-2.9047088587343475</c:v>
                </c:pt>
                <c:pt idx="165">
                  <c:v>-2.8776715686002672</c:v>
                </c:pt>
                <c:pt idx="166">
                  <c:v>-2.865123236504715</c:v>
                </c:pt>
                <c:pt idx="167">
                  <c:v>-2.8714831655230197</c:v>
                </c:pt>
                <c:pt idx="168">
                  <c:v>-2.8996363351642915</c:v>
                </c:pt>
                <c:pt idx="169">
                  <c:v>-2.9507103087087061</c:v>
                </c:pt>
                <c:pt idx="170">
                  <c:v>-3.0239761568820258</c:v>
                </c:pt>
                <c:pt idx="171">
                  <c:v>-3.1168813613294097</c:v>
                </c:pt>
                <c:pt idx="172">
                  <c:v>-3.225213175710683</c:v>
                </c:pt>
                <c:pt idx="173">
                  <c:v>-3.3433814943729141</c:v>
                </c:pt>
                <c:pt idx="174">
                  <c:v>-3.4648015984487537</c:v>
                </c:pt>
                <c:pt idx="175">
                  <c:v>-3.5823498549069415</c:v>
                </c:pt>
                <c:pt idx="176">
                  <c:v>-3.6888600742298583</c:v>
                </c:pt>
                <c:pt idx="177">
                  <c:v>-3.7776251861912709</c:v>
                </c:pt>
                <c:pt idx="178">
                  <c:v>-3.8428684004036366</c:v>
                </c:pt>
                <c:pt idx="179">
                  <c:v>-3.8801501217882288</c:v>
                </c:pt>
                <c:pt idx="180">
                  <c:v>-3.8866814433211094</c:v>
                </c:pt>
                <c:pt idx="181">
                  <c:v>-3.8615217118090039</c:v>
                </c:pt>
                <c:pt idx="182">
                  <c:v>-3.8056459734740189</c:v>
                </c:pt>
                <c:pt idx="183">
                  <c:v>-3.7218774506125376</c:v>
                </c:pt>
                <c:pt idx="184">
                  <c:v>-3.6146898982417688</c:v>
                </c:pt>
                <c:pt idx="185">
                  <c:v>-3.4898940341335365</c:v>
                </c:pt>
                <c:pt idx="186">
                  <c:v>-3.3542305466587021</c:v>
                </c:pt>
                <c:pt idx="187">
                  <c:v>-3.2148988582657179</c:v>
                </c:pt>
                <c:pt idx="188">
                  <c:v>-3.0790553746147427</c:v>
                </c:pt>
                <c:pt idx="189">
                  <c:v>-2.9533170528705401</c:v>
                </c:pt>
                <c:pt idx="190">
                  <c:v>-2.8433056298514563</c:v>
                </c:pt>
                <c:pt idx="191">
                  <c:v>-2.7532648045269248</c:v>
                </c:pt>
                <c:pt idx="192">
                  <c:v>-2.6857772995012352</c:v>
                </c:pt>
                <c:pt idx="193">
                  <c:v>-2.6416014317958814</c:v>
                </c:pt>
                <c:pt idx="194">
                  <c:v>-2.6196381431311995</c:v>
                </c:pt>
                <c:pt idx="195">
                  <c:v>-2.6170300120374583</c:v>
                </c:pt>
                <c:pt idx="196">
                  <c:v>-2.62938428448104</c:v>
                </c:pt>
                <c:pt idx="197">
                  <c:v>-2.6511031071618065</c:v>
                </c:pt>
                <c:pt idx="198">
                  <c:v>-2.6757965691049939</c:v>
                </c:pt>
                <c:pt idx="199">
                  <c:v>-2.6967483965266839</c:v>
                </c:pt>
                <c:pt idx="200">
                  <c:v>-2.7074006105325239</c:v>
                </c:pt>
                <c:pt idx="201">
                  <c:v>-2.7018223885488704</c:v>
                </c:pt>
                <c:pt idx="202">
                  <c:v>-2.6751298274304074</c:v>
                </c:pt>
                <c:pt idx="203">
                  <c:v>-2.6238271621426148</c:v>
                </c:pt>
                <c:pt idx="204">
                  <c:v>-2.5460459468988352</c:v>
                </c:pt>
                <c:pt idx="205">
                  <c:v>-2.4416663022395078</c:v>
                </c:pt>
                <c:pt idx="206">
                  <c:v>-2.3123130015279005</c:v>
                </c:pt>
                <c:pt idx="207">
                  <c:v>-2.1612282696944476</c:v>
                </c:pt>
                <c:pt idx="208">
                  <c:v>-1.9930320262754442</c:v>
                </c:pt>
                <c:pt idx="209">
                  <c:v>-1.813388278602311</c:v>
                </c:pt>
                <c:pt idx="210">
                  <c:v>-1.6286028859512229</c:v>
                </c:pt>
                <c:pt idx="211">
                  <c:v>-1.4451825117067891</c:v>
                </c:pt>
                <c:pt idx="212">
                  <c:v>-1.2693869448375115</c:v>
                </c:pt>
                <c:pt idx="213">
                  <c:v>-1.1068069592245535</c:v>
                </c:pt>
                <c:pt idx="214">
                  <c:v>-0.9619975218860729</c:v>
                </c:pt>
                <c:pt idx="215">
                  <c:v>-0.83819166405494316</c:v>
                </c:pt>
                <c:pt idx="216">
                  <c:v>-0.73711405322434698</c:v>
                </c:pt>
                <c:pt idx="217">
                  <c:v>-0.65890573747454217</c:v>
                </c:pt>
                <c:pt idx="218">
                  <c:v>-0.60216325252694791</c:v>
                </c:pt>
                <c:pt idx="219">
                  <c:v>-0.56408690887863588</c:v>
                </c:pt>
                <c:pt idx="220">
                  <c:v>-0.54072523083571644</c:v>
                </c:pt>
                <c:pt idx="221">
                  <c:v>-0.5272957727166353</c:v>
                </c:pt>
                <c:pt idx="222">
                  <c:v>-0.51855737089889609</c:v>
                </c:pt>
                <c:pt idx="223">
                  <c:v>-0.50920565944984919</c:v>
                </c:pt>
                <c:pt idx="224">
                  <c:v>-0.49426258736766088</c:v>
                </c:pt>
                <c:pt idx="225">
                  <c:v>-0.4694317690904396</c:v>
                </c:pt>
                <c:pt idx="226">
                  <c:v>-0.43139465485856826</c:v>
                </c:pt>
                <c:pt idx="227">
                  <c:v>-0.37802744918494885</c:v>
                </c:pt>
                <c:pt idx="228">
                  <c:v>-0.30852503009984422</c:v>
                </c:pt>
                <c:pt idx="229">
                  <c:v>-0.22342532810737364</c:v>
                </c:pt>
                <c:pt idx="230">
                  <c:v>-0.12453515359862209</c:v>
                </c:pt>
                <c:pt idx="231">
                  <c:v>-1.4765742315539973E-2</c:v>
                </c:pt>
                <c:pt idx="232">
                  <c:v>0.10210722261597188</c:v>
                </c:pt>
                <c:pt idx="233">
                  <c:v>0.22173912918842148</c:v>
                </c:pt>
                <c:pt idx="234">
                  <c:v>0.33954392027880326</c:v>
                </c:pt>
                <c:pt idx="235">
                  <c:v>0.45102824305993039</c:v>
                </c:pt>
                <c:pt idx="236">
                  <c:v>0.5521071969548812</c:v>
                </c:pt>
                <c:pt idx="237">
                  <c:v>0.63937873982582638</c:v>
                </c:pt>
                <c:pt idx="238">
                  <c:v>0.71033762664983435</c:v>
                </c:pt>
                <c:pt idx="239">
                  <c:v>0.7635149253112633</c:v>
                </c:pt>
                <c:pt idx="240">
                  <c:v>0.79853525081991972</c:v>
                </c:pt>
                <c:pt idx="241">
                  <c:v>0.81609039016683105</c:v>
                </c:pt>
                <c:pt idx="242">
                  <c:v>0.81783443980792547</c:v>
                </c:pt>
                <c:pt idx="243">
                  <c:v>0.80621144828800262</c:v>
                </c:pt>
                <c:pt idx="244">
                  <c:v>0.78423140536541547</c:v>
                </c:pt>
                <c:pt idx="245">
                  <c:v>0.75521389300993158</c:v>
                </c:pt>
                <c:pt idx="246">
                  <c:v>0.72252057493988431</c:v>
                </c:pt>
                <c:pt idx="247">
                  <c:v>0.68929784390990856</c:v>
                </c:pt>
                <c:pt idx="248">
                  <c:v>0.65824940152717115</c:v>
                </c:pt>
                <c:pt idx="249">
                  <c:v>0.63145547852619155</c:v>
                </c:pt>
                <c:pt idx="250">
                  <c:v>0.6102510961120452</c:v>
                </c:pt>
                <c:pt idx="251">
                  <c:v>0.59517059603060174</c:v>
                </c:pt>
                <c:pt idx="252">
                  <c:v>0.58596006469919681</c:v>
                </c:pt>
                <c:pt idx="253">
                  <c:v>0.58165370679771755</c:v>
                </c:pt>
                <c:pt idx="254">
                  <c:v>0.58070513602957452</c:v>
                </c:pt>
                <c:pt idx="255">
                  <c:v>0.58116034731184052</c:v>
                </c:pt>
                <c:pt idx="256">
                  <c:v>0.58085613797608115</c:v>
                </c:pt>
                <c:pt idx="257">
                  <c:v>0.57762617392264803</c:v>
                </c:pt>
                <c:pt idx="258">
                  <c:v>0.56949684798634426</c:v>
                </c:pt>
                <c:pt idx="259">
                  <c:v>0.55485652343635761</c:v>
                </c:pt>
                <c:pt idx="260">
                  <c:v>0.53258454456362059</c:v>
                </c:pt>
                <c:pt idx="261">
                  <c:v>0.50213026935357918</c:v>
                </c:pt>
                <c:pt idx="262">
                  <c:v>0.46353699124885661</c:v>
                </c:pt>
                <c:pt idx="263">
                  <c:v>0.4174105666253855</c:v>
                </c:pt>
                <c:pt idx="264">
                  <c:v>0.36483742790302204</c:v>
                </c:pt>
                <c:pt idx="265">
                  <c:v>0.30726102791618287</c:v>
                </c:pt>
                <c:pt idx="266">
                  <c:v>0.24632926458658169</c:v>
                </c:pt>
                <c:pt idx="267">
                  <c:v>0.18372778777561677</c:v>
                </c:pt>
                <c:pt idx="268">
                  <c:v>0.12101510389670456</c:v>
                </c:pt>
                <c:pt idx="269">
                  <c:v>5.9474994606586715E-2</c:v>
                </c:pt>
                <c:pt idx="270">
                  <c:v>8.179113940405468E-16</c:v>
                </c:pt>
                <c:pt idx="271">
                  <c:v>-5.6983253807446059E-2</c:v>
                </c:pt>
                <c:pt idx="272">
                  <c:v>-0.11154001440817021</c:v>
                </c:pt>
                <c:pt idx="273">
                  <c:v>-0.16420229167105313</c:v>
                </c:pt>
                <c:pt idx="274">
                  <c:v>-0.21589503166510146</c:v>
                </c:pt>
                <c:pt idx="275">
                  <c:v>-0.26782044228630386</c:v>
                </c:pt>
                <c:pt idx="276">
                  <c:v>-0.32131124852945453</c:v>
                </c:pt>
                <c:pt idx="277">
                  <c:v>-0.37766662589980177</c:v>
                </c:pt>
                <c:pt idx="278">
                  <c:v>-0.43798632637187429</c:v>
                </c:pt>
                <c:pt idx="279">
                  <c:v>-0.50301891058649184</c:v>
                </c:pt>
                <c:pt idx="280">
                  <c:v>-0.57303898630086803</c:v>
                </c:pt>
                <c:pt idx="281">
                  <c:v>-0.64776600030219178</c:v>
                </c:pt>
                <c:pt idx="282">
                  <c:v>-0.72633362761376874</c:v>
                </c:pt>
                <c:pt idx="283">
                  <c:v>-0.80731443615761023</c:v>
                </c:pt>
                <c:pt idx="284">
                  <c:v>-0.88879964178321547</c:v>
                </c:pt>
                <c:pt idx="285">
                  <c:v>-0.96852881900061327</c:v>
                </c:pt>
                <c:pt idx="286">
                  <c:v>-1.0440598208003549</c:v>
                </c:pt>
                <c:pt idx="287">
                  <c:v>-1.1129652879531695</c:v>
                </c:pt>
                <c:pt idx="288">
                  <c:v>-1.1730393392103058</c:v>
                </c:pt>
                <c:pt idx="289">
                  <c:v>-1.2224965882224144</c:v>
                </c:pt>
                <c:pt idx="290">
                  <c:v>-1.2601456817450096</c:v>
                </c:pt>
                <c:pt idx="291">
                  <c:v>-1.2855211254057364</c:v>
                </c:pt>
                <c:pt idx="292">
                  <c:v>-1.2989601600578016</c:v>
                </c:pt>
                <c:pt idx="293">
                  <c:v>-1.3016156552684215</c:v>
                </c:pt>
                <c:pt idx="294">
                  <c:v>-1.2954010742585989</c:v>
                </c:pt>
                <c:pt idx="295">
                  <c:v>-1.2828691346234158</c:v>
                </c:pt>
                <c:pt idx="296">
                  <c:v>-1.2670313915689662</c:v>
                </c:pt>
                <c:pt idx="297">
                  <c:v>-1.2511311434371863</c:v>
                </c:pt>
                <c:pt idx="298">
                  <c:v>-1.2383863666958863</c:v>
                </c:pt>
                <c:pt idx="299">
                  <c:v>-1.2317224545066414</c:v>
                </c:pt>
                <c:pt idx="300">
                  <c:v>-1.2335160775057352</c:v>
                </c:pt>
                <c:pt idx="301">
                  <c:v>-1.2453713429784776</c:v>
                </c:pt>
                <c:pt idx="302">
                  <c:v>-1.2679475674051881</c:v>
                </c:pt>
                <c:pt idx="303">
                  <c:v>-1.3008545034375154</c:v>
                </c:pt>
                <c:pt idx="304">
                  <c:v>-1.3426260136087294</c:v>
                </c:pt>
                <c:pt idx="305">
                  <c:v>-1.3907773126534249</c:v>
                </c:pt>
                <c:pt idx="306">
                  <c:v>-1.4419444506271684</c:v>
                </c:pt>
                <c:pt idx="307">
                  <c:v>-1.4920981782080978</c:v>
                </c:pt>
                <c:pt idx="308">
                  <c:v>-1.5368182389766842</c:v>
                </c:pt>
                <c:pt idx="309">
                  <c:v>-1.5716089631860974</c:v>
                </c:pt>
                <c:pt idx="310">
                  <c:v>-1.5922332230671381</c:v>
                </c:pt>
                <c:pt idx="311">
                  <c:v>-1.595039683010256</c:v>
                </c:pt>
                <c:pt idx="312">
                  <c:v>-1.5772580455418752</c:v>
                </c:pt>
                <c:pt idx="313">
                  <c:v>-1.5372387184484324</c:v>
                </c:pt>
                <c:pt idx="314">
                  <c:v>-1.4746169208665811</c:v>
                </c:pt>
                <c:pt idx="315">
                  <c:v>-1.3903864706211413</c:v>
                </c:pt>
                <c:pt idx="316">
                  <c:v>-1.2868749841017475</c:v>
                </c:pt>
                <c:pt idx="317">
                  <c:v>-1.1676195009009549</c:v>
                </c:pt>
                <c:pt idx="318">
                  <c:v>-1.0371490753250381</c:v>
                </c:pt>
                <c:pt idx="319">
                  <c:v>-0.90068808323697092</c:v>
                </c:pt>
                <c:pt idx="320">
                  <c:v>-0.76380031717905394</c:v>
                </c:pt>
                <c:pt idx="321">
                  <c:v>-0.63199888446450159</c:v>
                </c:pt>
                <c:pt idx="322">
                  <c:v>-0.51035007792453679</c:v>
                </c:pt>
                <c:pt idx="323">
                  <c:v>-0.40310048269605536</c:v>
                </c:pt>
                <c:pt idx="324">
                  <c:v>-0.31335549278364444</c:v>
                </c:pt>
                <c:pt idx="325">
                  <c:v>-0.24283418025729125</c:v>
                </c:pt>
                <c:pt idx="326">
                  <c:v>-0.19172029340587329</c:v>
                </c:pt>
                <c:pt idx="327">
                  <c:v>-0.15862241367189819</c:v>
                </c:pt>
                <c:pt idx="328">
                  <c:v>-0.14064845570773024</c:v>
                </c:pt>
                <c:pt idx="329">
                  <c:v>-0.13359132184531741</c:v>
                </c:pt>
                <c:pt idx="330">
                  <c:v>-0.13221424144563859</c:v>
                </c:pt>
                <c:pt idx="331">
                  <c:v>-0.13061675883000087</c:v>
                </c:pt>
                <c:pt idx="332">
                  <c:v>-0.12265605768490034</c:v>
                </c:pt>
                <c:pt idx="333">
                  <c:v>-0.1023938127759909</c:v>
                </c:pt>
                <c:pt idx="334">
                  <c:v>-6.4536402332402001E-2</c:v>
                </c:pt>
                <c:pt idx="335">
                  <c:v>-4.8363017258614737E-3</c:v>
                </c:pt>
                <c:pt idx="336">
                  <c:v>7.95751566713188E-2</c:v>
                </c:pt>
                <c:pt idx="337">
                  <c:v>0.1899488763101071</c:v>
                </c:pt>
                <c:pt idx="338">
                  <c:v>0.32579164587139425</c:v>
                </c:pt>
                <c:pt idx="339">
                  <c:v>0.48486307534367479</c:v>
                </c:pt>
                <c:pt idx="340">
                  <c:v>0.66329768964875246</c:v>
                </c:pt>
                <c:pt idx="341">
                  <c:v>0.85584495134181604</c:v>
                </c:pt>
                <c:pt idx="342">
                  <c:v>1.0562113139369966</c:v>
                </c:pt>
                <c:pt idx="343">
                  <c:v>1.2574808108171118</c:v>
                </c:pt>
                <c:pt idx="344">
                  <c:v>1.4525847317259548</c:v>
                </c:pt>
                <c:pt idx="345">
                  <c:v>1.6347870829113513</c:v>
                </c:pt>
                <c:pt idx="346">
                  <c:v>1.798151069971577</c:v>
                </c:pt>
                <c:pt idx="347">
                  <c:v>1.9379529111515261</c:v>
                </c:pt>
                <c:pt idx="348">
                  <c:v>2.051012824291699</c:v>
                </c:pt>
                <c:pt idx="349">
                  <c:v>2.1359187913190829</c:v>
                </c:pt>
                <c:pt idx="350">
                  <c:v>2.1931262827472899</c:v>
                </c:pt>
                <c:pt idx="351">
                  <c:v>2.2249259772321652</c:v>
                </c:pt>
                <c:pt idx="352">
                  <c:v>2.2352809969268681</c:v>
                </c:pt>
                <c:pt idx="353">
                  <c:v>2.2295446073079752</c:v>
                </c:pt>
                <c:pt idx="354">
                  <c:v>2.214078010315923</c:v>
                </c:pt>
                <c:pt idx="355">
                  <c:v>2.1957951540423242</c:v>
                </c:pt>
                <c:pt idx="356">
                  <c:v>2.1816668521188007</c:v>
                </c:pt>
                <c:pt idx="357">
                  <c:v>2.178219552236162</c:v>
                </c:pt>
                <c:pt idx="358">
                  <c:v>2.1910645861024225</c:v>
                </c:pt>
                <c:pt idx="359">
                  <c:v>2.2244916297416726</c:v>
                </c:pt>
                <c:pt idx="360">
                  <c:v>2.2811555509164241</c:v>
                </c:pt>
              </c:numCache>
            </c:numRef>
          </c:val>
          <c:smooth val="0"/>
          <c:extLst>
            <c:ext xmlns:c16="http://schemas.microsoft.com/office/drawing/2014/chart" uri="{C3380CC4-5D6E-409C-BE32-E72D297353CC}">
              <c16:uniqueId val="{00000001-75C1-4F1F-BA18-A74941C92E54}"/>
            </c:ext>
          </c:extLst>
        </c:ser>
        <c:ser>
          <c:idx val="14"/>
          <c:order val="2"/>
          <c:spPr>
            <a:ln w="28575">
              <a:solidFill>
                <a:schemeClr val="tx2">
                  <a:lumMod val="60000"/>
                  <a:lumOff val="40000"/>
                </a:schemeClr>
              </a:solidFill>
              <a:prstDash val="dash"/>
            </a:ln>
          </c:spPr>
          <c:marker>
            <c:symbol val="none"/>
          </c:marker>
          <c:val>
            <c:numRef>
              <c:f>☆改訂採用グラフ!$AA$3:$AA$363</c:f>
              <c:numCache>
                <c:formatCode>General</c:formatCode>
                <c:ptCount val="361"/>
                <c:pt idx="0">
                  <c:v>-3.4549199671028932</c:v>
                </c:pt>
                <c:pt idx="1">
                  <c:v>-3.4152489973219251</c:v>
                </c:pt>
                <c:pt idx="2">
                  <c:v>-3.3579422913985999</c:v>
                </c:pt>
                <c:pt idx="3">
                  <c:v>-3.289601581831715</c:v>
                </c:pt>
                <c:pt idx="4">
                  <c:v>-3.2173138365081315</c:v>
                </c:pt>
                <c:pt idx="5">
                  <c:v>-3.1481490723322025</c:v>
                </c:pt>
                <c:pt idx="6">
                  <c:v>-3.088660821566688</c:v>
                </c:pt>
                <c:pt idx="7">
                  <c:v>-3.0444248609377973</c:v>
                </c:pt>
                <c:pt idx="8">
                  <c:v>-3.0196489921005565</c:v>
                </c:pt>
                <c:pt idx="9">
                  <c:v>-3.0168814758765152</c:v>
                </c:pt>
                <c:pt idx="10">
                  <c:v>-3.0368385545519687</c:v>
                </c:pt>
                <c:pt idx="11">
                  <c:v>-3.0783628734996658</c:v>
                </c:pt>
                <c:pt idx="12">
                  <c:v>-3.1385151675977161</c:v>
                </c:pt>
                <c:pt idx="13">
                  <c:v>-3.2127919997630174</c:v>
                </c:pt>
                <c:pt idx="14">
                  <c:v>-3.2954533260208989</c:v>
                </c:pt>
                <c:pt idx="15">
                  <c:v>-3.379935867348582</c:v>
                </c:pt>
                <c:pt idx="16">
                  <c:v>-3.4593222543675202</c:v>
                </c:pt>
                <c:pt idx="17">
                  <c:v>-3.5268321050281628</c:v>
                </c:pt>
                <c:pt idx="18">
                  <c:v>-3.5762998619059858</c:v>
                </c:pt>
                <c:pt idx="19">
                  <c:v>-3.6026054361073148</c:v>
                </c:pt>
                <c:pt idx="20">
                  <c:v>-3.6020273728702796</c:v>
                </c:pt>
                <c:pt idx="21">
                  <c:v>-3.5724940847669728</c:v>
                </c:pt>
                <c:pt idx="22">
                  <c:v>-3.5137162503446371</c:v>
                </c:pt>
                <c:pt idx="23">
                  <c:v>-3.427192184427021</c:v>
                </c:pt>
                <c:pt idx="24">
                  <c:v>-3.316087205970665</c:v>
                </c:pt>
                <c:pt idx="25">
                  <c:v>-3.1849970829009622</c:v>
                </c:pt>
                <c:pt idx="26">
                  <c:v>-3.0396138613294257</c:v>
                </c:pt>
                <c:pt idx="27">
                  <c:v>-2.8863191961808479</c:v>
                </c:pt>
                <c:pt idx="28">
                  <c:v>-2.7317352086308668</c:v>
                </c:pt>
                <c:pt idx="29">
                  <c:v>-2.5822655646126411</c:v>
                </c:pt>
                <c:pt idx="30">
                  <c:v>-2.443659728096875</c:v>
                </c:pt>
                <c:pt idx="31">
                  <c:v>-2.3206312023153157</c:v>
                </c:pt>
                <c:pt idx="32">
                  <c:v>-2.2165562178627853</c:v>
                </c:pt>
                <c:pt idx="33">
                  <c:v>-2.1332731061567012</c:v>
                </c:pt>
                <c:pt idx="34">
                  <c:v>-2.0709949912118559</c:v>
                </c:pt>
                <c:pt idx="35">
                  <c:v>-2.0283400197038839</c:v>
                </c:pt>
                <c:pt idx="36">
                  <c:v>-2.0024747588360929</c:v>
                </c:pt>
                <c:pt idx="37">
                  <c:v>-1.9893582584534295</c:v>
                </c:pt>
                <c:pt idx="38">
                  <c:v>-1.9840671905379217</c:v>
                </c:pt>
                <c:pt idx="39">
                  <c:v>-1.9811769519031155</c:v>
                </c:pt>
                <c:pt idx="40">
                  <c:v>-1.9751700279786155</c:v>
                </c:pt>
                <c:pt idx="41">
                  <c:v>-1.9608415005620197</c:v>
                </c:pt>
                <c:pt idx="42">
                  <c:v>-1.9336724085113777</c:v>
                </c:pt>
                <c:pt idx="43">
                  <c:v>-1.8901446376051863</c:v>
                </c:pt>
                <c:pt idx="44">
                  <c:v>-1.827975865989244</c:v>
                </c:pt>
                <c:pt idx="45">
                  <c:v>-1.7462594299608476</c:v>
                </c:pt>
                <c:pt idx="46">
                  <c:v>-1.6455013016497497</c:v>
                </c:pt>
                <c:pt idx="47">
                  <c:v>-1.5275541201416518</c:v>
                </c:pt>
                <c:pt idx="48">
                  <c:v>-1.3954558034709492</c:v>
                </c:pt>
                <c:pt idx="49">
                  <c:v>-1.2531871261403018</c:v>
                </c:pt>
                <c:pt idx="50">
                  <c:v>-1.1053682759580965</c:v>
                </c:pt>
                <c:pt idx="51">
                  <c:v>-0.95691840747823143</c:v>
                </c:pt>
                <c:pt idx="52">
                  <c:v>-0.81270432004760729</c:v>
                </c:pt>
                <c:pt idx="53">
                  <c:v>-0.67720448783414988</c:v>
                </c:pt>
                <c:pt idx="54">
                  <c:v>-0.55421279370800758</c:v>
                </c:pt>
                <c:pt idx="55">
                  <c:v>-0.44660265458224496</c:v>
                </c:pt>
                <c:pt idx="56">
                  <c:v>-0.35616709166211175</c:v>
                </c:pt>
                <c:pt idx="57">
                  <c:v>-0.28354411986826572</c:v>
                </c:pt>
                <c:pt idx="58">
                  <c:v>-0.22823010281772801</c:v>
                </c:pt>
                <c:pt idx="59">
                  <c:v>-0.18867697145958678</c:v>
                </c:pt>
                <c:pt idx="60">
                  <c:v>-0.16246295467981889</c:v>
                </c:pt>
                <c:pt idx="61">
                  <c:v>-0.14652118846566328</c:v>
                </c:pt>
                <c:pt idx="62">
                  <c:v>-0.13740664124680257</c:v>
                </c:pt>
                <c:pt idx="63">
                  <c:v>-0.13157948828850657</c:v>
                </c:pt>
                <c:pt idx="64">
                  <c:v>-0.1256825266928058</c:v>
                </c:pt>
                <c:pt idx="65">
                  <c:v>-0.11679144312496861</c:v>
                </c:pt>
                <c:pt idx="66">
                  <c:v>-0.10261958925036371</c:v>
                </c:pt>
                <c:pt idx="67">
                  <c:v>-8.1663120923052737E-2</c:v>
                </c:pt>
                <c:pt idx="68">
                  <c:v>-5.3277550818462839E-2</c:v>
                </c:pt>
                <c:pt idx="69">
                  <c:v>-1.7682514087187504E-2</c:v>
                </c:pt>
                <c:pt idx="70">
                  <c:v>2.4102618578255103E-2</c:v>
                </c:pt>
                <c:pt idx="71">
                  <c:v>7.0384194522965293E-2</c:v>
                </c:pt>
                <c:pt idx="72">
                  <c:v>0.11896807298860584</c:v>
                </c:pt>
                <c:pt idx="73">
                  <c:v>0.16736555762355396</c:v>
                </c:pt>
                <c:pt idx="74">
                  <c:v>0.21301320904369947</c:v>
                </c:pt>
                <c:pt idx="75">
                  <c:v>0.25348777371218401</c:v>
                </c:pt>
                <c:pt idx="76">
                  <c:v>0.28669851728434587</c:v>
                </c:pt>
                <c:pt idx="77">
                  <c:v>0.31104173785220768</c:v>
                </c:pt>
                <c:pt idx="78">
                  <c:v>0.32550592065868988</c:v>
                </c:pt>
                <c:pt idx="79">
                  <c:v>0.32972055024377839</c:v>
                </c:pt>
                <c:pt idx="80">
                  <c:v>0.32394662229874199</c:v>
                </c:pt>
                <c:pt idx="81">
                  <c:v>0.30901196695305821</c:v>
                </c:pt>
                <c:pt idx="82">
                  <c:v>0.28619918212139039</c:v>
                </c:pt>
                <c:pt idx="83">
                  <c:v>0.25709789225753849</c:v>
                </c:pt>
                <c:pt idx="84">
                  <c:v>0.22343587629320627</c:v>
                </c:pt>
                <c:pt idx="85">
                  <c:v>0.18690512562512696</c:v>
                </c:pt>
                <c:pt idx="86">
                  <c:v>0.14899898826082136</c:v>
                </c:pt>
                <c:pt idx="87">
                  <c:v>0.11087523885315453</c:v>
                </c:pt>
                <c:pt idx="88">
                  <c:v>7.3257315428471942E-2</c:v>
                </c:pt>
                <c:pt idx="89">
                  <c:v>3.6382318483123184E-2</c:v>
                </c:pt>
                <c:pt idx="90">
                  <c:v>2.5504197343705768E-16</c:v>
                </c:pt>
                <c:pt idx="91">
                  <c:v>-3.6577738563512624E-2</c:v>
                </c:pt>
                <c:pt idx="92">
                  <c:v>-7.4381959388863148E-2</c:v>
                </c:pt>
                <c:pt idx="93">
                  <c:v>-0.11465569985916822</c:v>
                </c:pt>
                <c:pt idx="94">
                  <c:v>-0.15869950389376924</c:v>
                </c:pt>
                <c:pt idx="95">
                  <c:v>-0.20770830491259745</c:v>
                </c:pt>
                <c:pt idx="96">
                  <c:v>-0.26261538493535114</c:v>
                </c:pt>
                <c:pt idx="97">
                  <c:v>-0.32395862675616299</c:v>
                </c:pt>
                <c:pt idx="98">
                  <c:v>-0.39178240532524816</c:v>
                </c:pt>
                <c:pt idx="99">
                  <c:v>-0.46558538394532756</c:v>
                </c:pt>
                <c:pt idx="100">
                  <c:v>-0.5443204483425429</c:v>
                </c:pt>
                <c:pt idx="101">
                  <c:v>-0.62644836785246283</c:v>
                </c:pt>
                <c:pt idx="102">
                  <c:v>-0.71004191360664159</c:v>
                </c:pt>
                <c:pt idx="103">
                  <c:v>-0.7929325066329278</c:v>
                </c:pt>
                <c:pt idx="104">
                  <c:v>-0.87288741945749027</c:v>
                </c:pt>
                <c:pt idx="105">
                  <c:v>-0.94780247168633969</c:v>
                </c:pt>
                <c:pt idx="106">
                  <c:v>-1.0158933245776121</c:v>
                </c:pt>
                <c:pt idx="107">
                  <c:v>-1.0758680717487388</c:v>
                </c:pt>
                <c:pt idx="108">
                  <c:v>-1.1270649051929473</c:v>
                </c:pt>
                <c:pt idx="109">
                  <c:v>-1.1695411456976383</c:v>
                </c:pt>
                <c:pt idx="110">
                  <c:v>-1.2041036817525828</c:v>
                </c:pt>
                <c:pt idx="111">
                  <c:v>-1.2322755709699962</c:v>
                </c:pt>
                <c:pt idx="112">
                  <c:v>-1.2561988478755532</c:v>
                </c:pt>
                <c:pt idx="113">
                  <c:v>-1.2784790213956958</c:v>
                </c:pt>
                <c:pt idx="114">
                  <c:v>-1.3019818834995984</c:v>
                </c:pt>
                <c:pt idx="115">
                  <c:v>-1.3295976522971389</c:v>
                </c:pt>
                <c:pt idx="116">
                  <c:v>-1.3639907553845487</c:v>
                </c:pt>
                <c:pt idx="117">
                  <c:v>-1.4073554233743666</c:v>
                </c:pt>
                <c:pt idx="118">
                  <c:v>-1.4611975202419605</c:v>
                </c:pt>
                <c:pt idx="119">
                  <c:v>-1.5261616244570837</c:v>
                </c:pt>
                <c:pt idx="120">
                  <c:v>-1.6019193654232449</c:v>
                </c:pt>
                <c:pt idx="121">
                  <c:v>-1.687130617151861</c:v>
                </c:pt>
                <c:pt idx="122">
                  <c:v>-1.7794836760168937</c:v>
                </c:pt>
                <c:pt idx="123">
                  <c:v>-1.8758144159355641</c:v>
                </c:pt>
                <c:pt idx="124">
                  <c:v>-1.9722980983922465</c:v>
                </c:pt>
                <c:pt idx="125">
                  <c:v>-2.0647015173548979</c:v>
                </c:pt>
                <c:pt idx="126">
                  <c:v>-2.1486779668067735</c:v>
                </c:pt>
                <c:pt idx="127">
                  <c:v>-2.2200835643161123</c:v>
                </c:pt>
                <c:pt idx="128">
                  <c:v>-2.275291091911829</c:v>
                </c:pt>
                <c:pt idx="129">
                  <c:v>-2.3114769518741904</c:v>
                </c:pt>
                <c:pt idx="130">
                  <c:v>-2.3268581684003036</c:v>
                </c:pt>
                <c:pt idx="131">
                  <c:v>-2.3208595376237215</c:v>
                </c:pt>
                <c:pt idx="132">
                  <c:v>-2.2941958338739532</c:v>
                </c:pt>
                <c:pt idx="133">
                  <c:v>-2.2488600830013272</c:v>
                </c:pt>
                <c:pt idx="134">
                  <c:v>-2.1880158695604797</c:v>
                </c:pt>
                <c:pt idx="135">
                  <c:v>-2.1157989337440113</c:v>
                </c:pt>
                <c:pt idx="136">
                  <c:v>-2.0370403800440209</c:v>
                </c:pt>
                <c:pt idx="137">
                  <c:v>-1.9569301128843701</c:v>
                </c:pt>
                <c:pt idx="138">
                  <c:v>-1.8806441341731561</c:v>
                </c:pt>
                <c:pt idx="139">
                  <c:v>-1.812962671782985</c:v>
                </c:pt>
                <c:pt idx="140">
                  <c:v>-1.757907466239591</c:v>
                </c:pt>
                <c:pt idx="141">
                  <c:v>-1.7184257815725679</c:v>
                </c:pt>
                <c:pt idx="142">
                  <c:v>-1.6961458412984833</c:v>
                </c:pt>
                <c:pt idx="143">
                  <c:v>-1.6912235988873199</c:v>
                </c:pt>
                <c:pt idx="144">
                  <c:v>-1.702294360865346</c:v>
                </c:pt>
                <c:pt idx="145">
                  <c:v>-1.7265352443063493</c:v>
                </c:pt>
                <c:pt idx="146">
                  <c:v>-1.7598363177766061</c:v>
                </c:pt>
                <c:pt idx="147">
                  <c:v>-1.7970701488337306</c:v>
                </c:pt>
                <c:pt idx="148">
                  <c:v>-1.8324419739233846</c:v>
                </c:pt>
                <c:pt idx="149">
                  <c:v>-1.8598963925702265</c:v>
                </c:pt>
                <c:pt idx="150">
                  <c:v>-1.8735518602295411</c:v>
                </c:pt>
                <c:pt idx="151">
                  <c:v>-1.8681316862381705</c:v>
                </c:pt>
                <c:pt idx="152">
                  <c:v>-1.8393599584506215</c:v>
                </c:pt>
                <c:pt idx="153">
                  <c:v>-1.7842928693624254</c:v>
                </c:pt>
                <c:pt idx="154">
                  <c:v>-1.7015601901036599</c:v>
                </c:pt>
                <c:pt idx="155">
                  <c:v>-1.5914978411662886</c:v>
                </c:pt>
                <c:pt idx="156">
                  <c:v>-1.4561602065717609</c:v>
                </c:pt>
                <c:pt idx="157">
                  <c:v>-1.299209478849267</c:v>
                </c:pt>
                <c:pt idx="158">
                  <c:v>-1.1256882763412037</c:v>
                </c:pt>
                <c:pt idx="159">
                  <c:v>-0.94169038221833379</c:v>
                </c:pt>
                <c:pt idx="160">
                  <c:v>-0.75395207508525297</c:v>
                </c:pt>
                <c:pt idx="161">
                  <c:v>-0.56939257991132541</c:v>
                </c:pt>
                <c:pt idx="162">
                  <c:v>-0.39463620130164911</c:v>
                </c:pt>
                <c:pt idx="163">
                  <c:v>-0.2355503908582666</c:v>
                </c:pt>
                <c:pt idx="164">
                  <c:v>-9.6833199530830874E-2</c:v>
                </c:pt>
                <c:pt idx="165">
                  <c:v>1.831968935150434E-2</c:v>
                </c:pt>
                <c:pt idx="166">
                  <c:v>0.10844364200642957</c:v>
                </c:pt>
                <c:pt idx="167">
                  <c:v>0.17391210883178437</c:v>
                </c:pt>
                <c:pt idx="168">
                  <c:v>0.21691331739928219</c:v>
                </c:pt>
                <c:pt idx="169">
                  <c:v>0.24129729660562105</c:v>
                </c:pt>
                <c:pt idx="170">
                  <c:v>0.25230328890426162</c:v>
                </c:pt>
                <c:pt idx="171">
                  <c:v>0.2561863209678662</c:v>
                </c:pt>
                <c:pt idx="172">
                  <c:v>0.25976910369115247</c:v>
                </c:pt>
                <c:pt idx="173">
                  <c:v>0.26995097128126483</c:v>
                </c:pt>
                <c:pt idx="174">
                  <c:v>0.29320883182158669</c:v>
                </c:pt>
                <c:pt idx="175">
                  <c:v>0.33512583928004286</c:v>
                </c:pt>
                <c:pt idx="176">
                  <c:v>0.39998164527579638</c:v>
                </c:pt>
                <c:pt idx="177">
                  <c:v>0.49043377389250159</c:v>
                </c:pt>
                <c:pt idx="178">
                  <c:v>0.60731319165452713</c:v>
                </c:pt>
                <c:pt idx="179">
                  <c:v>0.74954898384882651</c:v>
                </c:pt>
                <c:pt idx="180">
                  <c:v>0.91422778916521796</c:v>
                </c:pt>
                <c:pt idx="181">
                  <c:v>1.09678396032916</c:v>
                </c:pt>
                <c:pt idx="182">
                  <c:v>1.2913070143687189</c:v>
                </c:pt>
                <c:pt idx="183">
                  <c:v>1.4909444979402333</c:v>
                </c:pt>
                <c:pt idx="184">
                  <c:v>1.6883715359155613</c:v>
                </c:pt>
                <c:pt idx="185">
                  <c:v>1.8762935546554407</c:v>
                </c:pt>
                <c:pt idx="186">
                  <c:v>2.0479463219646261</c:v>
                </c:pt>
                <c:pt idx="187">
                  <c:v>2.1975576925119045</c:v>
                </c:pt>
                <c:pt idx="188">
                  <c:v>2.3207382690276401</c:v>
                </c:pt>
                <c:pt idx="189">
                  <c:v>2.414773375851508</c:v>
                </c:pt>
                <c:pt idx="190">
                  <c:v>2.4787959096047052</c:v>
                </c:pt>
                <c:pt idx="191">
                  <c:v>2.5138282548664481</c:v>
                </c:pt>
                <c:pt idx="192">
                  <c:v>2.5226908986059411</c:v>
                </c:pt>
                <c:pt idx="193">
                  <c:v>2.5097849553612415</c:v>
                </c:pt>
                <c:pt idx="194">
                  <c:v>2.4807648281376173</c:v>
                </c:pt>
                <c:pt idx="195">
                  <c:v>2.4421250242690551</c:v>
                </c:pt>
                <c:pt idx="196">
                  <c:v>2.4007311597370964</c:v>
                </c:pt>
                <c:pt idx="197">
                  <c:v>2.3633289914619535</c:v>
                </c:pt>
                <c:pt idx="198">
                  <c:v>2.3360666506952135</c:v>
                </c:pt>
                <c:pt idx="199">
                  <c:v>2.3240640303544726</c:v>
                </c:pt>
                <c:pt idx="200">
                  <c:v>2.3310596111440529</c:v>
                </c:pt>
                <c:pt idx="201">
                  <c:v>2.3591591805763166</c:v>
                </c:pt>
                <c:pt idx="202">
                  <c:v>2.4087033471672799</c:v>
                </c:pt>
                <c:pt idx="203">
                  <c:v>2.4782620437875105</c:v>
                </c:pt>
                <c:pt idx="204">
                  <c:v>2.5647549945660915</c:v>
                </c:pt>
                <c:pt idx="205">
                  <c:v>2.6636880663046143</c:v>
                </c:pt>
                <c:pt idx="206">
                  <c:v>2.7694871974705215</c:v>
                </c:pt>
                <c:pt idx="207">
                  <c:v>2.8759047882992856</c:v>
                </c:pt>
                <c:pt idx="208">
                  <c:v>2.9764685272494265</c:v>
                </c:pt>
                <c:pt idx="209">
                  <c:v>3.0649399602809759</c:v>
                </c:pt>
                <c:pt idx="210">
                  <c:v>3.1357498500656069</c:v>
                </c:pt>
                <c:pt idx="211">
                  <c:v>3.1843795128520958</c:v>
                </c:pt>
                <c:pt idx="212">
                  <c:v>3.207661675024871</c:v>
                </c:pt>
                <c:pt idx="213">
                  <c:v>3.2039806119266352</c:v>
                </c:pt>
                <c:pt idx="214">
                  <c:v>3.173358937111749</c:v>
                </c:pt>
                <c:pt idx="215">
                  <c:v>3.1174268232532656</c:v>
                </c:pt>
                <c:pt idx="216">
                  <c:v>3.0392780264545669</c:v>
                </c:pt>
                <c:pt idx="217">
                  <c:v>2.9432252188536494</c:v>
                </c:pt>
                <c:pt idx="218">
                  <c:v>2.834474217780881</c:v>
                </c:pt>
                <c:pt idx="219">
                  <c:v>2.7187422271076738</c:v>
                </c:pt>
                <c:pt idx="220">
                  <c:v>2.6018487944067652</c:v>
                </c:pt>
                <c:pt idx="221">
                  <c:v>2.4893096026117227</c:v>
                </c:pt>
                <c:pt idx="222">
                  <c:v>2.3859623888169637</c:v>
                </c:pt>
                <c:pt idx="223">
                  <c:v>2.2956513156515914</c:v>
                </c:pt>
                <c:pt idx="224">
                  <c:v>2.2209912705100878</c:v>
                </c:pt>
                <c:pt idx="225">
                  <c:v>2.1632272296297455</c:v>
                </c:pt>
                <c:pt idx="226">
                  <c:v>2.1221964972299716</c:v>
                </c:pt>
                <c:pt idx="227">
                  <c:v>2.096393879972247</c:v>
                </c:pt>
                <c:pt idx="228">
                  <c:v>2.0831322711443048</c:v>
                </c:pt>
                <c:pt idx="229">
                  <c:v>2.0787842617630319</c:v>
                </c:pt>
                <c:pt idx="230">
                  <c:v>2.0790847666743377</c:v>
                </c:pt>
                <c:pt idx="231">
                  <c:v>2.079470650248056</c:v>
                </c:pt>
                <c:pt idx="232">
                  <c:v>2.0754312255535647</c:v>
                </c:pt>
                <c:pt idx="233">
                  <c:v>2.0628434015388386</c:v>
                </c:pt>
                <c:pt idx="234">
                  <c:v>2.0382671282359004</c:v>
                </c:pt>
                <c:pt idx="235">
                  <c:v>1.999180454277357</c:v>
                </c:pt>
                <c:pt idx="236">
                  <c:v>1.9441386451575016</c:v>
                </c:pt>
                <c:pt idx="237">
                  <c:v>1.8728479898419597</c:v>
                </c:pt>
                <c:pt idx="238">
                  <c:v>1.7861516511940809</c:v>
                </c:pt>
                <c:pt idx="239">
                  <c:v>1.6859316639514963</c:v>
                </c:pt>
                <c:pt idx="240">
                  <c:v>1.574937433743046</c:v>
                </c:pt>
                <c:pt idx="241">
                  <c:v>1.4565563723301556</c:v>
                </c:pt>
                <c:pt idx="242">
                  <c:v>1.3345462331959212</c:v>
                </c:pt>
                <c:pt idx="243">
                  <c:v>1.2127510163090676</c:v>
                </c:pt>
                <c:pt idx="244">
                  <c:v>1.0948228521671532</c:v>
                </c:pt>
                <c:pt idx="245">
                  <c:v>0.98397105461622314</c:v>
                </c:pt>
                <c:pt idx="246">
                  <c:v>0.88275668902679594</c:v>
                </c:pt>
                <c:pt idx="247">
                  <c:v>0.79294680129663531</c:v>
                </c:pt>
                <c:pt idx="248">
                  <c:v>0.7154372594431595</c:v>
                </c:pt>
                <c:pt idx="249">
                  <c:v>0.65024740960355076</c:v>
                </c:pt>
                <c:pt idx="250">
                  <c:v>0.59658391338271488</c:v>
                </c:pt>
                <c:pt idx="251">
                  <c:v>0.5529656818740204</c:v>
                </c:pt>
                <c:pt idx="252">
                  <c:v>0.51739718118239331</c:v>
                </c:pt>
                <c:pt idx="253">
                  <c:v>0.48757390894611163</c:v>
                </c:pt>
                <c:pt idx="254">
                  <c:v>0.46110178430676313</c:v>
                </c:pt>
                <c:pt idx="255">
                  <c:v>0.43571168856863546</c:v>
                </c:pt>
                <c:pt idx="256">
                  <c:v>0.40945144558770918</c:v>
                </c:pt>
                <c:pt idx="257">
                  <c:v>0.38084001813715757</c:v>
                </c:pt>
                <c:pt idx="258">
                  <c:v>0.34897238254897323</c:v>
                </c:pt>
                <c:pt idx="259">
                  <c:v>0.31356809823862586</c:v>
                </c:pt>
                <c:pt idx="260">
                  <c:v>0.27496161494720484</c:v>
                </c:pt>
                <c:pt idx="261">
                  <c:v>0.23403742989646037</c:v>
                </c:pt>
                <c:pt idx="262">
                  <c:v>0.19211789386622918</c:v>
                </c:pt>
                <c:pt idx="263">
                  <c:v>0.150815381833731</c:v>
                </c:pt>
                <c:pt idx="264">
                  <c:v>0.11186337215493578</c:v>
                </c:pt>
                <c:pt idx="265">
                  <c:v>7.6942495263215824E-2</c:v>
                </c:pt>
                <c:pt idx="266">
                  <c:v>4.7517708016298836E-2</c:v>
                </c:pt>
                <c:pt idx="267">
                  <c:v>2.4701433351440913E-2</c:v>
                </c:pt>
                <c:pt idx="268">
                  <c:v>9.1549058925043305E-3</c:v>
                </c:pt>
                <c:pt idx="269">
                  <c:v>1.0363189322457813E-3</c:v>
                </c:pt>
                <c:pt idx="270">
                  <c:v>-3.1896704909796066E-17</c:v>
                </c:pt>
                <c:pt idx="271">
                  <c:v>5.2461336357056696E-3</c:v>
                </c:pt>
                <c:pt idx="272">
                  <c:v>1.5615910778954885E-2</c:v>
                </c:pt>
                <c:pt idx="273">
                  <c:v>2.9722816819367288E-2</c:v>
                </c:pt>
                <c:pt idx="274">
                  <c:v>4.6107436295067611E-2</c:v>
                </c:pt>
                <c:pt idx="275">
                  <c:v>6.3400941606256367E-2</c:v>
                </c:pt>
                <c:pt idx="276">
                  <c:v>8.0481540381849986E-2</c:v>
                </c:pt>
                <c:pt idx="277">
                  <c:v>9.6608663621268076E-2</c:v>
                </c:pt>
                <c:pt idx="278">
                  <c:v>0.1115215474647311</c:v>
                </c:pt>
                <c:pt idx="279">
                  <c:v>0.12549194189335913</c:v>
                </c:pt>
                <c:pt idx="280">
                  <c:v>0.13932471213539918</c:v>
                </c:pt>
                <c:pt idx="281">
                  <c:v>0.15430474230346275</c:v>
                </c:pt>
                <c:pt idx="282">
                  <c:v>0.1720934100752777</c:v>
                </c:pt>
                <c:pt idx="283">
                  <c:v>0.19458255813796943</c:v>
                </c:pt>
                <c:pt idx="284">
                  <c:v>0.22371793737977816</c:v>
                </c:pt>
                <c:pt idx="285">
                  <c:v>0.26130717986503033</c:v>
                </c:pt>
                <c:pt idx="286">
                  <c:v>0.30882919503993395</c:v>
                </c:pt>
                <c:pt idx="287">
                  <c:v>0.36726229043280245</c:v>
                </c:pt>
                <c:pt idx="288">
                  <c:v>0.43694723603427482</c:v>
                </c:pt>
                <c:pt idx="289">
                  <c:v>0.51749898158140295</c:v>
                </c:pt>
                <c:pt idx="290">
                  <c:v>0.60777698093407184</c:v>
                </c:pt>
                <c:pt idx="291">
                  <c:v>0.7059193677622545</c:v>
                </c:pt>
                <c:pt idx="292">
                  <c:v>0.8094409368936889</c:v>
                </c:pt>
                <c:pt idx="293">
                  <c:v>0.91538944617758156</c:v>
                </c:pt>
                <c:pt idx="294">
                  <c:v>1.0205496155633063</c:v>
                </c:pt>
                <c:pt idx="295">
                  <c:v>1.121679798230852</c:v>
                </c:pt>
                <c:pt idx="296">
                  <c:v>1.2157630161044455</c:v>
                </c:pt>
                <c:pt idx="297">
                  <c:v>1.3002521879249931</c:v>
                </c:pt>
                <c:pt idx="298">
                  <c:v>1.3732891213551712</c:v>
                </c:pt>
                <c:pt idx="299">
                  <c:v>1.4338782532527103</c:v>
                </c:pt>
                <c:pt idx="300">
                  <c:v>1.4819991316955212</c:v>
                </c:pt>
                <c:pt idx="301">
                  <c:v>1.5186460359448284</c:v>
                </c:pt>
                <c:pt idx="302">
                  <c:v>1.5457886056249226</c:v>
                </c:pt>
                <c:pt idx="303">
                  <c:v>1.5662534839135562</c:v>
                </c:pt>
                <c:pt idx="304">
                  <c:v>1.583533295485253</c:v>
                </c:pt>
                <c:pt idx="305">
                  <c:v>1.6015352773415716</c:v>
                </c:pt>
                <c:pt idx="306">
                  <c:v>1.6242870730168053</c:v>
                </c:pt>
                <c:pt idx="307">
                  <c:v>1.6556211549803226</c:v>
                </c:pt>
                <c:pt idx="308">
                  <c:v>1.6988617122473091</c:v>
                </c:pt>
                <c:pt idx="309">
                  <c:v>1.7565384039092284</c:v>
                </c:pt>
                <c:pt idx="310">
                  <c:v>1.8301500459884266</c:v>
                </c:pt>
                <c:pt idx="311">
                  <c:v>1.9199981275498641</c:v>
                </c:pt>
                <c:pt idx="312">
                  <c:v>2.0251052466478452</c:v>
                </c:pt>
                <c:pt idx="313">
                  <c:v>2.1432274538012295</c:v>
                </c:pt>
                <c:pt idx="314">
                  <c:v>2.2709625347811153</c:v>
                </c:pt>
                <c:pt idx="315">
                  <c:v>2.4039489754585648</c:v>
                </c:pt>
                <c:pt idx="316">
                  <c:v>2.5371432854387059</c:v>
                </c:pt>
                <c:pt idx="317">
                  <c:v>2.6651570640101769</c:v>
                </c:pt>
                <c:pt idx="318">
                  <c:v>2.782630172303135</c:v>
                </c:pt>
                <c:pt idx="319">
                  <c:v>2.8846130415642124</c:v>
                </c:pt>
                <c:pt idx="320">
                  <c:v>2.9669297892597313</c:v>
                </c:pt>
                <c:pt idx="321">
                  <c:v>3.0264945761235169</c:v>
                </c:pt>
                <c:pt idx="322">
                  <c:v>3.0615565023295375</c:v>
                </c:pt>
                <c:pt idx="323">
                  <c:v>3.0718531326710639</c:v>
                </c:pt>
                <c:pt idx="324">
                  <c:v>3.0586591319101601</c:v>
                </c:pt>
                <c:pt idx="325">
                  <c:v>3.0247240279479999</c:v>
                </c:pt>
                <c:pt idx="326">
                  <c:v>2.9741012532400735</c:v>
                </c:pt>
                <c:pt idx="327">
                  <c:v>2.911878740933953</c:v>
                </c:pt>
                <c:pt idx="328">
                  <c:v>2.8438288595523349</c:v>
                </c:pt>
                <c:pt idx="329">
                  <c:v>2.7760017840818993</c:v>
                </c:pt>
                <c:pt idx="330">
                  <c:v>2.7142910289488005</c:v>
                </c:pt>
                <c:pt idx="331">
                  <c:v>2.6640024363803114</c:v>
                </c:pt>
                <c:pt idx="332">
                  <c:v>2.6294581985959171</c:v>
                </c:pt>
                <c:pt idx="333">
                  <c:v>2.6136654391458087</c:v>
                </c:pt>
                <c:pt idx="334">
                  <c:v>2.6180746072246794</c:v>
                </c:pt>
                <c:pt idx="335">
                  <c:v>2.642446736397972</c:v>
                </c:pt>
                <c:pt idx="336">
                  <c:v>2.684840921424557</c:v>
                </c:pt>
                <c:pt idx="337">
                  <c:v>2.7417247262844238</c:v>
                </c:pt>
                <c:pt idx="338">
                  <c:v>2.8082012824611304</c:v>
                </c:pt>
                <c:pt idx="339">
                  <c:v>2.87833822874927</c:v>
                </c:pt>
                <c:pt idx="340">
                  <c:v>2.9455760234434893</c:v>
                </c:pt>
                <c:pt idx="341">
                  <c:v>3.0031871009941642</c:v>
                </c:pt>
                <c:pt idx="342">
                  <c:v>3.0447533120165051</c:v>
                </c:pt>
                <c:pt idx="343">
                  <c:v>3.0646273958831163</c:v>
                </c:pt>
                <c:pt idx="344">
                  <c:v>3.0583450360578897</c:v>
                </c:pt>
                <c:pt idx="345">
                  <c:v>3.0229573036109345</c:v>
                </c:pt>
                <c:pt idx="346">
                  <c:v>2.9572587857568466</c:v>
                </c:pt>
                <c:pt idx="347">
                  <c:v>2.8618940384373661</c:v>
                </c:pt>
                <c:pt idx="348">
                  <c:v>2.7393336699396431</c:v>
                </c:pt>
                <c:pt idx="349">
                  <c:v>2.5937207297481688</c:v>
                </c:pt>
                <c:pt idx="350">
                  <c:v>2.43059746101427</c:v>
                </c:pt>
                <c:pt idx="351">
                  <c:v>2.2565311885102011</c:v>
                </c:pt>
                <c:pt idx="352">
                  <c:v>2.0786655145472586</c:v>
                </c:pt>
                <c:pt idx="353">
                  <c:v>1.9042285342243515</c:v>
                </c:pt>
                <c:pt idx="354">
                  <c:v>1.7400330440572453</c:v>
                </c:pt>
                <c:pt idx="355">
                  <c:v>1.592004455665901</c:v>
                </c:pt>
                <c:pt idx="356">
                  <c:v>1.4647702745777447</c:v>
                </c:pt>
                <c:pt idx="357">
                  <c:v>1.361340689212696</c:v>
                </c:pt>
                <c:pt idx="358">
                  <c:v>1.2829033439737489</c:v>
                </c:pt>
                <c:pt idx="359">
                  <c:v>1.2287472094583756</c:v>
                </c:pt>
                <c:pt idx="360">
                  <c:v>1.1963212036178215</c:v>
                </c:pt>
              </c:numCache>
            </c:numRef>
          </c:val>
          <c:smooth val="0"/>
          <c:extLst>
            <c:ext xmlns:c16="http://schemas.microsoft.com/office/drawing/2014/chart" uri="{C3380CC4-5D6E-409C-BE32-E72D297353CC}">
              <c16:uniqueId val="{00000002-75C1-4F1F-BA18-A74941C92E54}"/>
            </c:ext>
          </c:extLst>
        </c:ser>
        <c:ser>
          <c:idx val="1"/>
          <c:order val="3"/>
          <c:marker>
            <c:symbol val="none"/>
          </c:marker>
          <c:val>
            <c:numRef>
              <c:f>'Sheet1 (2)'!$C$3:$C$363</c:f>
            </c:numRef>
          </c:val>
          <c:smooth val="0"/>
          <c:extLst>
            <c:ext xmlns:c16="http://schemas.microsoft.com/office/drawing/2014/chart" uri="{C3380CC4-5D6E-409C-BE32-E72D297353CC}">
              <c16:uniqueId val="{00000003-75C1-4F1F-BA18-A74941C92E54}"/>
            </c:ext>
          </c:extLst>
        </c:ser>
        <c:ser>
          <c:idx val="2"/>
          <c:order val="4"/>
          <c:marker>
            <c:symbol val="none"/>
          </c:marker>
          <c:val>
            <c:numRef>
              <c:f>'Sheet1 (2)'!$D$3:$D$363</c:f>
            </c:numRef>
          </c:val>
          <c:smooth val="0"/>
          <c:extLst>
            <c:ext xmlns:c16="http://schemas.microsoft.com/office/drawing/2014/chart" uri="{C3380CC4-5D6E-409C-BE32-E72D297353CC}">
              <c16:uniqueId val="{00000004-75C1-4F1F-BA18-A74941C92E54}"/>
            </c:ext>
          </c:extLst>
        </c:ser>
        <c:ser>
          <c:idx val="3"/>
          <c:order val="5"/>
          <c:marker>
            <c:symbol val="none"/>
          </c:marker>
          <c:val>
            <c:numRef>
              <c:f>'Sheet1 (2)'!$E$3:$E$363</c:f>
            </c:numRef>
          </c:val>
          <c:smooth val="0"/>
          <c:extLst>
            <c:ext xmlns:c16="http://schemas.microsoft.com/office/drawing/2014/chart" uri="{C3380CC4-5D6E-409C-BE32-E72D297353CC}">
              <c16:uniqueId val="{00000005-75C1-4F1F-BA18-A74941C92E54}"/>
            </c:ext>
          </c:extLst>
        </c:ser>
        <c:ser>
          <c:idx val="13"/>
          <c:order val="6"/>
          <c:spPr>
            <a:ln w="88900">
              <a:solidFill>
                <a:srgbClr val="0064FA"/>
              </a:solidFill>
            </a:ln>
            <a:effectLst>
              <a:outerShdw blurRad="50800" dist="38100" dir="2700000" algn="tl" rotWithShape="0">
                <a:prstClr val="black">
                  <a:alpha val="40000"/>
                </a:prstClr>
              </a:outerShdw>
            </a:effectLst>
          </c:spPr>
          <c:marker>
            <c:symbol val="none"/>
          </c:marker>
          <c:val>
            <c:numRef>
              <c:f>☆改訂採用グラフ!$AB$3:$AB$363</c:f>
              <c:numCache>
                <c:formatCode>General</c:formatCode>
                <c:ptCount val="361"/>
                <c:pt idx="0">
                  <c:v>-1.605163333200005</c:v>
                </c:pt>
                <c:pt idx="1">
                  <c:v>-1.4587444684597592</c:v>
                </c:pt>
                <c:pt idx="2">
                  <c:v>-1.2732654564600367</c:v>
                </c:pt>
                <c:pt idx="3">
                  <c:v>-1.0602593887340581</c:v>
                </c:pt>
                <c:pt idx="4">
                  <c:v>-0.83324113072852368</c:v>
                </c:pt>
                <c:pt idx="5">
                  <c:v>-0.60682809119253989</c:v>
                </c:pt>
                <c:pt idx="6">
                  <c:v>-0.39577701729425874</c:v>
                </c:pt>
                <c:pt idx="7">
                  <c:v>-0.21400349135751684</c:v>
                </c:pt>
                <c:pt idx="8">
                  <c:v>-7.3652239263187536E-2</c:v>
                </c:pt>
                <c:pt idx="9">
                  <c:v>1.5717072898044027E-2</c:v>
                </c:pt>
                <c:pt idx="10">
                  <c:v>4.7771930931211681E-2</c:v>
                </c:pt>
                <c:pt idx="11">
                  <c:v>1.9832420512382321E-2</c:v>
                </c:pt>
                <c:pt idx="12">
                  <c:v>-6.6949251801379894E-2</c:v>
                </c:pt>
                <c:pt idx="13">
                  <c:v>-0.20766714204640646</c:v>
                </c:pt>
                <c:pt idx="14">
                  <c:v>-0.39399172508576141</c:v>
                </c:pt>
                <c:pt idx="15">
                  <c:v>-0.61472808458209016</c:v>
                </c:pt>
                <c:pt idx="16">
                  <c:v>-0.85656255691512273</c:v>
                </c:pt>
                <c:pt idx="17">
                  <c:v>-1.1049453057698551</c:v>
                </c:pt>
                <c:pt idx="18">
                  <c:v>-1.3450471726721167</c:v>
                </c:pt>
                <c:pt idx="19">
                  <c:v>-1.5627244620574476</c:v>
                </c:pt>
                <c:pt idx="20">
                  <c:v>-1.7454253834128088</c:v>
                </c:pt>
                <c:pt idx="21">
                  <c:v>-1.8829766461896933</c:v>
                </c:pt>
                <c:pt idx="22">
                  <c:v>-1.9681978020630568</c:v>
                </c:pt>
                <c:pt idx="23">
                  <c:v>-1.9973036586684885</c:v>
                </c:pt>
                <c:pt idx="24">
                  <c:v>-1.9700704959321844</c:v>
                </c:pt>
                <c:pt idx="25">
                  <c:v>-1.8897587610698787</c:v>
                </c:pt>
                <c:pt idx="26">
                  <c:v>-1.7628021609170867</c:v>
                </c:pt>
                <c:pt idx="27">
                  <c:v>-1.5982893612712679</c:v>
                </c:pt>
                <c:pt idx="28">
                  <c:v>-1.4072786763206493</c:v>
                </c:pt>
                <c:pt idx="29">
                  <c:v>-1.2019971890978736</c:v>
                </c:pt>
                <c:pt idx="30">
                  <c:v>-0.99498292824872925</c:v>
                </c:pt>
                <c:pt idx="31">
                  <c:v>-0.79823157248398724</c:v>
                </c:pt>
                <c:pt idx="32">
                  <c:v>-0.62240752132216848</c:v>
                </c:pt>
                <c:pt idx="33">
                  <c:v>-0.47617324933282967</c:v>
                </c:pt>
                <c:pt idx="34">
                  <c:v>-0.36568115388920619</c:v>
                </c:pt>
                <c:pt idx="35">
                  <c:v>-0.29425938768490378</c:v>
                </c:pt>
                <c:pt idx="36">
                  <c:v>-0.26230842162734946</c:v>
                </c:pt>
                <c:pt idx="37">
                  <c:v>-0.26740943026769215</c:v>
                </c:pt>
                <c:pt idx="38">
                  <c:v>-0.30463019901628696</c:v>
                </c:pt>
                <c:pt idx="39">
                  <c:v>-0.36700024987279267</c:v>
                </c:pt>
                <c:pt idx="40">
                  <c:v>-0.44611527783524951</c:v>
                </c:pt>
                <c:pt idx="41">
                  <c:v>-0.53282259530475207</c:v>
                </c:pt>
                <c:pt idx="42">
                  <c:v>-0.61793465480933096</c:v>
                </c:pt>
                <c:pt idx="43">
                  <c:v>-0.69291712779815673</c:v>
                </c:pt>
                <c:pt idx="44">
                  <c:v>-0.75050141866495945</c:v>
                </c:pt>
                <c:pt idx="45">
                  <c:v>-0.78517854907059292</c:v>
                </c:pt>
                <c:pt idx="46">
                  <c:v>-0.79354145001749554</c:v>
                </c:pt>
                <c:pt idx="47">
                  <c:v>-0.77445502179375869</c:v>
                </c:pt>
                <c:pt idx="48">
                  <c:v>-0.72904688672584061</c:v>
                </c:pt>
                <c:pt idx="49">
                  <c:v>-0.66052551339840959</c:v>
                </c:pt>
                <c:pt idx="50">
                  <c:v>-0.57384528660421386</c:v>
                </c:pt>
                <c:pt idx="51">
                  <c:v>-0.47524917369397401</c:v>
                </c:pt>
                <c:pt idx="52">
                  <c:v>-0.3717280919559659</c:v>
                </c:pt>
                <c:pt idx="53">
                  <c:v>-0.27044132647038288</c:v>
                </c:pt>
                <c:pt idx="54">
                  <c:v>-0.1781440546102796</c:v>
                </c:pt>
                <c:pt idx="55">
                  <c:v>-0.10066615155372211</c:v>
                </c:pt>
                <c:pt idx="56">
                  <c:v>-4.248120785970716E-2</c:v>
                </c:pt>
                <c:pt idx="57">
                  <c:v>-6.3965674147880569E-3</c:v>
                </c:pt>
                <c:pt idx="58">
                  <c:v>6.6151128085459032E-3</c:v>
                </c:pt>
                <c:pt idx="59">
                  <c:v>-2.5660801422164314E-3</c:v>
                </c:pt>
                <c:pt idx="60">
                  <c:v>-3.1336466744974062E-2</c:v>
                </c:pt>
                <c:pt idx="61">
                  <c:v>-7.56304789124643E-2</c:v>
                </c:pt>
                <c:pt idx="62">
                  <c:v>-0.13029021966234067</c:v>
                </c:pt>
                <c:pt idx="63">
                  <c:v>-0.18951034001852046</c:v>
                </c:pt>
                <c:pt idx="64">
                  <c:v>-0.2473206203025852</c:v>
                </c:pt>
                <c:pt idx="65">
                  <c:v>-0.29806667629194616</c:v>
                </c:pt>
                <c:pt idx="66">
                  <c:v>-0.33685043958256544</c:v>
                </c:pt>
                <c:pt idx="67">
                  <c:v>-0.35989631900127561</c:v>
                </c:pt>
                <c:pt idx="68">
                  <c:v>-0.36481583179805765</c:v>
                </c:pt>
                <c:pt idx="69">
                  <c:v>-0.3507523939290787</c:v>
                </c:pt>
                <c:pt idx="70">
                  <c:v>-0.31839812232336695</c:v>
                </c:pt>
                <c:pt idx="71">
                  <c:v>-0.2698850855079814</c:v>
                </c:pt>
                <c:pt idx="72">
                  <c:v>-0.20856358053863783</c:v>
                </c:pt>
                <c:pt idx="73">
                  <c:v>-0.13868890260561165</c:v>
                </c:pt>
                <c:pt idx="74">
                  <c:v>-6.5045012626589682E-2</c:v>
                </c:pt>
                <c:pt idx="75">
                  <c:v>7.4620294969627299E-3</c:v>
                </c:pt>
                <c:pt idx="76">
                  <c:v>7.4206330265410625E-2</c:v>
                </c:pt>
                <c:pt idx="77">
                  <c:v>0.13120680288932129</c:v>
                </c:pt>
                <c:pt idx="78">
                  <c:v>0.17542480043737252</c:v>
                </c:pt>
                <c:pt idx="79">
                  <c:v>0.20497165994012173</c:v>
                </c:pt>
                <c:pt idx="80">
                  <c:v>0.21921117534866547</c:v>
                </c:pt>
                <c:pt idx="81">
                  <c:v>0.21875121749674142</c:v>
                </c:pt>
                <c:pt idx="82">
                  <c:v>0.20532823931932243</c:v>
                </c:pt>
                <c:pt idx="83">
                  <c:v>0.18159744714799936</c:v>
                </c:pt>
                <c:pt idx="84">
                  <c:v>0.15084923527627109</c:v>
                </c:pt>
                <c:pt idx="85">
                  <c:v>0.11667843225609764</c:v>
                </c:pt>
                <c:pt idx="86">
                  <c:v>8.2636515982572351E-2</c:v>
                </c:pt>
                <c:pt idx="87">
                  <c:v>5.189794237412633E-2</c:v>
                </c:pt>
                <c:pt idx="88">
                  <c:v>2.697004208303521E-2</c:v>
                </c:pt>
                <c:pt idx="89">
                  <c:v>9.4717380705694777E-3</c:v>
                </c:pt>
                <c:pt idx="90">
                  <c:v>3.8785395881056954E-17</c:v>
                </c:pt>
                <c:pt idx="91">
                  <c:v>-1.9049679830682176E-3</c:v>
                </c:pt>
                <c:pt idx="92">
                  <c:v>2.3063715773086607E-3</c:v>
                </c:pt>
                <c:pt idx="93">
                  <c:v>1.0353114524550025E-2</c:v>
                </c:pt>
                <c:pt idx="94">
                  <c:v>1.9363141509286197E-2</c:v>
                </c:pt>
                <c:pt idx="95">
                  <c:v>2.6169215128311496E-2</c:v>
                </c:pt>
                <c:pt idx="96">
                  <c:v>2.7634744732222105E-2</c:v>
                </c:pt>
                <c:pt idx="97">
                  <c:v>2.0979312539069428E-2</c:v>
                </c:pt>
                <c:pt idx="98">
                  <c:v>4.0739567521809184E-3</c:v>
                </c:pt>
                <c:pt idx="99">
                  <c:v>-2.4321268554767128E-2</c:v>
                </c:pt>
                <c:pt idx="100">
                  <c:v>-6.4399995907303054E-2</c:v>
                </c:pt>
                <c:pt idx="101">
                  <c:v>-0.11524810041014788</c:v>
                </c:pt>
                <c:pt idx="102">
                  <c:v>-0.1748853276708684</c:v>
                </c:pt>
                <c:pt idx="103">
                  <c:v>-0.24040812092487496</c:v>
                </c:pt>
                <c:pt idx="104">
                  <c:v>-0.30822273732933381</c:v>
                </c:pt>
                <c:pt idx="105">
                  <c:v>-0.37434953441071017</c:v>
                </c:pt>
                <c:pt idx="106">
                  <c:v>-0.43477263895529428</c:v>
                </c:pt>
                <c:pt idx="107">
                  <c:v>-0.48580467193486176</c:v>
                </c:pt>
                <c:pt idx="108">
                  <c:v>-0.52443421159030512</c:v>
                </c:pt>
                <c:pt idx="109">
                  <c:v>-0.54862444087378781</c:v>
                </c:pt>
                <c:pt idx="110">
                  <c:v>-0.55753492491081624</c:v>
                </c:pt>
                <c:pt idx="111">
                  <c:v>-0.55164444935427892</c:v>
                </c:pt>
                <c:pt idx="112">
                  <c:v>-0.53276086019770086</c:v>
                </c:pt>
                <c:pt idx="113">
                  <c:v>-0.50391324227565426</c:v>
                </c:pt>
                <c:pt idx="114">
                  <c:v>-0.46913179374113678</c:v>
                </c:pt>
                <c:pt idx="115">
                  <c:v>-0.43313056877226286</c:v>
                </c:pt>
                <c:pt idx="116">
                  <c:v>-0.4009170443535669</c:v>
                </c:pt>
                <c:pt idx="117">
                  <c:v>-0.37735946301102441</c:v>
                </c:pt>
                <c:pt idx="118">
                  <c:v>-0.36674748879728059</c:v>
                </c:pt>
                <c:pt idx="119">
                  <c:v>-0.3723834518094391</c:v>
                </c:pt>
                <c:pt idx="120">
                  <c:v>-0.39624013526300494</c:v>
                </c:pt>
                <c:pt idx="121">
                  <c:v>-0.43871671295324521</c:v>
                </c:pt>
                <c:pt idx="122">
                  <c:v>-0.49851735579859446</c:v>
                </c:pt>
                <c:pt idx="123">
                  <c:v>-0.57266770536860867</c:v>
                </c:pt>
                <c:pt idx="124">
                  <c:v>-0.656673563328388</c:v>
                </c:pt>
                <c:pt idx="125">
                  <c:v>-0.74481461113036351</c:v>
                </c:pt>
                <c:pt idx="126">
                  <c:v>-0.83055467056506282</c:v>
                </c:pt>
                <c:pt idx="127">
                  <c:v>-0.90703986135375203</c:v>
                </c:pt>
                <c:pt idx="128">
                  <c:v>-0.96764785373609019</c:v>
                </c:pt>
                <c:pt idx="129">
                  <c:v>-1.00654595846701</c:v>
                </c:pt>
                <c:pt idx="130">
                  <c:v>-1.0192135509545728</c:v>
                </c:pt>
                <c:pt idx="131">
                  <c:v>-1.0028855541795432</c:v>
                </c:pt>
                <c:pt idx="132">
                  <c:v>-0.95687840124088086</c:v>
                </c:pt>
                <c:pt idx="133">
                  <c:v>-0.88276778372281717</c:v>
                </c:pt>
                <c:pt idx="134">
                  <c:v>-0.78439803022711208</c:v>
                </c:pt>
                <c:pt idx="135">
                  <c:v>-0.66771539391472512</c:v>
                </c:pt>
                <c:pt idx="136">
                  <c:v>-0.5404309371809064</c:v>
                </c:pt>
                <c:pt idx="137">
                  <c:v>-0.41153206772309892</c:v>
                </c:pt>
                <c:pt idx="138">
                  <c:v>-0.29067406639584603</c:v>
                </c:pt>
                <c:pt idx="139">
                  <c:v>-0.18749317775239982</c:v>
                </c:pt>
                <c:pt idx="140">
                  <c:v>-0.11089017134598844</c:v>
                </c:pt>
                <c:pt idx="141">
                  <c:v>-6.8337093177286423E-2</c:v>
                </c:pt>
                <c:pt idx="142">
                  <c:v>-6.5259837227901185E-2</c:v>
                </c:pt>
                <c:pt idx="143">
                  <c:v>-0.10454509294505554</c:v>
                </c:pt>
                <c:pt idx="144">
                  <c:v>-0.18621238452667987</c:v>
                </c:pt>
                <c:pt idx="145">
                  <c:v>-0.30728082159690606</c:v>
                </c:pt>
                <c:pt idx="146">
                  <c:v>-0.46184659505650449</c:v>
                </c:pt>
                <c:pt idx="147">
                  <c:v>-0.64137214606581239</c:v>
                </c:pt>
                <c:pt idx="148">
                  <c:v>-0.83517241219730454</c:v>
                </c:pt>
                <c:pt idx="149">
                  <c:v>-1.0310687656201385</c:v>
                </c:pt>
                <c:pt idx="150">
                  <c:v>-1.2161683210262015</c:v>
                </c:pt>
                <c:pt idx="151">
                  <c:v>-1.3777162026776872</c:v>
                </c:pt>
                <c:pt idx="152">
                  <c:v>-1.5039619199027019</c:v>
                </c:pt>
                <c:pt idx="153">
                  <c:v>-1.5849787477969302</c:v>
                </c:pt>
                <c:pt idx="154">
                  <c:v>-1.6133771797774952</c:v>
                </c:pt>
                <c:pt idx="155">
                  <c:v>-1.5848600201634051</c:v>
                </c:pt>
                <c:pt idx="156">
                  <c:v>-1.4985771042664575</c:v>
                </c:pt>
                <c:pt idx="157">
                  <c:v>-1.357251260746293</c:v>
                </c:pt>
                <c:pt idx="158">
                  <c:v>-1.1670630100328048</c:v>
                </c:pt>
                <c:pt idx="159">
                  <c:v>-0.93729848948887096</c:v>
                </c:pt>
                <c:pt idx="160">
                  <c:v>-0.67978198150841862</c:v>
                </c:pt>
                <c:pt idx="161">
                  <c:v>-0.40812996099387988</c:v>
                </c:pt>
                <c:pt idx="162">
                  <c:v>-0.13687662655218547</c:v>
                </c:pt>
                <c:pt idx="163">
                  <c:v>0.11946953907593591</c:v>
                </c:pt>
                <c:pt idx="164">
                  <c:v>0.34737324737031799</c:v>
                </c:pt>
                <c:pt idx="165">
                  <c:v>0.53515822320606077</c:v>
                </c:pt>
                <c:pt idx="166">
                  <c:v>0.67376961125707557</c:v>
                </c:pt>
                <c:pt idx="167">
                  <c:v>0.75735961579019118</c:v>
                </c:pt>
                <c:pt idx="168">
                  <c:v>0.78365529202981798</c:v>
                </c:pt>
                <c:pt idx="169">
                  <c:v>0.75408268146512225</c:v>
                </c:pt>
                <c:pt idx="170">
                  <c:v>0.67363866549847562</c:v>
                </c:pt>
                <c:pt idx="171">
                  <c:v>0.55051976278216197</c:v>
                </c:pt>
                <c:pt idx="172">
                  <c:v>0.39553432273478872</c:v>
                </c:pt>
                <c:pt idx="173">
                  <c:v>0.22133991964615468</c:v>
                </c:pt>
                <c:pt idx="174">
                  <c:v>4.1560110734837841E-2</c:v>
                </c:pt>
                <c:pt idx="175">
                  <c:v>-0.13015681376592442</c:v>
                </c:pt>
                <c:pt idx="176">
                  <c:v>-0.28107050784700405</c:v>
                </c:pt>
                <c:pt idx="177">
                  <c:v>-0.40020694162604847</c:v>
                </c:pt>
                <c:pt idx="178">
                  <c:v>-0.47908232099092429</c:v>
                </c:pt>
                <c:pt idx="179">
                  <c:v>-0.51224232176094664</c:v>
                </c:pt>
                <c:pt idx="180">
                  <c:v>-0.49757992000297424</c:v>
                </c:pt>
                <c:pt idx="181">
                  <c:v>-0.43641122582959202</c:v>
                </c:pt>
                <c:pt idx="182">
                  <c:v>-0.33330628371331361</c:v>
                </c:pt>
                <c:pt idx="183">
                  <c:v>-0.19568950394191509</c:v>
                </c:pt>
                <c:pt idx="184">
                  <c:v>-3.3240944674692408E-2</c:v>
                </c:pt>
                <c:pt idx="185">
                  <c:v>0.14285613363283134</c:v>
                </c:pt>
                <c:pt idx="186">
                  <c:v>0.32076519993455155</c:v>
                </c:pt>
                <c:pt idx="187">
                  <c:v>0.48888097037521949</c:v>
                </c:pt>
                <c:pt idx="188">
                  <c:v>0.63668358494349286</c:v>
                </c:pt>
                <c:pt idx="189">
                  <c:v>0.75550024792073645</c:v>
                </c:pt>
                <c:pt idx="190">
                  <c:v>0.83911940549380581</c:v>
                </c:pt>
                <c:pt idx="191">
                  <c:v>0.8842137824383991</c:v>
                </c:pt>
                <c:pt idx="192">
                  <c:v>0.89054298119310338</c:v>
                </c:pt>
                <c:pt idx="193">
                  <c:v>0.86092278646913156</c:v>
                </c:pt>
                <c:pt idx="194">
                  <c:v>0.80096559548590651</c:v>
                </c:pt>
                <c:pt idx="195">
                  <c:v>0.71861323091083795</c:v>
                </c:pt>
                <c:pt idx="196">
                  <c:v>0.62349855259027986</c:v>
                </c:pt>
                <c:pt idx="197">
                  <c:v>0.52618465776839596</c:v>
                </c:pt>
                <c:pt idx="198">
                  <c:v>0.43733915231939902</c:v>
                </c:pt>
                <c:pt idx="199">
                  <c:v>0.36690536951614838</c:v>
                </c:pt>
                <c:pt idx="200">
                  <c:v>0.32333221163170967</c:v>
                </c:pt>
                <c:pt idx="201">
                  <c:v>0.31291953865892808</c:v>
                </c:pt>
                <c:pt idx="202">
                  <c:v>0.33932710950101397</c:v>
                </c:pt>
                <c:pt idx="203">
                  <c:v>0.40328268200779638</c:v>
                </c:pt>
                <c:pt idx="204">
                  <c:v>0.50250994003933602</c:v>
                </c:pt>
                <c:pt idx="205">
                  <c:v>0.63188056055122921</c:v>
                </c:pt>
                <c:pt idx="206">
                  <c:v>0.78377818047762515</c:v>
                </c:pt>
                <c:pt idx="207">
                  <c:v>0.94864649635101328</c:v>
                </c:pt>
                <c:pt idx="208">
                  <c:v>1.1156803679288996</c:v>
                </c:pt>
                <c:pt idx="209">
                  <c:v>1.2736085697247326</c:v>
                </c:pt>
                <c:pt idx="210">
                  <c:v>1.4115104699880285</c:v>
                </c:pt>
                <c:pt idx="211">
                  <c:v>1.5196068514227929</c:v>
                </c:pt>
                <c:pt idx="212">
                  <c:v>1.5899674352333084</c:v>
                </c:pt>
                <c:pt idx="213">
                  <c:v>1.6170842151836329</c:v>
                </c:pt>
                <c:pt idx="214">
                  <c:v>1.5982699272590779</c:v>
                </c:pt>
                <c:pt idx="215">
                  <c:v>1.5338540819554813</c:v>
                </c:pt>
                <c:pt idx="216">
                  <c:v>1.427163973230221</c:v>
                </c:pt>
                <c:pt idx="217">
                  <c:v>1.2842938244768503</c:v>
                </c:pt>
                <c:pt idx="218">
                  <c:v>1.113680567356834</c:v>
                </c:pt>
                <c:pt idx="219">
                  <c:v>0.92551854764119934</c:v>
                </c:pt>
                <c:pt idx="220">
                  <c:v>0.73105671458388111</c:v>
                </c:pt>
                <c:pt idx="221">
                  <c:v>0.54182977862576021</c:v>
                </c:pt>
                <c:pt idx="222">
                  <c:v>0.36887887623283921</c:v>
                </c:pt>
                <c:pt idx="223">
                  <c:v>0.22201721544254704</c:v>
                </c:pt>
                <c:pt idx="224">
                  <c:v>0.10919205612100802</c:v>
                </c:pt>
                <c:pt idx="225">
                  <c:v>3.5986570887258651E-2</c:v>
                </c:pt>
                <c:pt idx="226">
                  <c:v>5.2942715301669274E-3</c:v>
                </c:pt>
                <c:pt idx="227">
                  <c:v>1.7185625048467656E-2</c:v>
                </c:pt>
                <c:pt idx="228">
                  <c:v>6.8972227621778348E-2</c:v>
                </c:pt>
                <c:pt idx="229">
                  <c:v>0.15545953147245228</c:v>
                </c:pt>
                <c:pt idx="230">
                  <c:v>0.26936569722593973</c:v>
                </c:pt>
                <c:pt idx="231">
                  <c:v>0.40187265201810707</c:v>
                </c:pt>
                <c:pt idx="232">
                  <c:v>0.54326668817779256</c:v>
                </c:pt>
                <c:pt idx="233">
                  <c:v>0.68362053454339766</c:v>
                </c:pt>
                <c:pt idx="234">
                  <c:v>0.81346710534249911</c:v>
                </c:pt>
                <c:pt idx="235">
                  <c:v>0.92441712948468258</c:v>
                </c:pt>
                <c:pt idx="236">
                  <c:v>1.0096783530354345</c:v>
                </c:pt>
                <c:pt idx="237">
                  <c:v>1.0644424967232955</c:v>
                </c:pt>
                <c:pt idx="238">
                  <c:v>1.0861169282220677</c:v>
                </c:pt>
                <c:pt idx="239">
                  <c:v>1.0743902060243902</c:v>
                </c:pt>
                <c:pt idx="240">
                  <c:v>1.0311333086970844</c:v>
                </c:pt>
                <c:pt idx="241">
                  <c:v>0.96015050661204815</c:v>
                </c:pt>
                <c:pt idx="242">
                  <c:v>0.86680455028163095</c:v>
                </c:pt>
                <c:pt idx="243">
                  <c:v>0.75754935787321476</c:v>
                </c:pt>
                <c:pt idx="244">
                  <c:v>0.6394090903394597</c:v>
                </c:pt>
                <c:pt idx="245">
                  <c:v>0.51944504265567359</c:v>
                </c:pt>
                <c:pt idx="246">
                  <c:v>0.40425104520034083</c:v>
                </c:pt>
                <c:pt idx="247">
                  <c:v>0.29951420962895159</c:v>
                </c:pt>
                <c:pt idx="248">
                  <c:v>0.20967125913388718</c:v>
                </c:pt>
                <c:pt idx="249">
                  <c:v>0.13768194992242688</c:v>
                </c:pt>
                <c:pt idx="250">
                  <c:v>8.4930969878932783E-2</c:v>
                </c:pt>
                <c:pt idx="251">
                  <c:v>5.1259034679592141E-2</c:v>
                </c:pt>
                <c:pt idx="252">
                  <c:v>3.5113557516978755E-2</c:v>
                </c:pt>
                <c:pt idx="253">
                  <c:v>3.3800066443859134E-2</c:v>
                </c:pt>
                <c:pt idx="254">
                  <c:v>4.3808192780584398E-2</c:v>
                </c:pt>
                <c:pt idx="255">
                  <c:v>6.1181099051214771E-2</c:v>
                </c:pt>
                <c:pt idx="256">
                  <c:v>8.1894993151623852E-2</c:v>
                </c:pt>
                <c:pt idx="257">
                  <c:v>0.10221599459640335</c:v>
                </c:pt>
                <c:pt idx="258">
                  <c:v>0.11900495177944093</c:v>
                </c:pt>
                <c:pt idx="259">
                  <c:v>0.12994650892126625</c:v>
                </c:pt>
                <c:pt idx="260">
                  <c:v>0.13368625210787832</c:v>
                </c:pt>
                <c:pt idx="261">
                  <c:v>0.1298684483916962</c:v>
                </c:pt>
                <c:pt idx="262">
                  <c:v>0.11907596947088456</c:v>
                </c:pt>
                <c:pt idx="263">
                  <c:v>0.10268268140864273</c:v>
                </c:pt>
                <c:pt idx="264">
                  <c:v>8.2636148776859181E-2</c:v>
                </c:pt>
                <c:pt idx="265">
                  <c:v>6.1194315764119364E-2</c:v>
                </c:pt>
                <c:pt idx="266">
                  <c:v>4.064341536661583E-2</c:v>
                </c:pt>
                <c:pt idx="267">
                  <c:v>2.3025442793591935E-2</c:v>
                </c:pt>
                <c:pt idx="268">
                  <c:v>9.9020490040499978E-3</c:v>
                </c:pt>
                <c:pt idx="269">
                  <c:v>2.1778229729463921E-3</c:v>
                </c:pt>
                <c:pt idx="270">
                  <c:v>-6.3080181137805402E-18</c:v>
                </c:pt>
                <c:pt idx="271">
                  <c:v>2.744194553847939E-3</c:v>
                </c:pt>
                <c:pt idx="272">
                  <c:v>9.087473517770674E-3</c:v>
                </c:pt>
                <c:pt idx="273">
                  <c:v>1.7161693844067523E-2</c:v>
                </c:pt>
                <c:pt idx="274">
                  <c:v>2.4772270704291832E-2</c:v>
                </c:pt>
                <c:pt idx="275">
                  <c:v>2.9661107105868223E-2</c:v>
                </c:pt>
                <c:pt idx="276">
                  <c:v>2.9787879802068401E-2</c:v>
                </c:pt>
                <c:pt idx="277">
                  <c:v>2.3601653574845338E-2</c:v>
                </c:pt>
                <c:pt idx="278">
                  <c:v>1.0275103628791984E-2</c:v>
                </c:pt>
                <c:pt idx="279">
                  <c:v>-1.0123535816447066E-2</c:v>
                </c:pt>
                <c:pt idx="280">
                  <c:v>-3.6540527372391579E-2</c:v>
                </c:pt>
                <c:pt idx="281">
                  <c:v>-6.6941376171946232E-2</c:v>
                </c:pt>
                <c:pt idx="282">
                  <c:v>-9.8414598099656442E-2</c:v>
                </c:pt>
                <c:pt idx="283">
                  <c:v>-0.12736988919127495</c:v>
                </c:pt>
                <c:pt idx="284">
                  <c:v>-0.14981728698713173</c:v>
                </c:pt>
                <c:pt idx="285">
                  <c:v>-0.16170605825818735</c:v>
                </c:pt>
                <c:pt idx="286">
                  <c:v>-0.15929582138188564</c:v>
                </c:pt>
                <c:pt idx="287">
                  <c:v>-0.13952838862559669</c:v>
                </c:pt>
                <c:pt idx="288">
                  <c:v>-0.10036739117134069</c:v>
                </c:pt>
                <c:pt idx="289">
                  <c:v>-4.1074114248093818E-2</c:v>
                </c:pt>
                <c:pt idx="290">
                  <c:v>3.7607922259888737E-2</c:v>
                </c:pt>
                <c:pt idx="291">
                  <c:v>0.1333805243250048</c:v>
                </c:pt>
                <c:pt idx="292">
                  <c:v>0.24244284857283838</c:v>
                </c:pt>
                <c:pt idx="293">
                  <c:v>0.35967032526036169</c:v>
                </c:pt>
                <c:pt idx="294">
                  <c:v>0.47891248165557176</c:v>
                </c:pt>
                <c:pt idx="295">
                  <c:v>0.59339153935899835</c:v>
                </c:pt>
                <c:pt idx="296">
                  <c:v>0.69617467298406355</c:v>
                </c:pt>
                <c:pt idx="297">
                  <c:v>0.78068573937209895</c:v>
                </c:pt>
                <c:pt idx="298">
                  <c:v>0.84121774382549086</c:v>
                </c:pt>
                <c:pt idx="299">
                  <c:v>0.87340573938541599</c:v>
                </c:pt>
                <c:pt idx="300">
                  <c:v>0.87462146387608486</c:v>
                </c:pt>
                <c:pt idx="301">
                  <c:v>0.84425576346076203</c:v>
                </c:pt>
                <c:pt idx="302">
                  <c:v>0.78386243500625263</c:v>
                </c:pt>
                <c:pt idx="303">
                  <c:v>0.69714701372717147</c:v>
                </c:pt>
                <c:pt idx="304">
                  <c:v>0.58979551311132794</c:v>
                </c:pt>
                <c:pt idx="305">
                  <c:v>0.4691503252580953</c:v>
                </c:pt>
                <c:pt idx="306">
                  <c:v>0.34375247020924538</c:v>
                </c:pt>
                <c:pt idx="307">
                  <c:v>0.22278019879107758</c:v>
                </c:pt>
                <c:pt idx="308">
                  <c:v>0.11542273289129668</c:v>
                </c:pt>
                <c:pt idx="309">
                  <c:v>3.0233939600413651E-2</c:v>
                </c:pt>
                <c:pt idx="310">
                  <c:v>-2.5486547637270984E-2</c:v>
                </c:pt>
                <c:pt idx="311">
                  <c:v>-4.6238109278285755E-2</c:v>
                </c:pt>
                <c:pt idx="312">
                  <c:v>-2.8747619344764441E-2</c:v>
                </c:pt>
                <c:pt idx="313">
                  <c:v>2.7752808268731055E-2</c:v>
                </c:pt>
                <c:pt idx="314">
                  <c:v>0.12142268107171539</c:v>
                </c:pt>
                <c:pt idx="315">
                  <c:v>0.24789587861765705</c:v>
                </c:pt>
                <c:pt idx="316">
                  <c:v>0.40054687355555885</c:v>
                </c:pt>
                <c:pt idx="317">
                  <c:v>0.57092422206234605</c:v>
                </c:pt>
                <c:pt idx="318">
                  <c:v>0.74932230975120273</c:v>
                </c:pt>
                <c:pt idx="319">
                  <c:v>0.92545148902480978</c:v>
                </c:pt>
                <c:pt idx="320">
                  <c:v>1.0891587156753904</c:v>
                </c:pt>
                <c:pt idx="321">
                  <c:v>1.2311462431974736</c:v>
                </c:pt>
                <c:pt idx="322">
                  <c:v>1.3436352639855356</c:v>
                </c:pt>
                <c:pt idx="323">
                  <c:v>1.4209247085340722</c:v>
                </c:pt>
                <c:pt idx="324">
                  <c:v>1.459802535617279</c:v>
                </c:pt>
                <c:pt idx="325">
                  <c:v>1.4597772848886117</c:v>
                </c:pt>
                <c:pt idx="326">
                  <c:v>1.4231106761630001</c:v>
                </c:pt>
                <c:pt idx="327">
                  <c:v>1.3546466789070979</c:v>
                </c:pt>
                <c:pt idx="328">
                  <c:v>1.2614476571917195</c:v>
                </c:pt>
                <c:pt idx="329">
                  <c:v>1.1522627803401142</c:v>
                </c:pt>
                <c:pt idx="330">
                  <c:v>1.0368667692233196</c:v>
                </c:pt>
                <c:pt idx="331">
                  <c:v>0.92531722936234773</c:v>
                </c:pt>
                <c:pt idx="332">
                  <c:v>0.82718550341952635</c:v>
                </c:pt>
                <c:pt idx="333">
                  <c:v>0.75081861091693769</c:v>
                </c:pt>
                <c:pt idx="334">
                  <c:v>0.70268818483470996</c:v>
                </c:pt>
                <c:pt idx="335">
                  <c:v>0.68687643691485567</c:v>
                </c:pt>
                <c:pt idx="336">
                  <c:v>0.7047394787288539</c:v>
                </c:pt>
                <c:pt idx="337">
                  <c:v>0.7547754791194603</c:v>
                </c:pt>
                <c:pt idx="338">
                  <c:v>0.83271007957889909</c:v>
                </c:pt>
                <c:pt idx="339">
                  <c:v>0.93179532274618593</c:v>
                </c:pt>
                <c:pt idx="340">
                  <c:v>1.0433022754093484</c:v>
                </c:pt>
                <c:pt idx="341">
                  <c:v>1.1571727513300976</c:v>
                </c:pt>
                <c:pt idx="342">
                  <c:v>1.2627831806797483</c:v>
                </c:pt>
                <c:pt idx="343">
                  <c:v>1.3497646814723256</c:v>
                </c:pt>
                <c:pt idx="344">
                  <c:v>1.4088184706997251</c:v>
                </c:pt>
                <c:pt idx="345">
                  <c:v>1.4324653174706086</c:v>
                </c:pt>
                <c:pt idx="346">
                  <c:v>1.4156718647669748</c:v>
                </c:pt>
                <c:pt idx="347">
                  <c:v>1.3563050683304045</c:v>
                </c:pt>
                <c:pt idx="348">
                  <c:v>1.2553781359308513</c:v>
                </c:pt>
                <c:pt idx="349">
                  <c:v>1.1170663317656864</c:v>
                </c:pt>
                <c:pt idx="350">
                  <c:v>0.9484877541383212</c:v>
                </c:pt>
                <c:pt idx="351">
                  <c:v>0.75926147563929813</c:v>
                </c:pt>
                <c:pt idx="352">
                  <c:v>0.56087198042492181</c:v>
                </c:pt>
                <c:pt idx="353">
                  <c:v>0.36588341479457598</c:v>
                </c:pt>
                <c:pt idx="354">
                  <c:v>0.18705869391734664</c:v>
                </c:pt>
                <c:pt idx="355">
                  <c:v>3.6446106772354492E-2</c:v>
                </c:pt>
                <c:pt idx="356">
                  <c:v>-7.5500854707664988E-2</c:v>
                </c:pt>
                <c:pt idx="357">
                  <c:v>-0.1407064058577463</c:v>
                </c:pt>
                <c:pt idx="358">
                  <c:v>-0.15410045333178668</c:v>
                </c:pt>
                <c:pt idx="359">
                  <c:v>-0.11404460248648252</c:v>
                </c:pt>
                <c:pt idx="360">
                  <c:v>-2.2523245465755348E-2</c:v>
                </c:pt>
              </c:numCache>
            </c:numRef>
          </c:val>
          <c:smooth val="0"/>
          <c:extLst>
            <c:ext xmlns:c16="http://schemas.microsoft.com/office/drawing/2014/chart" uri="{C3380CC4-5D6E-409C-BE32-E72D297353CC}">
              <c16:uniqueId val="{00000006-75C1-4F1F-BA18-A74941C92E54}"/>
            </c:ext>
          </c:extLst>
        </c:ser>
        <c:ser>
          <c:idx val="4"/>
          <c:order val="7"/>
          <c:marker>
            <c:symbol val="none"/>
          </c:marker>
          <c:val>
            <c:numRef>
              <c:f>'Sheet1 (2)'!$F$3:$F$363</c:f>
            </c:numRef>
          </c:val>
          <c:smooth val="0"/>
          <c:extLst>
            <c:ext xmlns:c16="http://schemas.microsoft.com/office/drawing/2014/chart" uri="{C3380CC4-5D6E-409C-BE32-E72D297353CC}">
              <c16:uniqueId val="{00000007-75C1-4F1F-BA18-A74941C92E54}"/>
            </c:ext>
          </c:extLst>
        </c:ser>
        <c:ser>
          <c:idx val="5"/>
          <c:order val="8"/>
          <c:marker>
            <c:symbol val="none"/>
          </c:marker>
          <c:val>
            <c:numRef>
              <c:f>'Sheet1 (2)'!$G$3:$G$363</c:f>
            </c:numRef>
          </c:val>
          <c:smooth val="0"/>
          <c:extLst>
            <c:ext xmlns:c16="http://schemas.microsoft.com/office/drawing/2014/chart" uri="{C3380CC4-5D6E-409C-BE32-E72D297353CC}">
              <c16:uniqueId val="{00000008-75C1-4F1F-BA18-A74941C92E54}"/>
            </c:ext>
          </c:extLst>
        </c:ser>
        <c:ser>
          <c:idx val="6"/>
          <c:order val="9"/>
          <c:marker>
            <c:symbol val="none"/>
          </c:marker>
          <c:val>
            <c:numRef>
              <c:f>'Sheet1 (2)'!$H$3:$H$363</c:f>
            </c:numRef>
          </c:val>
          <c:smooth val="0"/>
          <c:extLst>
            <c:ext xmlns:c16="http://schemas.microsoft.com/office/drawing/2014/chart" uri="{C3380CC4-5D6E-409C-BE32-E72D297353CC}">
              <c16:uniqueId val="{00000009-75C1-4F1F-BA18-A74941C92E54}"/>
            </c:ext>
          </c:extLst>
        </c:ser>
        <c:ser>
          <c:idx val="7"/>
          <c:order val="10"/>
          <c:marker>
            <c:symbol val="none"/>
          </c:marker>
          <c:val>
            <c:numRef>
              <c:f>'Sheet1 (2)'!$I$3:$I$363</c:f>
            </c:numRef>
          </c:val>
          <c:smooth val="0"/>
          <c:extLst>
            <c:ext xmlns:c16="http://schemas.microsoft.com/office/drawing/2014/chart" uri="{C3380CC4-5D6E-409C-BE32-E72D297353CC}">
              <c16:uniqueId val="{0000000A-75C1-4F1F-BA18-A74941C92E54}"/>
            </c:ext>
          </c:extLst>
        </c:ser>
        <c:ser>
          <c:idx val="8"/>
          <c:order val="11"/>
          <c:marker>
            <c:symbol val="none"/>
          </c:marker>
          <c:val>
            <c:numRef>
              <c:f>'Sheet1 (2)'!$J$3:$J$363</c:f>
            </c:numRef>
          </c:val>
          <c:smooth val="0"/>
          <c:extLst>
            <c:ext xmlns:c16="http://schemas.microsoft.com/office/drawing/2014/chart" uri="{C3380CC4-5D6E-409C-BE32-E72D297353CC}">
              <c16:uniqueId val="{0000000B-75C1-4F1F-BA18-A74941C92E54}"/>
            </c:ext>
          </c:extLst>
        </c:ser>
        <c:ser>
          <c:idx val="9"/>
          <c:order val="12"/>
          <c:marker>
            <c:symbol val="none"/>
          </c:marker>
          <c:val>
            <c:numRef>
              <c:f>'Sheet1 (2)'!$K$3:$K$363</c:f>
            </c:numRef>
          </c:val>
          <c:smooth val="0"/>
          <c:extLst>
            <c:ext xmlns:c16="http://schemas.microsoft.com/office/drawing/2014/chart" uri="{C3380CC4-5D6E-409C-BE32-E72D297353CC}">
              <c16:uniqueId val="{0000000C-75C1-4F1F-BA18-A74941C92E54}"/>
            </c:ext>
          </c:extLst>
        </c:ser>
        <c:ser>
          <c:idx val="10"/>
          <c:order val="13"/>
          <c:marker>
            <c:symbol val="none"/>
          </c:marker>
          <c:val>
            <c:numRef>
              <c:f>'Sheet1 (2)'!$L$3:$L$363</c:f>
            </c:numRef>
          </c:val>
          <c:smooth val="0"/>
          <c:extLst>
            <c:ext xmlns:c16="http://schemas.microsoft.com/office/drawing/2014/chart" uri="{C3380CC4-5D6E-409C-BE32-E72D297353CC}">
              <c16:uniqueId val="{0000000D-75C1-4F1F-BA18-A74941C92E54}"/>
            </c:ext>
          </c:extLst>
        </c:ser>
        <c:ser>
          <c:idx val="11"/>
          <c:order val="14"/>
          <c:marker>
            <c:symbol val="none"/>
          </c:marker>
          <c:val>
            <c:numRef>
              <c:f>'Sheet1 (2)'!$M$3:$M$363</c:f>
            </c:numRef>
          </c:val>
          <c:smooth val="0"/>
          <c:extLst>
            <c:ext xmlns:c16="http://schemas.microsoft.com/office/drawing/2014/chart" uri="{C3380CC4-5D6E-409C-BE32-E72D297353CC}">
              <c16:uniqueId val="{0000000E-75C1-4F1F-BA18-A74941C92E54}"/>
            </c:ext>
          </c:extLst>
        </c:ser>
        <c:dLbls>
          <c:showLegendKey val="0"/>
          <c:showVal val="0"/>
          <c:showCatName val="0"/>
          <c:showSerName val="0"/>
          <c:showPercent val="0"/>
          <c:showBubbleSize val="0"/>
        </c:dLbls>
        <c:smooth val="0"/>
        <c:axId val="124702720"/>
        <c:axId val="124704256"/>
      </c:lineChart>
      <c:catAx>
        <c:axId val="124702720"/>
        <c:scaling>
          <c:orientation val="minMax"/>
        </c:scaling>
        <c:delete val="0"/>
        <c:axPos val="b"/>
        <c:majorTickMark val="cross"/>
        <c:minorTickMark val="none"/>
        <c:tickLblPos val="none"/>
        <c:crossAx val="124704256"/>
        <c:crosses val="autoZero"/>
        <c:auto val="1"/>
        <c:lblAlgn val="ctr"/>
        <c:lblOffset val="100"/>
        <c:tickMarkSkip val="10"/>
        <c:noMultiLvlLbl val="0"/>
      </c:catAx>
      <c:valAx>
        <c:axId val="124704256"/>
        <c:scaling>
          <c:orientation val="minMax"/>
        </c:scaling>
        <c:delete val="0"/>
        <c:axPos val="l"/>
        <c:numFmt formatCode="General" sourceLinked="1"/>
        <c:majorTickMark val="none"/>
        <c:minorTickMark val="none"/>
        <c:tickLblPos val="none"/>
        <c:crossAx val="124702720"/>
        <c:crosses val="autoZero"/>
        <c:crossBetween val="between"/>
      </c:valAx>
    </c:plotArea>
    <c:plotVisOnly val="1"/>
    <c:dispBlanksAs val="gap"/>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97322878797053E-2"/>
          <c:y val="1.9910375125424828E-2"/>
          <c:w val="0.77514531401780096"/>
          <c:h val="0.82653157166955282"/>
        </c:manualLayout>
      </c:layout>
      <c:lineChart>
        <c:grouping val="standard"/>
        <c:varyColors val="0"/>
        <c:ser>
          <c:idx val="0"/>
          <c:order val="0"/>
          <c:spPr>
            <a:ln w="25400">
              <a:solidFill>
                <a:srgbClr val="2B8109"/>
              </a:solidFill>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0-3586-4400-9E0B-931965FB8A46}"/>
            </c:ext>
          </c:extLst>
        </c:ser>
        <c:ser>
          <c:idx val="4"/>
          <c:order val="1"/>
          <c:spPr>
            <a:ln w="25400">
              <a:solidFill>
                <a:srgbClr val="0000F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1-3586-4400-9E0B-931965FB8A46}"/>
            </c:ext>
          </c:extLst>
        </c:ser>
        <c:ser>
          <c:idx val="5"/>
          <c:order val="2"/>
          <c:spPr>
            <a:ln w="25400">
              <a:solidFill>
                <a:srgbClr val="FF000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2-3586-4400-9E0B-931965FB8A46}"/>
            </c:ext>
          </c:extLst>
        </c:ser>
        <c:ser>
          <c:idx val="1"/>
          <c:order val="3"/>
          <c:spPr>
            <a:ln w="44450">
              <a:solidFill>
                <a:srgbClr val="9BBB59">
                  <a:lumMod val="60000"/>
                  <a:lumOff val="40000"/>
                </a:srgbClr>
              </a:solidFill>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3-3586-4400-9E0B-931965FB8A46}"/>
            </c:ext>
          </c:extLst>
        </c:ser>
        <c:ser>
          <c:idx val="2"/>
          <c:order val="4"/>
          <c:spPr>
            <a:ln w="44450">
              <a:solidFill>
                <a:srgbClr val="14AAEB"/>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4-3586-4400-9E0B-931965FB8A46}"/>
            </c:ext>
          </c:extLst>
        </c:ser>
        <c:ser>
          <c:idx val="3"/>
          <c:order val="5"/>
          <c:spPr>
            <a:ln w="79375">
              <a:solidFill>
                <a:srgbClr val="0000FF"/>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5-3586-4400-9E0B-931965FB8A46}"/>
            </c:ext>
          </c:extLst>
        </c:ser>
        <c:dLbls>
          <c:showLegendKey val="0"/>
          <c:showVal val="0"/>
          <c:showCatName val="0"/>
          <c:showSerName val="0"/>
          <c:showPercent val="0"/>
          <c:showBubbleSize val="0"/>
        </c:dLbls>
        <c:smooth val="0"/>
        <c:axId val="318160912"/>
        <c:axId val="10333728"/>
      </c:lineChart>
      <c:catAx>
        <c:axId val="318160912"/>
        <c:scaling>
          <c:orientation val="minMax"/>
        </c:scaling>
        <c:delete val="0"/>
        <c:axPos val="b"/>
        <c:numFmt formatCode="General" sourceLinked="1"/>
        <c:majorTickMark val="out"/>
        <c:minorTickMark val="none"/>
        <c:tickLblPos val="low"/>
        <c:txPr>
          <a:bodyPr/>
          <a:lstStyle/>
          <a:p>
            <a:pPr>
              <a:defRPr sz="1400">
                <a:latin typeface="メイリオ" panose="020B0604030504040204" pitchFamily="50" charset="-128"/>
                <a:ea typeface="メイリオ" panose="020B0604030504040204" pitchFamily="50" charset="-128"/>
              </a:defRPr>
            </a:pPr>
            <a:endParaRPr lang="ja-JP"/>
          </a:p>
        </c:txPr>
        <c:crossAx val="10333728"/>
        <c:crosses val="autoZero"/>
        <c:auto val="1"/>
        <c:lblAlgn val="ctr"/>
        <c:lblOffset val="100"/>
        <c:noMultiLvlLbl val="0"/>
      </c:catAx>
      <c:valAx>
        <c:axId val="10333728"/>
        <c:scaling>
          <c:orientation val="minMax"/>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latin typeface="Meiryo UI" panose="020B0604030504040204" pitchFamily="50" charset="-128"/>
                <a:ea typeface="Meiryo UI" panose="020B0604030504040204" pitchFamily="50" charset="-128"/>
              </a:defRPr>
            </a:pPr>
            <a:endParaRPr lang="ja-JP"/>
          </a:p>
        </c:txPr>
        <c:crossAx val="318160912"/>
        <c:crosses val="autoZero"/>
        <c:crossBetween val="midCat"/>
        <c:majorUnit val="0.1"/>
      </c:valAx>
      <c:spPr>
        <a:ln w="38100"/>
      </c:spPr>
    </c:plotArea>
    <c:plotVisOnly val="1"/>
    <c:dispBlanksAs val="gap"/>
    <c:showDLblsOverMax val="0"/>
  </c:chart>
  <c:spPr>
    <a:ln>
      <a:noFill/>
    </a:ln>
  </c:sp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597112860892387E-2"/>
          <c:y val="1.5712173077837104E-3"/>
          <c:w val="0.89317366579177604"/>
          <c:h val="0.88767231150997394"/>
        </c:manualLayout>
      </c:layout>
      <c:barChart>
        <c:barDir val="bar"/>
        <c:grouping val="clustered"/>
        <c:varyColors val="0"/>
        <c:ser>
          <c:idx val="1"/>
          <c:order val="0"/>
          <c:spPr>
            <a:solidFill>
              <a:srgbClr val="00B0F0"/>
            </a:solidFill>
            <a:effectLst>
              <a:outerShdw blurRad="50800" dist="38100" dir="2700000" algn="tl" rotWithShape="0">
                <a:prstClr val="black">
                  <a:alpha val="40000"/>
                </a:prstClr>
              </a:outerShdw>
            </a:effectLst>
          </c:spPr>
          <c:invertIfNegative val="0"/>
          <c:dLbls>
            <c:dLbl>
              <c:idx val="0"/>
              <c:tx>
                <c:rich>
                  <a:bodyPr/>
                  <a:lstStyle/>
                  <a:p>
                    <a:r>
                      <a:rPr lang="en-US" altLang="ja-JP"/>
                      <a:t>1,600</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70-40BF-8770-1D23029CEC5B}"/>
                </c:ext>
              </c:extLst>
            </c:dLbl>
            <c:spPr>
              <a:noFill/>
              <a:ln>
                <a:noFill/>
              </a:ln>
              <a:effectLst/>
            </c:spPr>
            <c:txPr>
              <a:bodyPr/>
              <a:lstStyle/>
              <a:p>
                <a:pPr>
                  <a:defRPr sz="1400" b="1">
                    <a:solidFill>
                      <a:srgbClr val="0070C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Sheet1!$B$2:$H$2</c:f>
              <c:numCache>
                <c:formatCode>#,##0_);[Red]\(#,##0\)</c:formatCode>
                <c:ptCount val="7"/>
                <c:pt idx="0" formatCode="General">
                  <c:v>1600</c:v>
                </c:pt>
                <c:pt idx="1">
                  <c:v>1955</c:v>
                </c:pt>
                <c:pt idx="2">
                  <c:v>2416</c:v>
                </c:pt>
                <c:pt idx="3">
                  <c:v>3016</c:v>
                </c:pt>
                <c:pt idx="4">
                  <c:v>3801</c:v>
                </c:pt>
                <c:pt idx="5">
                  <c:v>4832</c:v>
                </c:pt>
                <c:pt idx="6">
                  <c:v>6190</c:v>
                </c:pt>
              </c:numCache>
            </c:numRef>
          </c:val>
          <c:extLst>
            <c:ext xmlns:c16="http://schemas.microsoft.com/office/drawing/2014/chart" uri="{C3380CC4-5D6E-409C-BE32-E72D297353CC}">
              <c16:uniqueId val="{00000000-DB77-4F37-BAAF-750E0421F55F}"/>
            </c:ext>
          </c:extLst>
        </c:ser>
        <c:dLbls>
          <c:showLegendKey val="0"/>
          <c:showVal val="0"/>
          <c:showCatName val="0"/>
          <c:showSerName val="0"/>
          <c:showPercent val="0"/>
          <c:showBubbleSize val="0"/>
        </c:dLbls>
        <c:gapWidth val="76"/>
        <c:axId val="124386304"/>
        <c:axId val="124384768"/>
      </c:barChart>
      <c:valAx>
        <c:axId val="124384768"/>
        <c:scaling>
          <c:orientation val="minMax"/>
          <c:max val="7000"/>
          <c:min val="0"/>
        </c:scaling>
        <c:delete val="0"/>
        <c:axPos val="t"/>
        <c:majorGridlines>
          <c:spPr>
            <a:ln>
              <a:solidFill>
                <a:schemeClr val="bg1">
                  <a:lumMod val="85000"/>
                </a:schemeClr>
              </a:solidFill>
            </a:ln>
          </c:spPr>
        </c:majorGridlines>
        <c:numFmt formatCode="#,##0_);[Red]\(#,##0\)" sourceLinked="0"/>
        <c:majorTickMark val="none"/>
        <c:minorTickMark val="none"/>
        <c:tickLblPos val="low"/>
        <c:spPr>
          <a:ln>
            <a:solidFill>
              <a:schemeClr val="bg1">
                <a:lumMod val="85000"/>
              </a:schemeClr>
            </a:solidFill>
          </a:ln>
        </c:spPr>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4386304"/>
        <c:crosses val="max"/>
        <c:crossBetween val="between"/>
        <c:majorUnit val="2000"/>
      </c:valAx>
      <c:catAx>
        <c:axId val="124386304"/>
        <c:scaling>
          <c:orientation val="minMax"/>
        </c:scaling>
        <c:delete val="1"/>
        <c:axPos val="l"/>
        <c:majorTickMark val="out"/>
        <c:minorTickMark val="none"/>
        <c:tickLblPos val="nextTo"/>
        <c:crossAx val="124384768"/>
        <c:crosses val="autoZero"/>
        <c:auto val="1"/>
        <c:lblAlgn val="ctr"/>
        <c:lblOffset val="100"/>
        <c:noMultiLvlLbl val="0"/>
      </c:catAx>
      <c:spPr>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40733199138881E-2"/>
          <c:y val="0.11135896232347227"/>
          <c:w val="0.94239837418430106"/>
          <c:h val="0.74788739190644216"/>
        </c:manualLayout>
      </c:layout>
      <c:barChart>
        <c:barDir val="col"/>
        <c:grouping val="clustered"/>
        <c:varyColors val="0"/>
        <c:ser>
          <c:idx val="0"/>
          <c:order val="0"/>
          <c:tx>
            <c:strRef>
              <c:f>計算シート!$B$32</c:f>
              <c:strCache>
                <c:ptCount val="1"/>
                <c:pt idx="0">
                  <c:v>正社員</c:v>
                </c:pt>
              </c:strCache>
            </c:strRef>
          </c:tx>
          <c:spPr>
            <a:pattFill prst="ltUpDiag">
              <a:fgClr>
                <a:srgbClr val="000099"/>
              </a:fgClr>
              <a:bgClr>
                <a:srgbClr val="0064FA"/>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計算シート!$B$33:$B$46</c:f>
              <c:numCache>
                <c:formatCode>General</c:formatCode>
                <c:ptCount val="14"/>
                <c:pt idx="0">
                  <c:v>522.79</c:v>
                </c:pt>
                <c:pt idx="2">
                  <c:v>256.95999999999992</c:v>
                </c:pt>
                <c:pt idx="3">
                  <c:v>328.15999999999997</c:v>
                </c:pt>
                <c:pt idx="4">
                  <c:v>410.22000000000008</c:v>
                </c:pt>
                <c:pt idx="5">
                  <c:v>467.83000000000004</c:v>
                </c:pt>
                <c:pt idx="6">
                  <c:v>521.72</c:v>
                </c:pt>
                <c:pt idx="7">
                  <c:v>561.25</c:v>
                </c:pt>
                <c:pt idx="8">
                  <c:v>589.55000000000007</c:v>
                </c:pt>
                <c:pt idx="9">
                  <c:v>631.87</c:v>
                </c:pt>
                <c:pt idx="10">
                  <c:v>632.54999999999995</c:v>
                </c:pt>
                <c:pt idx="11">
                  <c:v>495.4</c:v>
                </c:pt>
                <c:pt idx="12">
                  <c:v>423.80999999999995</c:v>
                </c:pt>
                <c:pt idx="13">
                  <c:v>381.01000000000005</c:v>
                </c:pt>
              </c:numCache>
            </c:numRef>
          </c:val>
          <c:extLst>
            <c:ext xmlns:c16="http://schemas.microsoft.com/office/drawing/2014/chart" uri="{C3380CC4-5D6E-409C-BE32-E72D297353CC}">
              <c16:uniqueId val="{00000000-7D0F-47B6-B65C-7AFCB97156D6}"/>
            </c:ext>
          </c:extLst>
        </c:ser>
        <c:ser>
          <c:idx val="1"/>
          <c:order val="1"/>
          <c:tx>
            <c:strRef>
              <c:f>計算シート!$C$32</c:f>
              <c:strCache>
                <c:ptCount val="1"/>
                <c:pt idx="0">
                  <c:v>非正社員</c:v>
                </c:pt>
              </c:strCache>
            </c:strRef>
          </c:tx>
          <c:spPr>
            <a:pattFill prst="pct30">
              <a:fgClr>
                <a:schemeClr val="accent5">
                  <a:lumMod val="60000"/>
                  <a:lumOff val="40000"/>
                </a:schemeClr>
              </a:fgClr>
              <a:bgClr>
                <a:schemeClr val="bg1"/>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計算シート!$C$33:$C$46</c:f>
              <c:numCache>
                <c:formatCode>General</c:formatCode>
                <c:ptCount val="14"/>
                <c:pt idx="0">
                  <c:v>300.02</c:v>
                </c:pt>
                <c:pt idx="2">
                  <c:v>220.28999999999996</c:v>
                </c:pt>
                <c:pt idx="3">
                  <c:v>249.15</c:v>
                </c:pt>
                <c:pt idx="4">
                  <c:v>281.7</c:v>
                </c:pt>
                <c:pt idx="5">
                  <c:v>282.99999999999994</c:v>
                </c:pt>
                <c:pt idx="6">
                  <c:v>282.49</c:v>
                </c:pt>
                <c:pt idx="7">
                  <c:v>285.79999999999995</c:v>
                </c:pt>
                <c:pt idx="8">
                  <c:v>285.29000000000002</c:v>
                </c:pt>
                <c:pt idx="9">
                  <c:v>288.45000000000005</c:v>
                </c:pt>
                <c:pt idx="10">
                  <c:v>288.17999999999995</c:v>
                </c:pt>
                <c:pt idx="11">
                  <c:v>364.61</c:v>
                </c:pt>
                <c:pt idx="12">
                  <c:v>305.32</c:v>
                </c:pt>
                <c:pt idx="13">
                  <c:v>270.43</c:v>
                </c:pt>
              </c:numCache>
            </c:numRef>
          </c:val>
          <c:extLst>
            <c:ext xmlns:c16="http://schemas.microsoft.com/office/drawing/2014/chart" uri="{C3380CC4-5D6E-409C-BE32-E72D297353CC}">
              <c16:uniqueId val="{00000001-7D0F-47B6-B65C-7AFCB97156D6}"/>
            </c:ext>
          </c:extLst>
        </c:ser>
        <c:dLbls>
          <c:showLegendKey val="0"/>
          <c:showVal val="0"/>
          <c:showCatName val="0"/>
          <c:showSerName val="0"/>
          <c:showPercent val="0"/>
          <c:showBubbleSize val="0"/>
        </c:dLbls>
        <c:gapWidth val="76"/>
        <c:overlap val="65"/>
        <c:axId val="483088320"/>
        <c:axId val="483089632"/>
      </c:barChart>
      <c:catAx>
        <c:axId val="483088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3089632"/>
        <c:crosses val="autoZero"/>
        <c:auto val="1"/>
        <c:lblAlgn val="ctr"/>
        <c:lblOffset val="50"/>
        <c:noMultiLvlLbl val="0"/>
      </c:catAx>
      <c:valAx>
        <c:axId val="48308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lumMod val="50000"/>
              </a:schemeClr>
            </a:solidFill>
          </a:ln>
          <a:effectLst/>
        </c:spPr>
        <c:txPr>
          <a:bodyPr rot="-60000000" spcFirstLastPara="1" vertOverflow="ellipsis" vert="horz" wrap="square" anchor="ctr" anchorCtr="1"/>
          <a:lstStyle/>
          <a:p>
            <a:pPr>
              <a:defRPr sz="1400" b="0" i="0" u="none" strike="noStrike" kern="1200" baseline="0">
                <a:ln>
                  <a:solidFill>
                    <a:schemeClr val="tx1"/>
                  </a:solidFill>
                </a:ln>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3088320"/>
        <c:crosses val="autoZero"/>
        <c:crossBetween val="between"/>
      </c:valAx>
      <c:spPr>
        <a:noFill/>
        <a:ln>
          <a:noFill/>
        </a:ln>
        <a:effectLst/>
      </c:spPr>
    </c:plotArea>
    <c:legend>
      <c:legendPos val="b"/>
      <c:layout>
        <c:manualLayout>
          <c:xMode val="edge"/>
          <c:yMode val="edge"/>
          <c:x val="8.9383815150032131E-2"/>
          <c:y val="4.1775227769229636E-2"/>
          <c:w val="0.3267072051321781"/>
          <c:h val="5.64155091375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1329833770779E-2"/>
          <c:y val="3.2594531724838692E-2"/>
          <c:w val="0.87364881985380238"/>
          <c:h val="0.78817803511768592"/>
        </c:manualLayout>
      </c:layout>
      <c:barChart>
        <c:barDir val="col"/>
        <c:grouping val="clustered"/>
        <c:varyColors val="0"/>
        <c:ser>
          <c:idx val="0"/>
          <c:order val="0"/>
          <c:tx>
            <c:strRef>
              <c:f>'039【家計支出】'!$L$5</c:f>
              <c:strCache>
                <c:ptCount val="1"/>
                <c:pt idx="0">
                  <c:v>世帯割合</c:v>
                </c:pt>
              </c:strCache>
            </c:strRef>
          </c:tx>
          <c:spPr>
            <a:solidFill>
              <a:srgbClr val="00CCFF"/>
            </a:solidFill>
            <a:ln w="127000">
              <a:solidFill>
                <a:srgbClr val="14AAEB"/>
              </a:solidFill>
            </a:ln>
            <a:effectLst/>
          </c:spPr>
          <c:invertIfNegative val="0"/>
          <c:cat>
            <c:strRef>
              <c:f>'039【家計支出】'!$K$6:$K$18</c:f>
              <c:strCache>
                <c:ptCount val="13"/>
                <c:pt idx="0">
                  <c:v>60万円未満</c:v>
                </c:pt>
                <c:pt idx="1">
                  <c:v>60～120</c:v>
                </c:pt>
                <c:pt idx="2">
                  <c:v>120～180</c:v>
                </c:pt>
                <c:pt idx="3">
                  <c:v>180～240</c:v>
                </c:pt>
                <c:pt idx="4">
                  <c:v>240～300</c:v>
                </c:pt>
                <c:pt idx="5">
                  <c:v>300～360</c:v>
                </c:pt>
                <c:pt idx="6">
                  <c:v>360～420</c:v>
                </c:pt>
                <c:pt idx="7">
                  <c:v>420～480</c:v>
                </c:pt>
                <c:pt idx="8">
                  <c:v>480～540</c:v>
                </c:pt>
                <c:pt idx="9">
                  <c:v>540～600</c:v>
                </c:pt>
                <c:pt idx="10">
                  <c:v>600～660</c:v>
                </c:pt>
                <c:pt idx="11">
                  <c:v>660～720</c:v>
                </c:pt>
                <c:pt idx="12">
                  <c:v>720万円以上</c:v>
                </c:pt>
              </c:strCache>
            </c:strRef>
          </c:cat>
          <c:val>
            <c:numRef>
              <c:f>'039【家計支出】'!$L$6:$L$18</c:f>
              <c:numCache>
                <c:formatCode>General</c:formatCode>
                <c:ptCount val="13"/>
                <c:pt idx="0">
                  <c:v>1.1311682169320512</c:v>
                </c:pt>
                <c:pt idx="1">
                  <c:v>7.7546113826265177</c:v>
                </c:pt>
                <c:pt idx="2">
                  <c:v>15.296389720952231</c:v>
                </c:pt>
                <c:pt idx="3">
                  <c:v>17.911477218981556</c:v>
                </c:pt>
                <c:pt idx="4">
                  <c:v>20.447737663566134</c:v>
                </c:pt>
                <c:pt idx="5">
                  <c:v>14.017420778811287</c:v>
                </c:pt>
                <c:pt idx="6">
                  <c:v>9.7982027431814593</c:v>
                </c:pt>
                <c:pt idx="7">
                  <c:v>4.2251300646381837</c:v>
                </c:pt>
                <c:pt idx="8">
                  <c:v>3.3166482736875293</c:v>
                </c:pt>
                <c:pt idx="9">
                  <c:v>1.5016553681223395</c:v>
                </c:pt>
                <c:pt idx="10">
                  <c:v>1.7617846444899892</c:v>
                </c:pt>
                <c:pt idx="11">
                  <c:v>0.46705029166009776</c:v>
                </c:pt>
                <c:pt idx="12">
                  <c:v>2.3707236323506229</c:v>
                </c:pt>
              </c:numCache>
            </c:numRef>
          </c:val>
          <c:extLst>
            <c:ext xmlns:c16="http://schemas.microsoft.com/office/drawing/2014/chart" uri="{C3380CC4-5D6E-409C-BE32-E72D297353CC}">
              <c16:uniqueId val="{00000000-C0CA-492E-B0A2-BAC0855BECB7}"/>
            </c:ext>
          </c:extLst>
        </c:ser>
        <c:dLbls>
          <c:showLegendKey val="0"/>
          <c:showVal val="0"/>
          <c:showCatName val="0"/>
          <c:showSerName val="0"/>
          <c:showPercent val="0"/>
          <c:showBubbleSize val="0"/>
        </c:dLbls>
        <c:gapWidth val="219"/>
        <c:overlap val="-27"/>
        <c:axId val="658306384"/>
        <c:axId val="658305072"/>
      </c:barChart>
      <c:catAx>
        <c:axId val="65830638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3600000" spcFirstLastPara="1" vertOverflow="ellipsis" wrap="square" anchor="ctr" anchorCtr="1"/>
          <a:lstStyle/>
          <a:p>
            <a:pPr>
              <a:defRPr sz="900" b="0" i="0" u="none" strike="noStrike" kern="1200" baseline="0">
                <a:solidFill>
                  <a:schemeClr val="tx1"/>
                </a:solidFill>
                <a:latin typeface="+mn-lt"/>
                <a:ea typeface="+mn-ea"/>
                <a:cs typeface="+mn-cs"/>
              </a:defRPr>
            </a:pPr>
            <a:endParaRPr lang="ja-JP"/>
          </a:p>
        </c:txPr>
        <c:crossAx val="658305072"/>
        <c:crosses val="autoZero"/>
        <c:auto val="1"/>
        <c:lblAlgn val="ctr"/>
        <c:lblOffset val="100"/>
        <c:tickLblSkip val="1"/>
        <c:noMultiLvlLbl val="0"/>
      </c:catAx>
      <c:valAx>
        <c:axId val="658305072"/>
        <c:scaling>
          <c:orientation val="minMax"/>
          <c:max val="22"/>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830638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17629046369207E-2"/>
          <c:y val="6.5202222569677004E-2"/>
          <c:w val="0.91922681539807527"/>
          <c:h val="0.76116580482555884"/>
        </c:manualLayout>
      </c:layout>
      <c:barChart>
        <c:barDir val="col"/>
        <c:grouping val="clustered"/>
        <c:varyColors val="0"/>
        <c:dLbls>
          <c:showLegendKey val="0"/>
          <c:showVal val="0"/>
          <c:showCatName val="0"/>
          <c:showSerName val="0"/>
          <c:showPercent val="0"/>
          <c:showBubbleSize val="0"/>
        </c:dLbls>
        <c:gapWidth val="30"/>
        <c:axId val="337413392"/>
        <c:axId val="337414048"/>
      </c:barChart>
      <c:catAx>
        <c:axId val="3374133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37414048"/>
        <c:crosses val="autoZero"/>
        <c:auto val="1"/>
        <c:lblAlgn val="ctr"/>
        <c:lblOffset val="100"/>
        <c:noMultiLvlLbl val="0"/>
      </c:catAx>
      <c:valAx>
        <c:axId val="33741404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37413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'062【可処分所得】'!$K$5</c:f>
              <c:strCache>
                <c:ptCount val="1"/>
                <c:pt idx="0">
                  <c:v>世帯割合</c:v>
                </c:pt>
              </c:strCache>
            </c:strRef>
          </c:tx>
          <c:spPr>
            <a:solidFill>
              <a:srgbClr val="0064FA"/>
            </a:solidFill>
            <a:ln w="79375" cmpd="sng">
              <a:solidFill>
                <a:srgbClr val="0064FA"/>
              </a:solidFill>
            </a:ln>
            <a:effectLst/>
          </c:spPr>
          <c:invertIfNegative val="0"/>
          <c:cat>
            <c:strRef>
              <c:f>'062【可処分所得】'!$J$6:$J$30</c:f>
              <c:strCache>
                <c:ptCount val="25"/>
                <c:pt idx="0">
                  <c:v>50万円未満</c:v>
                </c:pt>
                <c:pt idx="1">
                  <c:v>50～100</c:v>
                </c:pt>
                <c:pt idx="2">
                  <c:v>100～150</c:v>
                </c:pt>
                <c:pt idx="3">
                  <c:v>150～200</c:v>
                </c:pt>
                <c:pt idx="4">
                  <c:v>200～250</c:v>
                </c:pt>
                <c:pt idx="5">
                  <c:v>250～300</c:v>
                </c:pt>
                <c:pt idx="6">
                  <c:v>300～350</c:v>
                </c:pt>
                <c:pt idx="7">
                  <c:v>350～400</c:v>
                </c:pt>
                <c:pt idx="8">
                  <c:v>400～450</c:v>
                </c:pt>
                <c:pt idx="9">
                  <c:v>450～500</c:v>
                </c:pt>
                <c:pt idx="10">
                  <c:v>500～550</c:v>
                </c:pt>
                <c:pt idx="11">
                  <c:v>550～600</c:v>
                </c:pt>
                <c:pt idx="12">
                  <c:v>600～650</c:v>
                </c:pt>
                <c:pt idx="13">
                  <c:v>650～700</c:v>
                </c:pt>
                <c:pt idx="14">
                  <c:v>700～750</c:v>
                </c:pt>
                <c:pt idx="15">
                  <c:v>750～800</c:v>
                </c:pt>
                <c:pt idx="16">
                  <c:v>800～850</c:v>
                </c:pt>
                <c:pt idx="17">
                  <c:v>850～900</c:v>
                </c:pt>
                <c:pt idx="18">
                  <c:v>900～950</c:v>
                </c:pt>
                <c:pt idx="19">
                  <c:v>950～1000</c:v>
                </c:pt>
                <c:pt idx="20">
                  <c:v>1000～1100</c:v>
                </c:pt>
                <c:pt idx="21">
                  <c:v>1100～1200</c:v>
                </c:pt>
                <c:pt idx="22">
                  <c:v>1200～1500</c:v>
                </c:pt>
                <c:pt idx="23">
                  <c:v>1500～2000</c:v>
                </c:pt>
                <c:pt idx="24">
                  <c:v>2000万円以上</c:v>
                </c:pt>
              </c:strCache>
            </c:strRef>
          </c:cat>
          <c:val>
            <c:numRef>
              <c:f>'062【可処分所得】'!$K$6:$K$30</c:f>
              <c:numCache>
                <c:formatCode>General</c:formatCode>
                <c:ptCount val="25"/>
                <c:pt idx="0">
                  <c:v>1.3133208255159476</c:v>
                </c:pt>
                <c:pt idx="1">
                  <c:v>6.593406593406594</c:v>
                </c:pt>
                <c:pt idx="2">
                  <c:v>8.3623693379790947</c:v>
                </c:pt>
                <c:pt idx="3">
                  <c:v>8.4963816671133738</c:v>
                </c:pt>
                <c:pt idx="4">
                  <c:v>8.3891718038059508</c:v>
                </c:pt>
                <c:pt idx="5">
                  <c:v>9.5148753685339056</c:v>
                </c:pt>
                <c:pt idx="6">
                  <c:v>8.0943446797105327</c:v>
                </c:pt>
                <c:pt idx="7">
                  <c:v>6.5666041275797378</c:v>
                </c:pt>
                <c:pt idx="8">
                  <c:v>5.0120611096220857</c:v>
                </c:pt>
                <c:pt idx="9">
                  <c:v>5.3872956311980706</c:v>
                </c:pt>
                <c:pt idx="10">
                  <c:v>4.4492093272581084</c:v>
                </c:pt>
                <c:pt idx="11">
                  <c:v>4.2347896006432597</c:v>
                </c:pt>
                <c:pt idx="12">
                  <c:v>3.5647279549718571</c:v>
                </c:pt>
                <c:pt idx="13">
                  <c:v>3.3771106941838651</c:v>
                </c:pt>
                <c:pt idx="14">
                  <c:v>2.5998391852050386</c:v>
                </c:pt>
                <c:pt idx="15">
                  <c:v>1.9833824711873493</c:v>
                </c:pt>
                <c:pt idx="16">
                  <c:v>2.1173948003216299</c:v>
                </c:pt>
                <c:pt idx="17">
                  <c:v>1.3937282229965158</c:v>
                </c:pt>
                <c:pt idx="18">
                  <c:v>1.6617528812650766</c:v>
                </c:pt>
                <c:pt idx="19">
                  <c:v>1.0452961672473868</c:v>
                </c:pt>
                <c:pt idx="20">
                  <c:v>1.7421602787456445</c:v>
                </c:pt>
                <c:pt idx="21">
                  <c:v>1.3401232913428036</c:v>
                </c:pt>
                <c:pt idx="22">
                  <c:v>1.5009380863039399</c:v>
                </c:pt>
                <c:pt idx="23">
                  <c:v>0.64325917984454573</c:v>
                </c:pt>
                <c:pt idx="24">
                  <c:v>0.61645671401768964</c:v>
                </c:pt>
              </c:numCache>
            </c:numRef>
          </c:val>
          <c:extLst>
            <c:ext xmlns:c16="http://schemas.microsoft.com/office/drawing/2014/chart" uri="{C3380CC4-5D6E-409C-BE32-E72D297353CC}">
              <c16:uniqueId val="{00000000-DE55-4078-8BA9-C6C1D4C6B313}"/>
            </c:ext>
          </c:extLst>
        </c:ser>
        <c:dLbls>
          <c:showLegendKey val="0"/>
          <c:showVal val="0"/>
          <c:showCatName val="0"/>
          <c:showSerName val="0"/>
          <c:showPercent val="0"/>
          <c:showBubbleSize val="0"/>
        </c:dLbls>
        <c:gapWidth val="219"/>
        <c:overlap val="-27"/>
        <c:axId val="656333296"/>
        <c:axId val="656331656"/>
      </c:barChart>
      <c:catAx>
        <c:axId val="6563332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ja-JP"/>
          </a:p>
        </c:txPr>
        <c:crossAx val="656331656"/>
        <c:crosses val="autoZero"/>
        <c:auto val="1"/>
        <c:lblAlgn val="ctr"/>
        <c:lblOffset val="100"/>
        <c:noMultiLvlLbl val="0"/>
      </c:catAx>
      <c:valAx>
        <c:axId val="65633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633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B1B-4785-80C6-FA64F2BDDFB2}"/>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B1B-4785-80C6-FA64F2BDDFB2}"/>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842249332567332E-2"/>
          <c:y val="2.2776942264790472E-2"/>
          <c:w val="0.86612077996688197"/>
          <c:h val="0.81295425754559569"/>
        </c:manualLayout>
      </c:layout>
      <c:areaChart>
        <c:grouping val="standard"/>
        <c:varyColors val="0"/>
        <c:ser>
          <c:idx val="1"/>
          <c:order val="0"/>
          <c:tx>
            <c:v>運用リターンによる家計金融資産の推移</c:v>
          </c:tx>
          <c:spPr>
            <a:solidFill>
              <a:schemeClr val="accent3"/>
            </a:solidFill>
            <a:ln>
              <a:solidFill>
                <a:schemeClr val="accent3"/>
              </a:solidFill>
            </a:ln>
          </c:spPr>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日米英集計!$F$20:$Z$20</c:f>
              <c:numCache>
                <c:formatCode>0.00_);[Red]\(0.00\)</c:formatCode>
                <c:ptCount val="21"/>
                <c:pt idx="0">
                  <c:v>1</c:v>
                </c:pt>
                <c:pt idx="1">
                  <c:v>1.089384088378111</c:v>
                </c:pt>
                <c:pt idx="2">
                  <c:v>1.1970019104237279</c:v>
                </c:pt>
                <c:pt idx="3">
                  <c:v>1.2644129753782536</c:v>
                </c:pt>
                <c:pt idx="4">
                  <c:v>1.3733440131120052</c:v>
                </c:pt>
                <c:pt idx="5">
                  <c:v>1.4200519353725374</c:v>
                </c:pt>
                <c:pt idx="6">
                  <c:v>1.1931708385332311</c:v>
                </c:pt>
                <c:pt idx="7">
                  <c:v>1.2399983926237599</c:v>
                </c:pt>
                <c:pt idx="8">
                  <c:v>1.3454362700881906</c:v>
                </c:pt>
                <c:pt idx="9">
                  <c:v>1.3412548924217085</c:v>
                </c:pt>
                <c:pt idx="10">
                  <c:v>1.4280139463666579</c:v>
                </c:pt>
                <c:pt idx="11">
                  <c:v>1.5995999333271749</c:v>
                </c:pt>
                <c:pt idx="12">
                  <c:v>1.694815605293071</c:v>
                </c:pt>
                <c:pt idx="13">
                  <c:v>1.6900587465104659</c:v>
                </c:pt>
                <c:pt idx="14">
                  <c:v>1.7663472363055883</c:v>
                </c:pt>
                <c:pt idx="15">
                  <c:v>1.9321797198814012</c:v>
                </c:pt>
                <c:pt idx="16">
                  <c:v>1.8614593858705208</c:v>
                </c:pt>
                <c:pt idx="17">
                  <c:v>2.1238368070850102</c:v>
                </c:pt>
                <c:pt idx="18">
                  <c:v>2.366790150492978</c:v>
                </c:pt>
                <c:pt idx="19">
                  <c:v>2.6769528046040389</c:v>
                </c:pt>
                <c:pt idx="20">
                  <c:v>2.3942803561384594</c:v>
                </c:pt>
              </c:numCache>
            </c:numRef>
          </c:val>
          <c:extLst>
            <c:ext xmlns:c16="http://schemas.microsoft.com/office/drawing/2014/chart" uri="{C3380CC4-5D6E-409C-BE32-E72D297353CC}">
              <c16:uniqueId val="{00000000-D96A-4A2F-A6EC-221DED9DF81F}"/>
            </c:ext>
          </c:extLst>
        </c:ser>
        <c:dLbls>
          <c:showLegendKey val="0"/>
          <c:showVal val="0"/>
          <c:showCatName val="0"/>
          <c:showSerName val="0"/>
          <c:showPercent val="0"/>
          <c:showBubbleSize val="0"/>
        </c:dLbls>
        <c:axId val="266886528"/>
        <c:axId val="266908800"/>
      </c:areaChart>
      <c:lineChart>
        <c:grouping val="standard"/>
        <c:varyColors val="0"/>
        <c:ser>
          <c:idx val="0"/>
          <c:order val="1"/>
          <c:tx>
            <c:v>家計金融資産の推移</c:v>
          </c:tx>
          <c:spPr>
            <a:ln>
              <a:solidFill>
                <a:srgbClr val="00B050"/>
              </a:solidFill>
            </a:ln>
          </c:spPr>
          <c:marker>
            <c:symbol val="none"/>
          </c:marker>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日米英集計!$F$12:$Z$12</c:f>
              <c:numCache>
                <c:formatCode>0.00_);[Red]\(0.00\)</c:formatCode>
                <c:ptCount val="21"/>
                <c:pt idx="0">
                  <c:v>1</c:v>
                </c:pt>
                <c:pt idx="1">
                  <c:v>1.1249864318185359</c:v>
                </c:pt>
                <c:pt idx="2">
                  <c:v>1.265708298305728</c:v>
                </c:pt>
                <c:pt idx="3">
                  <c:v>1.3683027723792367</c:v>
                </c:pt>
                <c:pt idx="4">
                  <c:v>1.5110060391931115</c:v>
                </c:pt>
                <c:pt idx="5">
                  <c:v>1.6062136861666847</c:v>
                </c:pt>
                <c:pt idx="6">
                  <c:v>1.412132813504053</c:v>
                </c:pt>
                <c:pt idx="7">
                  <c:v>1.4820808163093524</c:v>
                </c:pt>
                <c:pt idx="8">
                  <c:v>1.618943553155112</c:v>
                </c:pt>
                <c:pt idx="9">
                  <c:v>1.6603068899730753</c:v>
                </c:pt>
                <c:pt idx="10">
                  <c:v>1.786362161602421</c:v>
                </c:pt>
                <c:pt idx="11">
                  <c:v>1.9871409306351764</c:v>
                </c:pt>
                <c:pt idx="12">
                  <c:v>2.1234495566221465</c:v>
                </c:pt>
                <c:pt idx="13">
                  <c:v>2.1647680426496838</c:v>
                </c:pt>
                <c:pt idx="14">
                  <c:v>2.2649215518361601</c:v>
                </c:pt>
                <c:pt idx="15">
                  <c:v>2.4748715495951066</c:v>
                </c:pt>
                <c:pt idx="16">
                  <c:v>2.4487600970750627</c:v>
                </c:pt>
                <c:pt idx="17">
                  <c:v>2.7812708984175072</c:v>
                </c:pt>
                <c:pt idx="18">
                  <c:v>3.1313054891066376</c:v>
                </c:pt>
                <c:pt idx="19">
                  <c:v>3.5272784350147415</c:v>
                </c:pt>
                <c:pt idx="20">
                  <c:v>3.2906304766857328</c:v>
                </c:pt>
              </c:numCache>
            </c:numRef>
          </c:val>
          <c:smooth val="0"/>
          <c:extLst>
            <c:ext xmlns:c16="http://schemas.microsoft.com/office/drawing/2014/chart" uri="{C3380CC4-5D6E-409C-BE32-E72D297353CC}">
              <c16:uniqueId val="{00000001-D96A-4A2F-A6EC-221DED9DF81F}"/>
            </c:ext>
          </c:extLst>
        </c:ser>
        <c:dLbls>
          <c:showLegendKey val="0"/>
          <c:showVal val="0"/>
          <c:showCatName val="0"/>
          <c:showSerName val="0"/>
          <c:showPercent val="0"/>
          <c:showBubbleSize val="0"/>
        </c:dLbls>
        <c:marker val="1"/>
        <c:smooth val="0"/>
        <c:axId val="266886528"/>
        <c:axId val="266908800"/>
      </c:lineChart>
      <c:catAx>
        <c:axId val="266886528"/>
        <c:scaling>
          <c:orientation val="minMax"/>
        </c:scaling>
        <c:delete val="0"/>
        <c:axPos val="b"/>
        <c:numFmt formatCode="General" sourceLinked="1"/>
        <c:majorTickMark val="out"/>
        <c:minorTickMark val="none"/>
        <c:tickLblPos val="nextTo"/>
        <c:spPr>
          <a:ln>
            <a:solidFill>
              <a:schemeClr val="bg1">
                <a:lumMod val="75000"/>
              </a:schemeClr>
            </a:solidFill>
          </a:ln>
        </c:spPr>
        <c:txPr>
          <a:bodyPr/>
          <a:lstStyle/>
          <a:p>
            <a:pPr>
              <a:defRPr sz="1300" baseline="0">
                <a:latin typeface="+mn-lt"/>
                <a:ea typeface="Meiryo UI" panose="020B0604030504040204" pitchFamily="50" charset="-128"/>
              </a:defRPr>
            </a:pPr>
            <a:endParaRPr lang="ja-JP"/>
          </a:p>
        </c:txPr>
        <c:crossAx val="266908800"/>
        <c:crosses val="autoZero"/>
        <c:auto val="1"/>
        <c:lblAlgn val="ctr"/>
        <c:lblOffset val="100"/>
        <c:tickLblSkip val="5"/>
        <c:tickMarkSkip val="5"/>
        <c:noMultiLvlLbl val="0"/>
      </c:catAx>
      <c:valAx>
        <c:axId val="266908800"/>
        <c:scaling>
          <c:orientation val="minMax"/>
          <c:max val="3.6"/>
          <c:min val="1"/>
        </c:scaling>
        <c:delete val="0"/>
        <c:axPos val="l"/>
        <c:majorGridlines/>
        <c:numFmt formatCode="#,##0.0_);[Red]\(#,##0.0\)" sourceLinked="0"/>
        <c:majorTickMark val="out"/>
        <c:minorTickMark val="none"/>
        <c:tickLblPos val="nextTo"/>
        <c:txPr>
          <a:bodyPr/>
          <a:lstStyle/>
          <a:p>
            <a:pPr>
              <a:defRPr sz="1300" baseline="0">
                <a:ea typeface="Meiryo UI" panose="020B0604030504040204" pitchFamily="50" charset="-128"/>
              </a:defRPr>
            </a:pPr>
            <a:endParaRPr lang="ja-JP"/>
          </a:p>
        </c:txPr>
        <c:crossAx val="266886528"/>
        <c:crosses val="autoZero"/>
        <c:crossBetween val="between"/>
        <c:majorUnit val="0.5"/>
      </c:valAx>
    </c:plotArea>
    <c:legend>
      <c:legendPos val="b"/>
      <c:layout>
        <c:manualLayout>
          <c:xMode val="edge"/>
          <c:yMode val="edge"/>
          <c:x val="8.0848795125778125E-2"/>
          <c:y val="0.91368740438644536"/>
          <c:w val="0.85615541644112725"/>
          <c:h val="8.0979472821747875E-2"/>
        </c:manualLayout>
      </c:layout>
      <c:overlay val="0"/>
      <c:txPr>
        <a:bodyPr/>
        <a:lstStyle/>
        <a:p>
          <a:pPr>
            <a:defRPr sz="1050" baseline="0">
              <a:latin typeface="ＭＳ Ｐゴシック" panose="020B0600070205080204" pitchFamily="50" charset="-128"/>
              <a:ea typeface="Meiryo UI" panose="020B0604030504040204" pitchFamily="50" charset="-128"/>
            </a:defRPr>
          </a:pPr>
          <a:endParaRPr lang="ja-JP"/>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53406038438869"/>
          <c:y val="2.8195000919958149E-2"/>
          <c:w val="0.84624357350677648"/>
          <c:h val="0.8041777918571148"/>
        </c:manualLayout>
      </c:layout>
      <c:areaChart>
        <c:grouping val="standard"/>
        <c:varyColors val="0"/>
        <c:ser>
          <c:idx val="1"/>
          <c:order val="0"/>
          <c:tx>
            <c:v>運用リターンによる家計金融資産の推移</c:v>
          </c:tx>
          <c:spPr>
            <a:solidFill>
              <a:schemeClr val="accent2"/>
            </a:solidFill>
            <a:ln>
              <a:solidFill>
                <a:schemeClr val="accent2"/>
              </a:solidFill>
            </a:ln>
          </c:spPr>
          <c:dLbls>
            <c:delete val="1"/>
          </c:dLbls>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日米英集計!$F$42:$Z$42</c:f>
              <c:numCache>
                <c:formatCode>0.00_);[Red]\(0.00\)</c:formatCode>
                <c:ptCount val="21"/>
                <c:pt idx="0">
                  <c:v>1</c:v>
                </c:pt>
                <c:pt idx="1">
                  <c:v>1.0110583927855636</c:v>
                </c:pt>
                <c:pt idx="2">
                  <c:v>1.0367132834739579</c:v>
                </c:pt>
                <c:pt idx="3">
                  <c:v>1.1094867045439807</c:v>
                </c:pt>
                <c:pt idx="4">
                  <c:v>1.1093980743468388</c:v>
                </c:pt>
                <c:pt idx="5">
                  <c:v>1.1288300134582021</c:v>
                </c:pt>
                <c:pt idx="6">
                  <c:v>1.0672391292129453</c:v>
                </c:pt>
                <c:pt idx="7">
                  <c:v>1.1492356494740554</c:v>
                </c:pt>
                <c:pt idx="8">
                  <c:v>1.1854863265531748</c:v>
                </c:pt>
                <c:pt idx="9">
                  <c:v>1.2719192977276699</c:v>
                </c:pt>
                <c:pt idx="10">
                  <c:v>1.2952064960067</c:v>
                </c:pt>
                <c:pt idx="11">
                  <c:v>1.2818841729937922</c:v>
                </c:pt>
                <c:pt idx="12">
                  <c:v>1.4416556985510971</c:v>
                </c:pt>
                <c:pt idx="13">
                  <c:v>1.4317976736271738</c:v>
                </c:pt>
                <c:pt idx="14">
                  <c:v>1.5800966841188893</c:v>
                </c:pt>
                <c:pt idx="15">
                  <c:v>1.6245028834151594</c:v>
                </c:pt>
                <c:pt idx="16">
                  <c:v>1.5316178191783394</c:v>
                </c:pt>
                <c:pt idx="17">
                  <c:v>1.6428125851174149</c:v>
                </c:pt>
                <c:pt idx="18">
                  <c:v>1.712649165857054</c:v>
                </c:pt>
                <c:pt idx="19">
                  <c:v>1.761278424198329</c:v>
                </c:pt>
                <c:pt idx="20">
                  <c:v>1.5857359734220582</c:v>
                </c:pt>
              </c:numCache>
            </c:numRef>
          </c:val>
          <c:extLst>
            <c:ext xmlns:c16="http://schemas.microsoft.com/office/drawing/2014/chart" uri="{C3380CC4-5D6E-409C-BE32-E72D297353CC}">
              <c16:uniqueId val="{00000000-9F8F-4BAE-AB14-5B256F4BF52C}"/>
            </c:ext>
          </c:extLst>
        </c:ser>
        <c:dLbls>
          <c:showLegendKey val="0"/>
          <c:showVal val="1"/>
          <c:showCatName val="0"/>
          <c:showSerName val="0"/>
          <c:showPercent val="0"/>
          <c:showBubbleSize val="0"/>
        </c:dLbls>
        <c:axId val="266931584"/>
        <c:axId val="266941568"/>
      </c:areaChart>
      <c:lineChart>
        <c:grouping val="standard"/>
        <c:varyColors val="0"/>
        <c:ser>
          <c:idx val="0"/>
          <c:order val="1"/>
          <c:tx>
            <c:v>家計金融資産の推移</c:v>
          </c:tx>
          <c:spPr>
            <a:ln>
              <a:solidFill>
                <a:srgbClr val="FF0000"/>
              </a:solidFill>
            </a:ln>
          </c:spPr>
          <c:marker>
            <c:symbol val="none"/>
          </c:marker>
          <c:dLbls>
            <c:delete val="1"/>
          </c:dLbls>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日米英集計!$F$34:$Z$34</c:f>
              <c:numCache>
                <c:formatCode>0.00_);[Red]\(0.00\)</c:formatCode>
                <c:ptCount val="21"/>
                <c:pt idx="0">
                  <c:v>1</c:v>
                </c:pt>
                <c:pt idx="1">
                  <c:v>1.0621856638957634</c:v>
                </c:pt>
                <c:pt idx="2">
                  <c:v>1.1317921767020549</c:v>
                </c:pt>
                <c:pt idx="3">
                  <c:v>1.2392169166944087</c:v>
                </c:pt>
                <c:pt idx="4">
                  <c:v>1.2944301325376586</c:v>
                </c:pt>
                <c:pt idx="5">
                  <c:v>1.3549188524149722</c:v>
                </c:pt>
                <c:pt idx="6">
                  <c:v>1.3155404867063969</c:v>
                </c:pt>
                <c:pt idx="7">
                  <c:v>1.4231421782770166</c:v>
                </c:pt>
                <c:pt idx="8">
                  <c:v>1.4888177719912519</c:v>
                </c:pt>
                <c:pt idx="9">
                  <c:v>1.6025377265088288</c:v>
                </c:pt>
                <c:pt idx="10">
                  <c:v>1.6565901029407315</c:v>
                </c:pt>
                <c:pt idx="11">
                  <c:v>1.6790218808501334</c:v>
                </c:pt>
                <c:pt idx="12">
                  <c:v>1.8639452358026467</c:v>
                </c:pt>
                <c:pt idx="13">
                  <c:v>1.8939559764237499</c:v>
                </c:pt>
                <c:pt idx="14">
                  <c:v>2.0681942971563605</c:v>
                </c:pt>
                <c:pt idx="15">
                  <c:v>2.1365732662914345</c:v>
                </c:pt>
                <c:pt idx="16">
                  <c:v>2.0621285329324488</c:v>
                </c:pt>
                <c:pt idx="17">
                  <c:v>2.1971157201558658</c:v>
                </c:pt>
                <c:pt idx="18">
                  <c:v>2.3397896468812363</c:v>
                </c:pt>
                <c:pt idx="19">
                  <c:v>2.4441132564216748</c:v>
                </c:pt>
                <c:pt idx="20">
                  <c:v>2.3209679282212754</c:v>
                </c:pt>
              </c:numCache>
            </c:numRef>
          </c:val>
          <c:smooth val="0"/>
          <c:extLst>
            <c:ext xmlns:c16="http://schemas.microsoft.com/office/drawing/2014/chart" uri="{C3380CC4-5D6E-409C-BE32-E72D297353CC}">
              <c16:uniqueId val="{00000001-9F8F-4BAE-AB14-5B256F4BF52C}"/>
            </c:ext>
          </c:extLst>
        </c:ser>
        <c:dLbls>
          <c:showLegendKey val="0"/>
          <c:showVal val="1"/>
          <c:showCatName val="0"/>
          <c:showSerName val="0"/>
          <c:showPercent val="0"/>
          <c:showBubbleSize val="0"/>
        </c:dLbls>
        <c:marker val="1"/>
        <c:smooth val="0"/>
        <c:axId val="266931584"/>
        <c:axId val="266941568"/>
      </c:lineChart>
      <c:catAx>
        <c:axId val="266931584"/>
        <c:scaling>
          <c:orientation val="minMax"/>
        </c:scaling>
        <c:delete val="0"/>
        <c:axPos val="b"/>
        <c:numFmt formatCode="General" sourceLinked="1"/>
        <c:majorTickMark val="out"/>
        <c:minorTickMark val="none"/>
        <c:tickLblPos val="nextTo"/>
        <c:spPr>
          <a:ln>
            <a:solidFill>
              <a:schemeClr val="bg1">
                <a:lumMod val="75000"/>
              </a:schemeClr>
            </a:solidFill>
          </a:ln>
        </c:spPr>
        <c:txPr>
          <a:bodyPr/>
          <a:lstStyle/>
          <a:p>
            <a:pPr>
              <a:defRPr sz="1300" baseline="0">
                <a:latin typeface="+mn-lt"/>
                <a:ea typeface="Meiryo UI" panose="020B0604030504040204" pitchFamily="50" charset="-128"/>
              </a:defRPr>
            </a:pPr>
            <a:endParaRPr lang="ja-JP"/>
          </a:p>
        </c:txPr>
        <c:crossAx val="266941568"/>
        <c:crosses val="autoZero"/>
        <c:auto val="1"/>
        <c:lblAlgn val="ctr"/>
        <c:lblOffset val="100"/>
        <c:tickLblSkip val="5"/>
        <c:tickMarkSkip val="5"/>
        <c:noMultiLvlLbl val="0"/>
      </c:catAx>
      <c:valAx>
        <c:axId val="266941568"/>
        <c:scaling>
          <c:orientation val="minMax"/>
          <c:max val="3.6"/>
          <c:min val="1"/>
        </c:scaling>
        <c:delete val="0"/>
        <c:axPos val="l"/>
        <c:majorGridlines/>
        <c:numFmt formatCode="#,##0.0_);[Red]\(#,##0.0\)" sourceLinked="0"/>
        <c:majorTickMark val="out"/>
        <c:minorTickMark val="none"/>
        <c:tickLblPos val="nextTo"/>
        <c:txPr>
          <a:bodyPr/>
          <a:lstStyle/>
          <a:p>
            <a:pPr>
              <a:defRPr sz="1300" baseline="0">
                <a:ea typeface="Meiryo UI" panose="020B0604030504040204" pitchFamily="50" charset="-128"/>
              </a:defRPr>
            </a:pPr>
            <a:endParaRPr lang="ja-JP"/>
          </a:p>
        </c:txPr>
        <c:crossAx val="266931584"/>
        <c:crosses val="autoZero"/>
        <c:crossBetween val="between"/>
        <c:majorUnit val="0.5"/>
      </c:valAx>
    </c:plotArea>
    <c:legend>
      <c:legendPos val="b"/>
      <c:layout>
        <c:manualLayout>
          <c:xMode val="edge"/>
          <c:yMode val="edge"/>
          <c:x val="0.16310426159572319"/>
          <c:y val="0.9146702327792996"/>
          <c:w val="0.8062015540525046"/>
          <c:h val="8.0157507892811786E-2"/>
        </c:manualLayout>
      </c:layout>
      <c:overlay val="0"/>
      <c:txPr>
        <a:bodyPr/>
        <a:lstStyle/>
        <a:p>
          <a:pPr>
            <a:defRPr sz="1050" baseline="0">
              <a:latin typeface="ＭＳ Ｐゴシック" panose="020B0600070205080204" pitchFamily="50" charset="-128"/>
              <a:ea typeface="Meiryo UI" panose="020B0604030504040204" pitchFamily="50" charset="-128"/>
            </a:defRPr>
          </a:pPr>
          <a:endParaRPr lang="ja-JP"/>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62491974387607"/>
          <c:y val="2.1457728689391248E-2"/>
          <c:w val="0.85273206735725249"/>
          <c:h val="0.8110240269554978"/>
        </c:manualLayout>
      </c:layout>
      <c:areaChart>
        <c:grouping val="standard"/>
        <c:varyColors val="0"/>
        <c:ser>
          <c:idx val="1"/>
          <c:order val="1"/>
          <c:tx>
            <c:v>運用リターンによる家計金融資産の推移</c:v>
          </c:tx>
          <c:spPr>
            <a:solidFill>
              <a:schemeClr val="accent1"/>
            </a:solidFill>
            <a:ln>
              <a:solidFill>
                <a:schemeClr val="accent1"/>
              </a:solidFill>
            </a:ln>
          </c:spPr>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日米英集計!$F$64:$Z$64</c:f>
              <c:numCache>
                <c:formatCode>0.00</c:formatCode>
                <c:ptCount val="21"/>
                <c:pt idx="0">
                  <c:v>1</c:v>
                </c:pt>
                <c:pt idx="1">
                  <c:v>1.0264506928352526</c:v>
                </c:pt>
                <c:pt idx="2">
                  <c:v>1.027465685859025</c:v>
                </c:pt>
                <c:pt idx="3">
                  <c:v>1.1333432817586393</c:v>
                </c:pt>
                <c:pt idx="4">
                  <c:v>1.1342012982131373</c:v>
                </c:pt>
                <c:pt idx="5">
                  <c:v>1.0895250479437302</c:v>
                </c:pt>
                <c:pt idx="6">
                  <c:v>1.0270579554252772</c:v>
                </c:pt>
                <c:pt idx="7">
                  <c:v>1.0407693796487487</c:v>
                </c:pt>
                <c:pt idx="8">
                  <c:v>1.0462426340611959</c:v>
                </c:pt>
                <c:pt idx="9">
                  <c:v>1.0333260974744176</c:v>
                </c:pt>
                <c:pt idx="10">
                  <c:v>1.0559825088082668</c:v>
                </c:pt>
                <c:pt idx="11">
                  <c:v>1.1071779368163672</c:v>
                </c:pt>
                <c:pt idx="12">
                  <c:v>1.128484265106934</c:v>
                </c:pt>
                <c:pt idx="13">
                  <c:v>1.1356630544441666</c:v>
                </c:pt>
                <c:pt idx="14">
                  <c:v>1.1273491441430301</c:v>
                </c:pt>
                <c:pt idx="15">
                  <c:v>1.1636785810332708</c:v>
                </c:pt>
                <c:pt idx="16">
                  <c:v>1.1280277084781649</c:v>
                </c:pt>
                <c:pt idx="17">
                  <c:v>1.14723634224584</c:v>
                </c:pt>
                <c:pt idx="18">
                  <c:v>1.1442966248417112</c:v>
                </c:pt>
                <c:pt idx="19">
                  <c:v>1.1733290467738744</c:v>
                </c:pt>
                <c:pt idx="20">
                  <c:v>1.1572853791051081</c:v>
                </c:pt>
              </c:numCache>
            </c:numRef>
          </c:val>
          <c:extLst>
            <c:ext xmlns:c16="http://schemas.microsoft.com/office/drawing/2014/chart" uri="{C3380CC4-5D6E-409C-BE32-E72D297353CC}">
              <c16:uniqueId val="{00000000-D53F-4102-849B-844CB16B7085}"/>
            </c:ext>
          </c:extLst>
        </c:ser>
        <c:dLbls>
          <c:showLegendKey val="0"/>
          <c:showVal val="0"/>
          <c:showCatName val="0"/>
          <c:showSerName val="0"/>
          <c:showPercent val="0"/>
          <c:showBubbleSize val="0"/>
        </c:dLbls>
        <c:axId val="266990720"/>
        <c:axId val="266992256"/>
      </c:areaChart>
      <c:lineChart>
        <c:grouping val="standard"/>
        <c:varyColors val="0"/>
        <c:ser>
          <c:idx val="0"/>
          <c:order val="0"/>
          <c:tx>
            <c:v>家計金融資産の推移</c:v>
          </c:tx>
          <c:spPr>
            <a:ln>
              <a:solidFill>
                <a:srgbClr val="0000FF"/>
              </a:solidFill>
            </a:ln>
          </c:spPr>
          <c:marker>
            <c:symbol val="none"/>
          </c:marker>
          <c:cat>
            <c:strRef>
              <c:f>日米英集計!$F$2:$Z$2</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strCache>
            </c:strRef>
          </c:cat>
          <c:val>
            <c:numRef>
              <c:f>日米英集計!$F$55:$Z$55</c:f>
              <c:numCache>
                <c:formatCode>0.00_);[Red]\(0.00\)</c:formatCode>
                <c:ptCount val="21"/>
                <c:pt idx="0">
                  <c:v>1</c:v>
                </c:pt>
                <c:pt idx="1">
                  <c:v>1.0271768856088208</c:v>
                </c:pt>
                <c:pt idx="2">
                  <c:v>1.0355074940459168</c:v>
                </c:pt>
                <c:pt idx="3">
                  <c:v>1.1494218957372617</c:v>
                </c:pt>
                <c:pt idx="4">
                  <c:v>1.1594311248040523</c:v>
                </c:pt>
                <c:pt idx="5">
                  <c:v>1.1282792373616071</c:v>
                </c:pt>
                <c:pt idx="6">
                  <c:v>1.0651945251814583</c:v>
                </c:pt>
                <c:pt idx="7">
                  <c:v>1.0879807169644113</c:v>
                </c:pt>
                <c:pt idx="8">
                  <c:v>1.1001746540473851</c:v>
                </c:pt>
                <c:pt idx="9">
                  <c:v>1.1009115561739737</c:v>
                </c:pt>
                <c:pt idx="10">
                  <c:v>1.1372468409346137</c:v>
                </c:pt>
                <c:pt idx="11">
                  <c:v>1.2006605134387938</c:v>
                </c:pt>
                <c:pt idx="12">
                  <c:v>1.232318911005347</c:v>
                </c:pt>
                <c:pt idx="13">
                  <c:v>1.2545003061677207</c:v>
                </c:pt>
                <c:pt idx="14">
                  <c:v>1.2591424584207607</c:v>
                </c:pt>
                <c:pt idx="15">
                  <c:v>1.311608142518379</c:v>
                </c:pt>
                <c:pt idx="16">
                  <c:v>1.292594531705709</c:v>
                </c:pt>
                <c:pt idx="17">
                  <c:v>1.3282383586338276</c:v>
                </c:pt>
                <c:pt idx="18">
                  <c:v>1.3595486317709444</c:v>
                </c:pt>
                <c:pt idx="19">
                  <c:v>1.419042751525889</c:v>
                </c:pt>
                <c:pt idx="20">
                  <c:v>1.425203940957364</c:v>
                </c:pt>
              </c:numCache>
            </c:numRef>
          </c:val>
          <c:smooth val="0"/>
          <c:extLst>
            <c:ext xmlns:c16="http://schemas.microsoft.com/office/drawing/2014/chart" uri="{C3380CC4-5D6E-409C-BE32-E72D297353CC}">
              <c16:uniqueId val="{00000001-D53F-4102-849B-844CB16B7085}"/>
            </c:ext>
          </c:extLst>
        </c:ser>
        <c:dLbls>
          <c:showLegendKey val="0"/>
          <c:showVal val="0"/>
          <c:showCatName val="0"/>
          <c:showSerName val="0"/>
          <c:showPercent val="0"/>
          <c:showBubbleSize val="0"/>
        </c:dLbls>
        <c:marker val="1"/>
        <c:smooth val="0"/>
        <c:axId val="266990720"/>
        <c:axId val="266992256"/>
      </c:lineChart>
      <c:catAx>
        <c:axId val="266990720"/>
        <c:scaling>
          <c:orientation val="minMax"/>
        </c:scaling>
        <c:delete val="0"/>
        <c:axPos val="b"/>
        <c:numFmt formatCode="General" sourceLinked="1"/>
        <c:majorTickMark val="out"/>
        <c:minorTickMark val="none"/>
        <c:tickLblPos val="nextTo"/>
        <c:spPr>
          <a:ln>
            <a:solidFill>
              <a:schemeClr val="bg1">
                <a:lumMod val="75000"/>
              </a:schemeClr>
            </a:solidFill>
          </a:ln>
        </c:spPr>
        <c:txPr>
          <a:bodyPr/>
          <a:lstStyle/>
          <a:p>
            <a:pPr>
              <a:defRPr sz="1300" baseline="0">
                <a:latin typeface="+mn-lt"/>
                <a:ea typeface="Meiryo UI" panose="020B0604030504040204" pitchFamily="50" charset="-128"/>
              </a:defRPr>
            </a:pPr>
            <a:endParaRPr lang="ja-JP"/>
          </a:p>
        </c:txPr>
        <c:crossAx val="266992256"/>
        <c:crosses val="autoZero"/>
        <c:auto val="1"/>
        <c:lblAlgn val="ctr"/>
        <c:lblOffset val="100"/>
        <c:tickLblSkip val="5"/>
        <c:tickMarkSkip val="5"/>
        <c:noMultiLvlLbl val="0"/>
      </c:catAx>
      <c:valAx>
        <c:axId val="266992256"/>
        <c:scaling>
          <c:orientation val="minMax"/>
          <c:max val="3.6"/>
          <c:min val="1"/>
        </c:scaling>
        <c:delete val="0"/>
        <c:axPos val="l"/>
        <c:majorGridlines/>
        <c:numFmt formatCode="#,##0.0_);[Red]\(#,##0.0\)" sourceLinked="0"/>
        <c:majorTickMark val="out"/>
        <c:minorTickMark val="none"/>
        <c:tickLblPos val="nextTo"/>
        <c:txPr>
          <a:bodyPr/>
          <a:lstStyle/>
          <a:p>
            <a:pPr>
              <a:defRPr sz="1300" baseline="0">
                <a:ea typeface="Meiryo UI" panose="020B0604030504040204" pitchFamily="50" charset="-128"/>
              </a:defRPr>
            </a:pPr>
            <a:endParaRPr lang="ja-JP"/>
          </a:p>
        </c:txPr>
        <c:crossAx val="266990720"/>
        <c:crosses val="autoZero"/>
        <c:crossBetween val="between"/>
        <c:majorUnit val="0.5"/>
      </c:valAx>
    </c:plotArea>
    <c:legend>
      <c:legendPos val="b"/>
      <c:layout>
        <c:manualLayout>
          <c:xMode val="edge"/>
          <c:yMode val="edge"/>
          <c:x val="5.4656152038673932E-2"/>
          <c:y val="0.91327651149748412"/>
          <c:w val="0.88549364510578432"/>
          <c:h val="7.8639759255900693E-2"/>
        </c:manualLayout>
      </c:layout>
      <c:overlay val="0"/>
      <c:txPr>
        <a:bodyPr/>
        <a:lstStyle/>
        <a:p>
          <a:pPr>
            <a:defRPr sz="1050" baseline="0">
              <a:ea typeface="Meiryo UI" panose="020B0604030504040204" pitchFamily="50" charset="-128"/>
            </a:defRPr>
          </a:pPr>
          <a:endParaRPr lang="ja-JP"/>
        </a:p>
      </c:tx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0.01475</cdr:x>
      <cdr:y>0.01322</cdr:y>
    </cdr:from>
    <cdr:to>
      <cdr:x>0.14749</cdr:x>
      <cdr:y>0.06082</cdr:y>
    </cdr:to>
    <cdr:sp macro="" textlink="">
      <cdr:nvSpPr>
        <cdr:cNvPr id="2" name="テキスト ボックス 1"/>
        <cdr:cNvSpPr txBox="1"/>
      </cdr:nvSpPr>
      <cdr:spPr>
        <a:xfrm xmlns:a="http://schemas.openxmlformats.org/drawingml/2006/main">
          <a:off x="67235" y="56029"/>
          <a:ext cx="605118" cy="201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0.15176</cdr:x>
      <cdr:y>0.79505</cdr:y>
    </cdr:from>
    <cdr:to>
      <cdr:x>0.3961</cdr:x>
      <cdr:y>0.88369</cdr:y>
    </cdr:to>
    <cdr:sp macro="" textlink="">
      <cdr:nvSpPr>
        <cdr:cNvPr id="2" name="テキスト ボックス 1"/>
        <cdr:cNvSpPr txBox="1"/>
      </cdr:nvSpPr>
      <cdr:spPr>
        <a:xfrm xmlns:a="http://schemas.openxmlformats.org/drawingml/2006/main">
          <a:off x="1314220" y="3624294"/>
          <a:ext cx="2115879" cy="404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0.0332</cdr:x>
      <cdr:y>0.09666</cdr:y>
    </cdr:from>
    <cdr:to>
      <cdr:x>0.58742</cdr:x>
      <cdr:y>0.17041</cdr:y>
    </cdr:to>
    <cdr:sp macro="" textlink="">
      <cdr:nvSpPr>
        <cdr:cNvPr id="3" name="テキスト ボックス 2"/>
        <cdr:cNvSpPr txBox="1"/>
      </cdr:nvSpPr>
      <cdr:spPr>
        <a:xfrm xmlns:a="http://schemas.openxmlformats.org/drawingml/2006/main">
          <a:off x="283453" y="440639"/>
          <a:ext cx="4732224" cy="33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 金融商品「Ａ」の価格の動き</a:t>
          </a:r>
        </a:p>
      </cdr:txBody>
    </cdr:sp>
  </cdr:relSizeAnchor>
  <cdr:relSizeAnchor xmlns:cdr="http://schemas.openxmlformats.org/drawingml/2006/chartDrawing">
    <cdr:from>
      <cdr:x>0.06459</cdr:x>
      <cdr:y>0.85103</cdr:y>
    </cdr:from>
    <cdr:to>
      <cdr:x>0.28068</cdr:x>
      <cdr:y>0.91867</cdr:y>
    </cdr:to>
    <cdr:sp macro="" textlink="">
      <cdr:nvSpPr>
        <cdr:cNvPr id="5" name="テキスト ボックス 4"/>
        <cdr:cNvSpPr txBox="1"/>
      </cdr:nvSpPr>
      <cdr:spPr>
        <a:xfrm xmlns:a="http://schemas.openxmlformats.org/drawingml/2006/main">
          <a:off x="559309" y="3879476"/>
          <a:ext cx="1871330" cy="3083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0.04883</cdr:x>
      <cdr:y>0.83004</cdr:y>
    </cdr:from>
    <cdr:to>
      <cdr:x>0.34965</cdr:x>
      <cdr:y>0.89301</cdr:y>
    </cdr:to>
    <cdr:sp macro="" textlink="">
      <cdr:nvSpPr>
        <cdr:cNvPr id="6" name="テキスト ボックス 5"/>
        <cdr:cNvSpPr txBox="1"/>
      </cdr:nvSpPr>
      <cdr:spPr>
        <a:xfrm xmlns:a="http://schemas.openxmlformats.org/drawingml/2006/main">
          <a:off x="422861" y="3783783"/>
          <a:ext cx="2604977" cy="2870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金融商品「Ｂ」の価格の動き</a:t>
          </a:r>
        </a:p>
      </cdr:txBody>
    </cdr:sp>
  </cdr:relSizeAnchor>
  <cdr:relSizeAnchor xmlns:cdr="http://schemas.openxmlformats.org/drawingml/2006/chartDrawing">
    <cdr:from>
      <cdr:x>0.40838</cdr:x>
      <cdr:y>0.86036</cdr:y>
    </cdr:from>
    <cdr:to>
      <cdr:x>0.77058</cdr:x>
      <cdr:y>0.928</cdr:y>
    </cdr:to>
    <cdr:sp macro="" textlink="">
      <cdr:nvSpPr>
        <cdr:cNvPr id="7" name="テキスト ボックス 6"/>
        <cdr:cNvSpPr txBox="1"/>
      </cdr:nvSpPr>
      <cdr:spPr>
        <a:xfrm xmlns:a="http://schemas.openxmlformats.org/drawingml/2006/main">
          <a:off x="3536425" y="3922006"/>
          <a:ext cx="3136604" cy="3083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0.4847</cdr:x>
      <cdr:y>0.86969</cdr:y>
    </cdr:from>
    <cdr:to>
      <cdr:x>0.74254</cdr:x>
      <cdr:y>0.93733</cdr:y>
    </cdr:to>
    <cdr:sp macro="" textlink="">
      <cdr:nvSpPr>
        <cdr:cNvPr id="8" name="テキスト ボックス 7"/>
        <cdr:cNvSpPr txBox="1"/>
      </cdr:nvSpPr>
      <cdr:spPr>
        <a:xfrm xmlns:a="http://schemas.openxmlformats.org/drawingml/2006/main">
          <a:off x="4197351" y="3964536"/>
          <a:ext cx="2232837" cy="308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金融商品「Ｃ」の価格の動き</a:t>
          </a:r>
        </a:p>
      </cdr:txBody>
    </cdr:sp>
  </cdr:relSizeAnchor>
  <cdr:relSizeAnchor xmlns:cdr="http://schemas.openxmlformats.org/drawingml/2006/chartDrawing">
    <cdr:from>
      <cdr:x>0.41206</cdr:x>
      <cdr:y>0.63087</cdr:y>
    </cdr:from>
    <cdr:to>
      <cdr:x>1</cdr:x>
      <cdr:y>0.70194</cdr:y>
    </cdr:to>
    <cdr:sp macro="" textlink="">
      <cdr:nvSpPr>
        <cdr:cNvPr id="9" name="テキスト ボックス 8"/>
        <cdr:cNvSpPr txBox="1"/>
      </cdr:nvSpPr>
      <cdr:spPr>
        <a:xfrm xmlns:a="http://schemas.openxmlformats.org/drawingml/2006/main">
          <a:off x="3518387" y="2875846"/>
          <a:ext cx="5020143" cy="324000"/>
        </a:xfrm>
        <a:prstGeom xmlns:a="http://schemas.openxmlformats.org/drawingml/2006/main" prst="rect">
          <a:avLst/>
        </a:prstGeom>
        <a:solidFill xmlns:a="http://schemas.openxmlformats.org/drawingml/2006/main">
          <a:srgbClr val="0064FA"/>
        </a:solidFill>
      </cdr:spPr>
      <cdr:txBody>
        <a:bodyPr xmlns:a="http://schemas.openxmlformats.org/drawingml/2006/main" vertOverflow="clip" wrap="square" rtlCol="0"/>
        <a:lstStyle xmlns:a="http://schemas.openxmlformats.org/drawingml/2006/main"/>
        <a:p xmlns:a="http://schemas.openxmlformats.org/drawingml/2006/main">
          <a:r>
            <a:rPr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Ａ、Ｂ、Ｃに分散投資</a:t>
          </a:r>
          <a:r>
            <a:rPr lang="en-US" altLang="ja-JP"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均等分散</a:t>
          </a:r>
          <a:r>
            <a:rPr lang="en-US" altLang="ja-JP"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した場合の価格の動き</a:t>
          </a:r>
        </a:p>
      </cdr:txBody>
    </cdr:sp>
  </cdr:relSizeAnchor>
  <cdr:relSizeAnchor xmlns:cdr="http://schemas.openxmlformats.org/drawingml/2006/chartDrawing">
    <cdr:from>
      <cdr:x>0.8337</cdr:x>
      <cdr:y>0.44989</cdr:y>
    </cdr:from>
    <cdr:to>
      <cdr:x>0.98886</cdr:x>
      <cdr:y>0.52823</cdr:y>
    </cdr:to>
    <cdr:sp macro="" textlink="">
      <cdr:nvSpPr>
        <cdr:cNvPr id="4" name="テキスト ボックス 3"/>
        <cdr:cNvSpPr txBox="1"/>
      </cdr:nvSpPr>
      <cdr:spPr>
        <a:xfrm xmlns:a="http://schemas.openxmlformats.org/drawingml/2006/main">
          <a:off x="7118598" y="2050851"/>
          <a:ext cx="1324813" cy="357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時間 →</a:t>
          </a:r>
        </a:p>
      </cdr:txBody>
    </cdr:sp>
  </cdr:relSizeAnchor>
</c:userShapes>
</file>

<file path=ppt/drawings/drawing3.xml><?xml version="1.0" encoding="utf-8"?>
<c:userShapes xmlns:c="http://schemas.openxmlformats.org/drawingml/2006/chart">
  <cdr:relSizeAnchor xmlns:cdr="http://schemas.openxmlformats.org/drawingml/2006/chartDrawing">
    <cdr:from>
      <cdr:x>0.09161</cdr:x>
      <cdr:y>0.79397</cdr:y>
    </cdr:from>
    <cdr:to>
      <cdr:x>0.97334</cdr:x>
      <cdr:y>0.87589</cdr:y>
    </cdr:to>
    <cdr:sp macro="" textlink="">
      <cdr:nvSpPr>
        <cdr:cNvPr id="4713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0.09161</cdr:x>
      <cdr:y>0.79397</cdr:y>
    </cdr:from>
    <cdr:to>
      <cdr:x>0.97334</cdr:x>
      <cdr:y>0.87589</cdr:y>
    </cdr:to>
    <cdr:sp macro="" textlink="">
      <cdr:nvSpPr>
        <cdr:cNvPr id="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6" y="2"/>
            <a:ext cx="2919413" cy="493712"/>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6" y="2"/>
            <a:ext cx="2919413" cy="493712"/>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6" y="9372607"/>
            <a:ext cx="2919413" cy="493712"/>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16356" y="9372607"/>
            <a:ext cx="2919413" cy="493712"/>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3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814 47,'5'-1,"1"0,0-1,0 1,-1-1,1-1,-1 1,0-1,0 0,9-6,0 0,-33 20,-395 191,341-172,-1-3,-1-3,-141 26,196-50,26-8,31-12,780-296,-787 305,-185 59,135-41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3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64 260,'-2'0,"0"1,0 0,0-1,0 1,1 0,-1 0,0 0,1 1,-1-1,1 0,-1 0,1 1,0-1,-1 1,1-1,0 1,0 0,-1 2,-17 34,18-36,0 1,0 0,0 0,0-1,1 1,-1 0,1 0,0 0,0 4,0-6,0 0,0 0,0 0,1-1,-1 1,0 0,0 0,1-1,-1 1,1 0,-1 0,1-1,-1 1,1 0,-1-1,1 1,-1-1,1 1,0-1,-1 1,1-1,1 1,1 0,0-1,0 0,0 0,0 0,0 0,0 0,0-1,0 1,0-1,0 0,0 1,-1-2,1 1,0 0,-1 0,1-1,4-3,31-22,-2-2,-1-2,44-49,-12 11,34-30,-88 81,-13 17,0 1,0 0,-1 0,1 0,0-1,0 1,0 0,0 0,0 0,-1 0,1-1,0 1,0 0,0 0,-1 0,1 0,0 0,0 0,0-1,-1 1,1 0,0 0,0 0,0 0,-1 0,1 0,0 0,0 0,-1 0,1 0,0 0,0 0,-1 0,1 0,0 0,0 1,0-1,-1 0,1 0,0 0,0 0,-1 0,-39 18,-64 37,51-25,-1-2,-1-3,-59 19,111-44,3 0,0 1,0-1,-1 0,1 0,0 1,0-1,-1 0,1 0,0 0,0 0,-1 0,1 1,0-1,-1 0,1 0,0 0,-1 0,1 0,0 0,-1 0,1 0,0 0,-1 0,1 0,0 0,-1 0,1-1,0 1,0 0,-1 0,1 0,0 0,-1 0,1-1,0 1,0 0,-1 0,1 0,0-1,0 1,0 0,-1 0,1-1,0 1,0 0,0-1,2-7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3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1 181,'4'0,"9"-2,15-8,17-4,20-11,13-6,12-2,3-2,-14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4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4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67 1,'2'0,"3"0,3 0,3 0,1 0,1 0,3 0,5 0,-1 0</inkml:trace>
  <inkml:trace contextRef="#ctx0" brushRef="#br0" timeOffset="1">1 226,'0'-2,"0"-4,0-2,2 0,3-1,6-1,4 1,3 2,-2 0,-1 1,-2 2,-2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4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4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0 620,'11'-2,"1"1,-1-2,0 0,20-8,-9 4,-9 0,0 0,0-1,-1 0,0 0,-1-2,0 1,0-1,-1-1,-1 0,12-16,3-2,205-211,-195 209,1 3,2 1,0 1,2 2,55-24,-86 44,-1 0,1 1,0 0,1 1,-1-1,0 2,1-1,12 0,-21 2,1 0,0 0,-1 0,1 0,-1 0,1 0,0 0,-1 0,1 0,-1 1,1-1,-1 0,1 0,-1 0,1 1,-1-1,1 0,-1 1,1-1,-1 0,1 1,-1-1,1 1,-1-1,0 1,1-1,-1 1,0-1,0 1,1-1,-1 1,0-1,0 1,0-1,1 2,-11 20,-24 17,18-25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7:38:16.34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421 208,'-4'1,"1"0,0 0,0 0,0 1,0-1,0 1,0 0,0-1,1 1,-1 1,-2 2,-5 2,-201 143,210-149,0 0,0 0,0 0,-1-1,1 1,0 0,0 0,-1-1,1 1,-1-1,1 1,0-1,-1 0,1 1,-3-1,4-1,0-1,0 1,0 0,0 0,0-1,0 1,1 0,-1-1,0 1,1 0,-1 0,1 0,-1-1,1 1,-1 0,1 0,0 0,0 0,-1 0,3-1,21-35,2 1,2 1,1 1,1 2,2 0,1 3,2 1,0 1,2 2,51-26,-69 47,-19 5,0-1,0 1,0 0,0 0,0 0,-1-1,1 1,0 0,0 0,-1-1,1 1,0 0,-1-1,1 1,-1 0,1-1,-1 1,1-1,-1 1,0-1,1 1,-1-1,-1 2,-22 19,0-1,-2 0,0-2,-35 18,-123 50,160-76,-58 20,75-28,1-1,0 1,0-1,-1 0,1-1,-1 0,1 0,0 0,-1-1,-8-2,14 3,-1 0,1 0,0-1,0 1,0-1,-1 1,1-1,0 1,0-1,0 0,0 0,0 1,0-1,0 0,1 0,-1 0,0 0,0 0,1 0,-1 0,0 0,1 0,-1-1,1 1,0 0,-1 0,1 0,0-1,0 1,0 0,-1 0,1-1,1 1,-1 0,0 0,0-1,0 1,1 0,-1 0,0-1,2 0,0-4,1 0,0 1,1-1,-1 1,1 0,7-8,0 2,1 0,0 0,0 2,1-1,0 2,1 0,0 0,0 1,1 1,-1 1,1 0,1 0,-1 2,22-3,-35 6,0 0,0 0,0 0,0 0,0 0,0 0,0 1,0-1,0 1,0-1,0 1,0 0,0 0,0 0,-1 0,1 0,0 0,-1 1,1-1,-1 0,1 1,-1-1,0 1,1 0,0 2,0 0,-1 0,1 1,-1-1,0 0,-1 1,1-1,-1 0,0 1,0-1,0 1,-1 5,-3 8,0 0,-1 0,0 0,-14 27,12-31,0-1,-1 0,-1 0,1-1,-22 22,11-17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6" y="2"/>
            <a:ext cx="2919413" cy="493712"/>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27" y="4686302"/>
            <a:ext cx="4938713" cy="4440237"/>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16356" y="2"/>
            <a:ext cx="2919413" cy="493712"/>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6" y="9372607"/>
            <a:ext cx="2919413" cy="493712"/>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16356" y="9372607"/>
            <a:ext cx="2919413" cy="493712"/>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latin typeface="+mj-ea"/>
                <a:ea typeface="+mj-ea"/>
                <a:cs typeface="Meiryo UI" panose="020B0604030504040204" pitchFamily="50" charset="-128"/>
              </a:rPr>
              <a:t>２０２４年</a:t>
            </a:r>
            <a:r>
              <a:rPr lang="ja-JP" altLang="en-US" sz="1200" b="1" dirty="0">
                <a:latin typeface="+mj-ea"/>
                <a:ea typeface="+mj-ea"/>
                <a:cs typeface="Meiryo UI" panose="020B0604030504040204" pitchFamily="50" charset="-128"/>
              </a:rPr>
              <a:t>４月公表版</a:t>
            </a:r>
            <a:endParaRPr lang="en-US" altLang="ja-JP" sz="1200" b="1" dirty="0">
              <a:latin typeface="+mj-ea"/>
              <a:ea typeface="+mj-ea"/>
              <a:cs typeface="Meiryo UI" panose="020B0604030504040204" pitchFamily="50" charset="-128"/>
            </a:endParaRPr>
          </a:p>
          <a:p>
            <a:endParaRPr lang="en-US" altLang="ja-JP" sz="1200" b="1" dirty="0">
              <a:latin typeface="ＭＳ ゴシック" pitchFamily="49" charset="-128"/>
              <a:ea typeface="ＭＳ ゴシック" pitchFamily="49" charset="-128"/>
              <a:cs typeface="Meiryo UI" panose="020B0604030504040204" pitchFamily="50" charset="-128"/>
            </a:endParaRPr>
          </a:p>
          <a:p>
            <a:r>
              <a:rPr lang="en-US" altLang="ja-JP" sz="1200" b="1" dirty="0">
                <a:latin typeface="ＭＳ ゴシック" pitchFamily="49" charset="-128"/>
                <a:ea typeface="ＭＳ ゴシック" pitchFamily="49" charset="-128"/>
                <a:cs typeface="Meiryo UI" panose="020B0604030504040204" pitchFamily="50" charset="-128"/>
              </a:rPr>
              <a:t>【</a:t>
            </a:r>
            <a:r>
              <a:rPr lang="ja-JP" altLang="en-US" sz="1200" b="1" dirty="0">
                <a:latin typeface="ＭＳ ゴシック" pitchFamily="49" charset="-128"/>
                <a:ea typeface="ＭＳ ゴシック" pitchFamily="49" charset="-128"/>
                <a:cs typeface="Meiryo UI" panose="020B0604030504040204" pitchFamily="50" charset="-128"/>
              </a:rPr>
              <a:t>本資料の対象層</a:t>
            </a:r>
            <a:r>
              <a:rPr lang="en-US" altLang="ja-JP" sz="1200" b="1" dirty="0">
                <a:latin typeface="ＭＳ ゴシック" pitchFamily="49" charset="-128"/>
                <a:ea typeface="ＭＳ ゴシック" pitchFamily="49" charset="-128"/>
                <a:cs typeface="Meiryo UI" panose="020B0604030504040204" pitchFamily="50" charset="-128"/>
              </a:rPr>
              <a:t>】</a:t>
            </a:r>
          </a:p>
          <a:p>
            <a:r>
              <a:rPr lang="ja-JP" altLang="en-US" sz="1200" dirty="0">
                <a:latin typeface="ＭＳ 明朝" pitchFamily="17" charset="-128"/>
                <a:ea typeface="ＭＳ 明朝" pitchFamily="17" charset="-128"/>
                <a:cs typeface="Meiryo UI" panose="020B0604030504040204" pitchFamily="50" charset="-128"/>
              </a:rPr>
              <a:t>本資料は主な対象層として</a:t>
            </a:r>
            <a:r>
              <a:rPr lang="ja-JP" altLang="en-US" sz="1200" b="1" dirty="0">
                <a:latin typeface="ＭＳ ゴシック" pitchFamily="49" charset="-128"/>
                <a:ea typeface="ＭＳ ゴシック" pitchFamily="49" charset="-128"/>
                <a:cs typeface="Meiryo UI" panose="020B0604030504040204" pitchFamily="50" charset="-128"/>
              </a:rPr>
              <a:t>大学生</a:t>
            </a:r>
            <a:r>
              <a:rPr lang="ja-JP" altLang="en-US" sz="1200" dirty="0">
                <a:latin typeface="ＭＳ 明朝" pitchFamily="17" charset="-128"/>
                <a:ea typeface="ＭＳ 明朝" pitchFamily="17" charset="-128"/>
                <a:cs typeface="Meiryo UI" panose="020B0604030504040204" pitchFamily="50" charset="-128"/>
              </a:rPr>
              <a:t>を想定して作成していますが、</a:t>
            </a:r>
            <a:r>
              <a:rPr lang="ja-JP" altLang="en-US" sz="1200" b="1" dirty="0">
                <a:latin typeface="ＭＳ ゴシック" pitchFamily="49" charset="-128"/>
                <a:ea typeface="ＭＳ ゴシック" pitchFamily="49" charset="-128"/>
                <a:cs typeface="Meiryo UI" panose="020B0604030504040204" pitchFamily="50" charset="-128"/>
              </a:rPr>
              <a:t>新社会人</a:t>
            </a:r>
            <a:r>
              <a:rPr lang="ja-JP" altLang="en-US" sz="1200" dirty="0">
                <a:latin typeface="ＭＳ 明朝" pitchFamily="17" charset="-128"/>
                <a:ea typeface="ＭＳ 明朝" pitchFamily="17" charset="-128"/>
                <a:cs typeface="Meiryo UI" panose="020B0604030504040204" pitchFamily="50" charset="-128"/>
              </a:rPr>
              <a:t>、</a:t>
            </a:r>
            <a:r>
              <a:rPr lang="ja-JP" altLang="en-US" sz="1200" b="1" dirty="0">
                <a:latin typeface="+mj-ea"/>
                <a:ea typeface="+mj-ea"/>
                <a:cs typeface="Meiryo UI" panose="020B0604030504040204" pitchFamily="50" charset="-128"/>
              </a:rPr>
              <a:t>若手社会人など</a:t>
            </a:r>
            <a:r>
              <a:rPr lang="ja-JP" altLang="en-US" sz="1200" dirty="0">
                <a:latin typeface="ＭＳ 明朝" pitchFamily="17" charset="-128"/>
                <a:ea typeface="ＭＳ 明朝" pitchFamily="17" charset="-128"/>
                <a:cs typeface="Meiryo UI" panose="020B0604030504040204" pitchFamily="50" charset="-128"/>
              </a:rPr>
              <a:t>にも利用可能です。</a:t>
            </a:r>
            <a:endParaRPr lang="en-US" altLang="ja-JP" sz="1200" dirty="0">
              <a:latin typeface="ＭＳ 明朝" pitchFamily="17" charset="-128"/>
              <a:ea typeface="ＭＳ 明朝" pitchFamily="17" charset="-128"/>
              <a:cs typeface="Meiryo UI" panose="020B0604030504040204" pitchFamily="50" charset="-128"/>
            </a:endParaRPr>
          </a:p>
          <a:p>
            <a:r>
              <a:rPr lang="ja-JP" altLang="en-US" sz="1200" b="0" dirty="0">
                <a:latin typeface="ＭＳ 明朝" pitchFamily="17" charset="-128"/>
                <a:ea typeface="ＭＳ 明朝" pitchFamily="17" charset="-128"/>
                <a:cs typeface="Meiryo UI" panose="020B0604030504040204" pitchFamily="50" charset="-128"/>
              </a:rPr>
              <a:t>また、</a:t>
            </a:r>
            <a:r>
              <a:rPr lang="ja-JP" altLang="en-US" sz="1200" b="1" dirty="0">
                <a:latin typeface="ＭＳ ゴシック" pitchFamily="49" charset="-128"/>
                <a:ea typeface="ＭＳ ゴシック" pitchFamily="49" charset="-128"/>
                <a:cs typeface="Meiryo UI" panose="020B0604030504040204" pitchFamily="50" charset="-128"/>
              </a:rPr>
              <a:t>高校生</a:t>
            </a:r>
            <a:r>
              <a:rPr lang="ja-JP" altLang="en-US" sz="1200" dirty="0">
                <a:latin typeface="ＭＳ 明朝" pitchFamily="17" charset="-128"/>
                <a:ea typeface="ＭＳ 明朝" pitchFamily="17" charset="-128"/>
                <a:cs typeface="Meiryo UI" panose="020B0604030504040204" pitchFamily="50" charset="-128"/>
              </a:rPr>
              <a:t>にも利用いただける部分があります。積極的にご活用ください。</a:t>
            </a:r>
            <a:endParaRPr lang="en-US" altLang="ja-JP" sz="1200" dirty="0">
              <a:latin typeface="ＭＳ 明朝" pitchFamily="17" charset="-128"/>
              <a:ea typeface="ＭＳ 明朝" pitchFamily="17"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C4EC23D-08EB-4394-9C77-D901979308F4}" type="slidenum">
              <a:rPr kumimoji="1" lang="ja-JP" altLang="en-US" smtClean="0"/>
              <a:t>1</a:t>
            </a:fld>
            <a:endParaRPr kumimoji="1" lang="ja-JP" altLang="en-US" dirty="0"/>
          </a:p>
        </p:txBody>
      </p:sp>
    </p:spTree>
    <p:extLst>
      <p:ext uri="{BB962C8B-B14F-4D97-AF65-F5344CB8AC3E}">
        <p14:creationId xmlns:p14="http://schemas.microsoft.com/office/powerpoint/2010/main" val="42357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r>
              <a:rPr kumimoji="1" lang="ja-JP" altLang="en-US" dirty="0"/>
              <a:t>（出所）総務省「家計調査」（</a:t>
            </a:r>
            <a:r>
              <a:rPr kumimoji="1" lang="en-US" altLang="ja-JP" dirty="0"/>
              <a:t>2022</a:t>
            </a:r>
            <a:r>
              <a:rPr kumimoji="1" lang="ja-JP" altLang="en-US" dirty="0"/>
              <a:t>年）</a:t>
            </a:r>
            <a:endParaRPr kumimoji="1" lang="en-US" altLang="ja-JP" dirty="0"/>
          </a:p>
          <a:p>
            <a:r>
              <a:rPr kumimoji="1" lang="en-US" altLang="ja-JP" dirty="0"/>
              <a:t>20</a:t>
            </a:r>
            <a:r>
              <a:rPr kumimoji="1" lang="ja-JP" altLang="en-US" dirty="0"/>
              <a:t>歳以上</a:t>
            </a:r>
            <a:r>
              <a:rPr kumimoji="1" lang="en-US" altLang="ja-JP" dirty="0"/>
              <a:t>65</a:t>
            </a:r>
            <a:r>
              <a:rPr kumimoji="1" lang="ja-JP" altLang="en-US" dirty="0"/>
              <a:t>歳未満：全国・二人以上の世帯、勤労者夫婦</a:t>
            </a:r>
            <a:endParaRPr kumimoji="1" lang="en-US" altLang="ja-JP" dirty="0"/>
          </a:p>
          <a:p>
            <a:r>
              <a:rPr kumimoji="1" lang="en-US" altLang="ja-JP" dirty="0"/>
              <a:t>65</a:t>
            </a:r>
            <a:r>
              <a:rPr kumimoji="1" lang="ja-JP" altLang="en-US" dirty="0"/>
              <a:t>歳以上</a:t>
            </a:r>
            <a:r>
              <a:rPr kumimoji="1" lang="en-US" altLang="ja-JP" dirty="0"/>
              <a:t>80</a:t>
            </a:r>
            <a:r>
              <a:rPr kumimoji="1" lang="ja-JP" altLang="en-US" dirty="0"/>
              <a:t>歳未満：全国・二人以上の世帯、高齢者夫婦のうち無職世帯（高齢夫婦無職世帯）</a:t>
            </a:r>
            <a:endParaRPr kumimoji="1" lang="en-US" altLang="ja-JP" dirty="0"/>
          </a:p>
          <a:p>
            <a:r>
              <a:rPr kumimoji="1" lang="en-US" altLang="ja-JP" dirty="0"/>
              <a:t>80</a:t>
            </a:r>
            <a:r>
              <a:rPr kumimoji="1" lang="ja-JP" altLang="en-US" dirty="0"/>
              <a:t>歳以上：全国・単身世帯、勤労者以外の世帯のうち</a:t>
            </a:r>
            <a:r>
              <a:rPr kumimoji="1" lang="en-US" altLang="ja-JP" dirty="0"/>
              <a:t>65</a:t>
            </a:r>
            <a:r>
              <a:rPr kumimoji="1" lang="ja-JP" altLang="en-US" dirty="0"/>
              <a:t>歳以上</a:t>
            </a:r>
          </a:p>
          <a:p>
            <a:pPr eaLnBrk="1" hangingPunct="1"/>
            <a:endParaRPr lang="ja-JP" altLang="ja-JP" dirty="0"/>
          </a:p>
        </p:txBody>
      </p:sp>
    </p:spTree>
    <p:extLst>
      <p:ext uri="{BB962C8B-B14F-4D97-AF65-F5344CB8AC3E}">
        <p14:creationId xmlns:p14="http://schemas.microsoft.com/office/powerpoint/2010/main" val="318089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034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56986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a:lnSpc>
                <a:spcPts val="1197"/>
              </a:lnSpc>
            </a:pPr>
            <a:r>
              <a:rPr kumimoji="1" lang="ja-JP" altLang="en-US" dirty="0"/>
              <a:t>（出所）</a:t>
            </a:r>
            <a:endParaRPr kumimoji="1" lang="en-US" altLang="ja-JP" dirty="0"/>
          </a:p>
          <a:p>
            <a:pPr>
              <a:lnSpc>
                <a:spcPts val="1197"/>
              </a:lnSpc>
            </a:pPr>
            <a:r>
              <a:rPr kumimoji="1" lang="ja-JP" altLang="en-US" dirty="0"/>
              <a:t>　「子育て・教育」</a:t>
            </a:r>
            <a:endParaRPr kumimoji="1" lang="en-US" altLang="ja-JP" dirty="0"/>
          </a:p>
          <a:p>
            <a:pPr>
              <a:lnSpc>
                <a:spcPts val="1197"/>
              </a:lnSpc>
            </a:pPr>
            <a:r>
              <a:rPr kumimoji="1" lang="ja-JP" altLang="en-US" dirty="0"/>
              <a:t>・幼稚園から高校までの「学校教育費」</a:t>
            </a:r>
            <a:r>
              <a:rPr kumimoji="1" lang="en-US" altLang="ja-JP" dirty="0"/>
              <a:t>(</a:t>
            </a:r>
            <a:r>
              <a:rPr kumimoji="1" lang="ja-JP" altLang="en-US" dirty="0"/>
              <a:t>学校外活動費等を含む</a:t>
            </a:r>
            <a:r>
              <a:rPr kumimoji="1" lang="en-US" altLang="ja-JP" dirty="0"/>
              <a:t>)</a:t>
            </a:r>
            <a:r>
              <a:rPr kumimoji="1" lang="ja-JP" altLang="en-US" dirty="0"/>
              <a:t>：「</a:t>
            </a:r>
            <a:r>
              <a:rPr kumimoji="1" lang="ja-JP" altLang="en-US" dirty="0">
                <a:solidFill>
                  <a:schemeClr val="tx1"/>
                </a:solidFill>
              </a:rPr>
              <a:t>令和３年度</a:t>
            </a:r>
            <a:r>
              <a:rPr kumimoji="1" lang="ja-JP" altLang="en-US" dirty="0"/>
              <a:t>子供の学習費調査の結果について」（文部科学省）</a:t>
            </a:r>
            <a:endParaRPr kumimoji="1" lang="en-US" altLang="ja-JP" dirty="0"/>
          </a:p>
          <a:p>
            <a:pPr>
              <a:lnSpc>
                <a:spcPts val="1197"/>
              </a:lnSpc>
            </a:pPr>
            <a:r>
              <a:rPr kumimoji="1" lang="ja-JP" altLang="en-US" dirty="0"/>
              <a:t>・大学の「入学金・授業料・施設整備費」：「私立大学等の令和３年度入学者に係る学生納付金等調査結果について」等（文部科学省）</a:t>
            </a:r>
            <a:endParaRPr kumimoji="1" lang="en-US" altLang="ja-JP" dirty="0"/>
          </a:p>
          <a:p>
            <a:pPr>
              <a:lnSpc>
                <a:spcPts val="1197"/>
              </a:lnSpc>
            </a:pPr>
            <a:endParaRPr kumimoji="1" lang="en-US" altLang="ja-JP" dirty="0"/>
          </a:p>
          <a:p>
            <a:pPr>
              <a:lnSpc>
                <a:spcPts val="1197"/>
              </a:lnSpc>
            </a:pPr>
            <a:r>
              <a:rPr kumimoji="1" lang="ja-JP" altLang="en-US" dirty="0"/>
              <a:t>「住宅」</a:t>
            </a:r>
            <a:endParaRPr kumimoji="1" lang="en-US" altLang="ja-JP" dirty="0"/>
          </a:p>
          <a:p>
            <a:pPr>
              <a:lnSpc>
                <a:spcPts val="1197"/>
              </a:lnSpc>
            </a:pPr>
            <a:r>
              <a:rPr kumimoji="1" lang="ja-JP" altLang="en-US" dirty="0"/>
              <a:t>・住宅購入費用：住宅金融支援機構「フラット３５利用者調査」（</a:t>
            </a:r>
            <a:r>
              <a:rPr kumimoji="1" lang="en-US" altLang="ja-JP" dirty="0"/>
              <a:t>2021</a:t>
            </a:r>
            <a:r>
              <a:rPr kumimoji="1" lang="ja-JP" altLang="en-US" dirty="0"/>
              <a:t>年度）</a:t>
            </a:r>
            <a:endParaRPr kumimoji="1" lang="en-US" altLang="ja-JP" dirty="0"/>
          </a:p>
          <a:p>
            <a:pPr>
              <a:lnSpc>
                <a:spcPts val="1197"/>
              </a:lnSpc>
            </a:pPr>
            <a:endParaRPr kumimoji="1" lang="en-US" altLang="ja-JP" dirty="0"/>
          </a:p>
          <a:p>
            <a:pPr>
              <a:lnSpc>
                <a:spcPts val="1197"/>
              </a:lnSpc>
            </a:pPr>
            <a:r>
              <a:rPr kumimoji="1" lang="ja-JP" altLang="en-US" dirty="0"/>
              <a:t>「老後」</a:t>
            </a:r>
            <a:endParaRPr kumimoji="1" lang="en-US" altLang="ja-JP" dirty="0"/>
          </a:p>
          <a:p>
            <a:pPr>
              <a:lnSpc>
                <a:spcPts val="1197"/>
              </a:lnSpc>
            </a:pPr>
            <a:r>
              <a:rPr kumimoji="1" lang="ja-JP" altLang="en-US" dirty="0"/>
              <a:t>・平均：総務省「家計調査」（</a:t>
            </a:r>
            <a:r>
              <a:rPr kumimoji="1" lang="en-US" altLang="ja-JP" dirty="0"/>
              <a:t>2022</a:t>
            </a:r>
            <a:r>
              <a:rPr kumimoji="1" lang="ja-JP" altLang="en-US" dirty="0"/>
              <a:t>年）の高齢夫婦無職世帯の実支出</a:t>
            </a:r>
            <a:endParaRPr kumimoji="1" lang="en-US" altLang="ja-JP" dirty="0"/>
          </a:p>
          <a:p>
            <a:pPr>
              <a:lnSpc>
                <a:spcPts val="1197"/>
              </a:lnSpc>
            </a:pPr>
            <a:r>
              <a:rPr kumimoji="1" lang="ja-JP" altLang="en-US" dirty="0"/>
              <a:t>・ゆとりあり：生命保険文化センター「生活保障に関する調査」（令和</a:t>
            </a:r>
            <a:r>
              <a:rPr kumimoji="1" lang="en-US" altLang="ja-JP" dirty="0"/>
              <a:t>4</a:t>
            </a:r>
            <a:r>
              <a:rPr kumimoji="1" lang="ja-JP" altLang="en-US" dirty="0"/>
              <a:t>年度）　　　　　　　</a:t>
            </a:r>
            <a:endParaRPr kumimoji="1" lang="en-US" altLang="ja-JP" dirty="0"/>
          </a:p>
          <a:p>
            <a:pPr defTabSz="906445"/>
            <a:r>
              <a:rPr kumimoji="1" lang="ja-JP" altLang="en-US" dirty="0"/>
              <a:t>・平均、ゆとりありとも、月額</a:t>
            </a:r>
            <a:r>
              <a:rPr kumimoji="1" lang="en-US" altLang="ja-JP" dirty="0"/>
              <a:t>×12</a:t>
            </a:r>
            <a:r>
              <a:rPr kumimoji="1" lang="ja-JP" altLang="en-US" dirty="0"/>
              <a:t>か月</a:t>
            </a:r>
            <a:r>
              <a:rPr kumimoji="1" lang="en-US" altLang="ja-JP" dirty="0"/>
              <a:t>×25</a:t>
            </a:r>
            <a:r>
              <a:rPr kumimoji="1" lang="ja-JP" altLang="en-US" dirty="0"/>
              <a:t>年で算出</a:t>
            </a:r>
            <a:endParaRPr kumimoji="1" lang="en-US" altLang="ja-JP" dirty="0"/>
          </a:p>
          <a:p>
            <a:endParaRPr kumimoji="1" lang="ja-JP" altLang="en-US" dirty="0"/>
          </a:p>
          <a:p>
            <a:pPr eaLnBrk="1" hangingPunct="1"/>
            <a:endParaRPr lang="ja-JP" altLang="ja-JP" dirty="0"/>
          </a:p>
        </p:txBody>
      </p:sp>
    </p:spTree>
    <p:extLst>
      <p:ext uri="{BB962C8B-B14F-4D97-AF65-F5344CB8AC3E}">
        <p14:creationId xmlns:p14="http://schemas.microsoft.com/office/powerpoint/2010/main" val="374773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ja-JP" altLang="en-US" dirty="0"/>
          </a:p>
        </p:txBody>
      </p:sp>
    </p:spTree>
    <p:extLst>
      <p:ext uri="{BB962C8B-B14F-4D97-AF65-F5344CB8AC3E}">
        <p14:creationId xmlns:p14="http://schemas.microsoft.com/office/powerpoint/2010/main" val="360125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19</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68901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295391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29</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3226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143608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674" eaLnBrk="0" hangingPunct="0">
              <a:spcBef>
                <a:spcPct val="30000"/>
              </a:spcBef>
              <a:defRPr kumimoji="1" sz="1200">
                <a:solidFill>
                  <a:schemeClr val="tx1"/>
                </a:solidFill>
                <a:latin typeface="Times New Roman" pitchFamily="18" charset="0"/>
                <a:ea typeface="ＭＳ Ｐ明朝" pitchFamily="18" charset="-128"/>
              </a:defRPr>
            </a:lvl1pPr>
            <a:lvl2pPr marL="708857" indent="-267223" algn="l" defTabSz="913674" eaLnBrk="0" hangingPunct="0">
              <a:spcBef>
                <a:spcPct val="30000"/>
              </a:spcBef>
              <a:defRPr kumimoji="1" sz="1200">
                <a:solidFill>
                  <a:schemeClr val="tx1"/>
                </a:solidFill>
                <a:latin typeface="Times New Roman" pitchFamily="18" charset="0"/>
                <a:ea typeface="ＭＳ Ｐ明朝" pitchFamily="18" charset="-128"/>
              </a:defRPr>
            </a:lvl2pPr>
            <a:lvl3pPr marL="1092888" indent="-209618" algn="l" defTabSz="913674" eaLnBrk="0" hangingPunct="0">
              <a:spcBef>
                <a:spcPct val="30000"/>
              </a:spcBef>
              <a:defRPr kumimoji="1" sz="1200">
                <a:solidFill>
                  <a:schemeClr val="tx1"/>
                </a:solidFill>
                <a:latin typeface="Times New Roman" pitchFamily="18" charset="0"/>
                <a:ea typeface="ＭＳ Ｐ明朝" pitchFamily="18" charset="-128"/>
              </a:defRPr>
            </a:lvl3pPr>
            <a:lvl4pPr marL="1536121" indent="-209618" algn="l" defTabSz="913674" eaLnBrk="0" hangingPunct="0">
              <a:spcBef>
                <a:spcPct val="30000"/>
              </a:spcBef>
              <a:defRPr kumimoji="1" sz="1200">
                <a:solidFill>
                  <a:schemeClr val="tx1"/>
                </a:solidFill>
                <a:latin typeface="Times New Roman" pitchFamily="18" charset="0"/>
                <a:ea typeface="ＭＳ Ｐ明朝" pitchFamily="18" charset="-128"/>
              </a:defRPr>
            </a:lvl4pPr>
            <a:lvl5pPr marL="1977759" indent="-209618" algn="l" defTabSz="913674" eaLnBrk="0" hangingPunct="0">
              <a:spcBef>
                <a:spcPct val="30000"/>
              </a:spcBef>
              <a:defRPr kumimoji="1" sz="1200">
                <a:solidFill>
                  <a:schemeClr val="tx1"/>
                </a:solidFill>
                <a:latin typeface="Times New Roman" pitchFamily="18" charset="0"/>
                <a:ea typeface="ＭＳ Ｐ明朝" pitchFamily="18" charset="-128"/>
              </a:defRPr>
            </a:lvl5pPr>
            <a:lvl6pPr marL="2438599"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99436"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027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111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3674"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3674" rtl="0" eaLnBrk="1" fontAlgn="base" latinLnBrk="0" hangingPunct="1">
                <a:lnSpc>
                  <a:spcPct val="100000"/>
                </a:lnSpc>
                <a:spcBef>
                  <a:spcPct val="0"/>
                </a:spcBef>
                <a:spcAft>
                  <a:spcPct val="0"/>
                </a:spcAft>
                <a:buClrTx/>
                <a:buSzTx/>
                <a:buFontTx/>
                <a:buChar char="•"/>
                <a:tabLst/>
                <a:defRPr/>
              </a:pPr>
              <a:t>32</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660400" y="803275"/>
            <a:ext cx="5365750" cy="4025900"/>
          </a:xfrm>
          <a:ln/>
        </p:spPr>
      </p:sp>
      <p:sp>
        <p:nvSpPr>
          <p:cNvPr id="45060" name="Rectangle 3"/>
          <p:cNvSpPr>
            <a:spLocks noGrp="1" noChangeArrowheads="1"/>
          </p:cNvSpPr>
          <p:nvPr>
            <p:ph type="body" idx="1"/>
          </p:nvPr>
        </p:nvSpPr>
        <p:spPr>
          <a:noFill/>
        </p:spPr>
        <p:txBody>
          <a:bodyPr/>
          <a:lstStyle/>
          <a:p>
            <a:pPr defTabSz="914176" eaLnBrk="1" hangingPunct="1">
              <a:defRPr/>
            </a:pPr>
            <a:r>
              <a:rPr lang="ja-JP" altLang="en-US" dirty="0"/>
              <a:t>元本割れの可能性を軽減するために工夫の一つ目です。長期投資を行う事です。</a:t>
            </a:r>
            <a:endParaRPr lang="en-US" altLang="ja-JP" dirty="0"/>
          </a:p>
          <a:p>
            <a:pPr marL="171450" indent="-171450" defTabSz="914176" eaLnBrk="1" hangingPunct="1">
              <a:buFont typeface="Arial" panose="020B0604020202020204" pitchFamily="34" charset="0"/>
              <a:buChar char="•"/>
              <a:defRPr/>
            </a:pPr>
            <a:r>
              <a:rPr kumimoji="1" lang="ja-JP" altLang="en-US" b="1" dirty="0"/>
              <a:t>（クリック）</a:t>
            </a:r>
            <a:r>
              <a:rPr lang="ja-JP" altLang="en-US" dirty="0"/>
              <a:t>長期投資を行うと、利子に利子がつく複利の効果で増えていくことによって、結果的に元本割れする可能性が減ると考えられます。</a:t>
            </a:r>
            <a:endParaRPr lang="en-US" altLang="ja-JP" dirty="0"/>
          </a:p>
          <a:p>
            <a:pPr marL="171450" indent="-171450" defTabSz="914176" eaLnBrk="1" hangingPunct="1">
              <a:buFont typeface="Arial" panose="020B0604020202020204" pitchFamily="34" charset="0"/>
              <a:buChar char="•"/>
              <a:defRPr/>
            </a:pPr>
            <a:r>
              <a:rPr kumimoji="1" lang="ja-JP" altLang="en-US" b="1" dirty="0"/>
              <a:t>（クリック）</a:t>
            </a:r>
            <a:r>
              <a:rPr lang="ja-JP" altLang="en-US" dirty="0"/>
              <a:t>ただし、途中で売ってしまうとその効果は下がります。</a:t>
            </a:r>
            <a:endParaRPr lang="en-US" altLang="ja-JP" dirty="0"/>
          </a:p>
          <a:p>
            <a:pPr marL="171450" indent="-171450" defTabSz="914176" eaLnBrk="1" hangingPunct="1">
              <a:buFont typeface="Arial" panose="020B0604020202020204" pitchFamily="34" charset="0"/>
              <a:buChar char="•"/>
              <a:defRPr/>
            </a:pPr>
            <a:r>
              <a:rPr kumimoji="1" lang="ja-JP" altLang="en-US" b="1" dirty="0"/>
              <a:t>（クリック）</a:t>
            </a:r>
            <a:r>
              <a:rPr lang="ja-JP" altLang="en-US" dirty="0"/>
              <a:t>例えば、後ほど説明する積立、分散投資で長期投資を行った場合、過去のケースではこのようになりました。</a:t>
            </a:r>
            <a:endParaRPr lang="en-US" altLang="ja-JP" dirty="0"/>
          </a:p>
          <a:p>
            <a:pPr marL="171450" indent="-171450" defTabSz="914176" eaLnBrk="1" hangingPunct="1">
              <a:buFont typeface="Arial" panose="020B0604020202020204" pitchFamily="34" charset="0"/>
              <a:buChar char="•"/>
              <a:defRPr/>
            </a:pPr>
            <a:r>
              <a:rPr kumimoji="1" lang="ja-JP" altLang="en-US" b="1" dirty="0"/>
              <a:t>（クリック）</a:t>
            </a:r>
            <a:r>
              <a:rPr lang="ja-JP" altLang="en-US" dirty="0"/>
              <a:t>このグラフは、</a:t>
            </a:r>
            <a:r>
              <a:rPr lang="en-US" altLang="ja-JP" dirty="0"/>
              <a:t>1989</a:t>
            </a:r>
            <a:r>
              <a:rPr lang="ja-JP" altLang="en-US" dirty="0"/>
              <a:t>年以降、毎月同じ金額ずつ国内外の株式と債券に投資を行った場合について、投資期間を</a:t>
            </a:r>
            <a:r>
              <a:rPr lang="en-US" altLang="ja-JP" dirty="0"/>
              <a:t>5</a:t>
            </a:r>
            <a:r>
              <a:rPr lang="ja-JP" altLang="en-US" dirty="0"/>
              <a:t>年と</a:t>
            </a:r>
            <a:r>
              <a:rPr lang="en-US" altLang="ja-JP" dirty="0"/>
              <a:t>20</a:t>
            </a:r>
            <a:r>
              <a:rPr lang="ja-JP" altLang="en-US" dirty="0"/>
              <a:t>年間として、それぞれ計算したものです</a:t>
            </a:r>
            <a:r>
              <a:rPr lang="en-US" altLang="ja-JP" dirty="0"/>
              <a:t>｡</a:t>
            </a:r>
          </a:p>
          <a:p>
            <a:pPr marL="171450" indent="-171450" defTabSz="914176" eaLnBrk="1" hangingPunct="1">
              <a:buFont typeface="Arial" panose="020B0604020202020204" pitchFamily="34" charset="0"/>
              <a:buChar char="•"/>
              <a:defRPr/>
            </a:pPr>
            <a:r>
              <a:rPr lang="en-US" altLang="ja-JP" dirty="0"/>
              <a:t>5</a:t>
            </a:r>
            <a:r>
              <a:rPr lang="ja-JP" altLang="en-US" dirty="0"/>
              <a:t>年という比較的短い投資サイクルだと、いつ始めたかによってリターンが大きくバラついているのがわかります</a:t>
            </a:r>
            <a:r>
              <a:rPr lang="en-US" altLang="ja-JP" dirty="0"/>
              <a:t>｡10</a:t>
            </a:r>
            <a:r>
              <a:rPr lang="ja-JP" altLang="en-US" dirty="0"/>
              <a:t>％を超えるリターンが得られた時期もあれば、赤い棒グラフで示した様にマイナス、つまり元本割れのケースもかなりの割合であります</a:t>
            </a:r>
            <a:r>
              <a:rPr lang="en-US" altLang="ja-JP" dirty="0"/>
              <a:t>｡100</a:t>
            </a:r>
            <a:r>
              <a:rPr lang="ja-JP" altLang="en-US" dirty="0"/>
              <a:t>万が</a:t>
            </a:r>
            <a:r>
              <a:rPr lang="en-US" altLang="ja-JP" dirty="0"/>
              <a:t>5</a:t>
            </a:r>
            <a:r>
              <a:rPr lang="ja-JP" altLang="en-US" dirty="0"/>
              <a:t>年後に</a:t>
            </a:r>
            <a:r>
              <a:rPr lang="en-US" altLang="ja-JP" dirty="0"/>
              <a:t>74</a:t>
            </a:r>
            <a:r>
              <a:rPr lang="ja-JP" altLang="en-US" dirty="0"/>
              <a:t>万円から</a:t>
            </a:r>
            <a:r>
              <a:rPr lang="en-US" altLang="ja-JP" dirty="0"/>
              <a:t>176</a:t>
            </a:r>
            <a:r>
              <a:rPr lang="ja-JP" altLang="en-US" dirty="0"/>
              <a:t>万円になりました。</a:t>
            </a:r>
            <a:endParaRPr lang="en-US" altLang="ja-JP" dirty="0"/>
          </a:p>
          <a:p>
            <a:pPr marL="171450" indent="-171450" defTabSz="914176" eaLnBrk="1" hangingPunct="1">
              <a:buFont typeface="Arial" panose="020B0604020202020204" pitchFamily="34" charset="0"/>
              <a:buChar char="•"/>
              <a:defRPr/>
            </a:pPr>
            <a:r>
              <a:rPr kumimoji="1" lang="ja-JP" altLang="en-US" b="1" dirty="0"/>
              <a:t>（クリック）</a:t>
            </a:r>
            <a:r>
              <a:rPr lang="ja-JP" altLang="en-US" dirty="0"/>
              <a:t>ところが</a:t>
            </a:r>
            <a:r>
              <a:rPr lang="en-US" altLang="ja-JP" dirty="0"/>
              <a:t>20</a:t>
            </a:r>
            <a:r>
              <a:rPr lang="ja-JP" altLang="en-US" dirty="0"/>
              <a:t>年という長い投資期間で計算すると、いつの時点から初めても、２～</a:t>
            </a:r>
            <a:r>
              <a:rPr lang="en-US" altLang="ja-JP" dirty="0"/>
              <a:t>8</a:t>
            </a:r>
            <a:r>
              <a:rPr lang="ja-JP" altLang="en-US" dirty="0"/>
              <a:t>％の間で安定的なリターンとなり、少なくとも、</a:t>
            </a:r>
            <a:r>
              <a:rPr lang="en-US" altLang="ja-JP" dirty="0"/>
              <a:t>1989</a:t>
            </a:r>
            <a:r>
              <a:rPr lang="ja-JP" altLang="en-US" dirty="0"/>
              <a:t>年以降のデータではマイナスとなったケースはありませんでした</a:t>
            </a:r>
            <a:r>
              <a:rPr lang="en-US" altLang="ja-JP" dirty="0"/>
              <a:t>｡100</a:t>
            </a:r>
            <a:r>
              <a:rPr lang="ja-JP" altLang="en-US" dirty="0"/>
              <a:t>万円が</a:t>
            </a:r>
            <a:r>
              <a:rPr lang="en-US" altLang="ja-JP" dirty="0"/>
              <a:t>186</a:t>
            </a:r>
            <a:r>
              <a:rPr lang="ja-JP" altLang="en-US" dirty="0"/>
              <a:t>万円から</a:t>
            </a:r>
            <a:r>
              <a:rPr lang="en-US" altLang="ja-JP" dirty="0"/>
              <a:t>331</a:t>
            </a:r>
            <a:r>
              <a:rPr lang="ja-JP" altLang="en-US" dirty="0"/>
              <a:t>万円になりました。</a:t>
            </a:r>
            <a:endParaRPr lang="en-US" altLang="ja-JP" dirty="0"/>
          </a:p>
          <a:p>
            <a:pPr marL="171450" indent="-171450" defTabSz="914176" eaLnBrk="1" hangingPunct="1">
              <a:buFont typeface="Arial" panose="020B0604020202020204" pitchFamily="34" charset="0"/>
              <a:buChar char="•"/>
              <a:defRPr/>
            </a:pPr>
            <a:r>
              <a:rPr lang="ja-JP" altLang="en-US" dirty="0"/>
              <a:t>もちろん、今後も同じような傾向になるということは約束はできませんが、一定の示唆になると思います。</a:t>
            </a:r>
            <a:endParaRPr lang="en-US" altLang="ja-JP" dirty="0"/>
          </a:p>
          <a:p>
            <a:pPr marL="171450" indent="-171450" defTabSz="914176" eaLnBrk="1" hangingPunct="1">
              <a:buFont typeface="Arial" panose="020B0604020202020204" pitchFamily="34" charset="0"/>
              <a:buChar char="•"/>
              <a:defRPr/>
            </a:pPr>
            <a:r>
              <a:rPr lang="en-US" altLang="ja-JP" dirty="0"/>
              <a:t>5</a:t>
            </a:r>
            <a:r>
              <a:rPr lang="ja-JP" altLang="en-US" dirty="0"/>
              <a:t>年くらいだと景気が良い時、悪い時によって、結果が変わります。</a:t>
            </a:r>
            <a:r>
              <a:rPr lang="en-US" altLang="ja-JP" dirty="0"/>
              <a:t>20</a:t>
            </a:r>
            <a:r>
              <a:rPr lang="ja-JP" altLang="en-US" dirty="0"/>
              <a:t>年だと景気が良い時も悪い時も通り越して複利の効果で資産が増えていくので、結果的に元本割れの可能性が下がると考えられます。</a:t>
            </a:r>
            <a:endParaRPr lang="en-US" altLang="ja-JP" dirty="0"/>
          </a:p>
        </p:txBody>
      </p:sp>
    </p:spTree>
    <p:extLst>
      <p:ext uri="{BB962C8B-B14F-4D97-AF65-F5344CB8AC3E}">
        <p14:creationId xmlns:p14="http://schemas.microsoft.com/office/powerpoint/2010/main" val="87554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46353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37</a:t>
            </a:fld>
            <a:endParaRPr lang="ja-JP" altLang="ja-JP"/>
          </a:p>
        </p:txBody>
      </p:sp>
    </p:spTree>
    <p:extLst>
      <p:ext uri="{BB962C8B-B14F-4D97-AF65-F5344CB8AC3E}">
        <p14:creationId xmlns:p14="http://schemas.microsoft.com/office/powerpoint/2010/main" val="2772397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06086"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06086" rtl="0" eaLnBrk="1" fontAlgn="base" latinLnBrk="0" hangingPunct="1">
                <a:lnSpc>
                  <a:spcPct val="100000"/>
                </a:lnSpc>
                <a:spcBef>
                  <a:spcPct val="0"/>
                </a:spcBef>
                <a:spcAft>
                  <a:spcPct val="0"/>
                </a:spcAft>
                <a:buClrTx/>
                <a:buSzTx/>
                <a:buFontTx/>
                <a:buChar char="•"/>
                <a:tabLst/>
                <a:defRPr/>
              </a:pPr>
              <a:t>39</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644525" y="798513"/>
            <a:ext cx="5326063" cy="3994150"/>
          </a:xfrm>
          <a:ln/>
        </p:spPr>
      </p:sp>
      <p:sp>
        <p:nvSpPr>
          <p:cNvPr id="4506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b="1" dirty="0">
                <a:solidFill>
                  <a:schemeClr val="tx1"/>
                </a:solidFill>
                <a:latin typeface="ＭＳ ゴシック" panose="020B0609070205080204" pitchFamily="49" charset="-128"/>
                <a:ea typeface="ＭＳ ゴシック" panose="020B0609070205080204" pitchFamily="49" charset="-128"/>
              </a:rPr>
              <a:t>【</a:t>
            </a:r>
            <a:r>
              <a:rPr kumimoji="1" lang="en-US" altLang="ja-JP" sz="1200" b="1" dirty="0" err="1">
                <a:solidFill>
                  <a:schemeClr val="tx1"/>
                </a:solidFill>
                <a:latin typeface="ＭＳ ゴシック" panose="020B0609070205080204" pitchFamily="49" charset="-128"/>
                <a:ea typeface="ＭＳ ゴシック" panose="020B0609070205080204" pitchFamily="49" charset="-128"/>
              </a:rPr>
              <a:t>iDeCo</a:t>
            </a:r>
            <a:r>
              <a:rPr kumimoji="1" lang="ja-JP" altLang="en-US" sz="1200" b="1" dirty="0" err="1">
                <a:solidFill>
                  <a:schemeClr val="tx1"/>
                </a:solidFill>
                <a:latin typeface="ＭＳ ゴシック" panose="020B0609070205080204" pitchFamily="49" charset="-128"/>
                <a:ea typeface="ＭＳ ゴシック" panose="020B0609070205080204" pitchFamily="49" charset="-128"/>
              </a:rPr>
              <a:t>の拠</a:t>
            </a:r>
            <a:r>
              <a:rPr kumimoji="1" lang="ja-JP" altLang="en-US" sz="1200" b="1" dirty="0">
                <a:solidFill>
                  <a:schemeClr val="tx1"/>
                </a:solidFill>
                <a:latin typeface="ＭＳ ゴシック" panose="020B0609070205080204" pitchFamily="49" charset="-128"/>
                <a:ea typeface="ＭＳ ゴシック" panose="020B0609070205080204" pitchFamily="49" charset="-128"/>
              </a:rPr>
              <a:t>出限度額</a:t>
            </a:r>
            <a:r>
              <a:rPr kumimoji="1" lang="en-US" altLang="ja-JP" sz="1200" b="1" dirty="0">
                <a:solidFill>
                  <a:schemeClr val="tx1"/>
                </a:solidFill>
                <a:latin typeface="ＭＳ ゴシック" panose="020B0609070205080204" pitchFamily="49" charset="-128"/>
                <a:ea typeface="ＭＳ ゴシック" panose="020B0609070205080204" pitchFamily="49" charset="-128"/>
              </a:rPr>
              <a:t>】</a:t>
            </a:r>
          </a:p>
          <a:p>
            <a:pPr eaLnBrk="1" hangingPunct="1"/>
            <a:r>
              <a:rPr lang="ja-JP" altLang="en-US" dirty="0">
                <a:latin typeface="ＭＳ ゴシック" panose="020B0609070205080204" pitchFamily="49" charset="-128"/>
                <a:ea typeface="ＭＳ ゴシック" panose="020B0609070205080204" pitchFamily="49" charset="-128"/>
              </a:rPr>
              <a:t>１．国民年金第１号被保険者（自営業者等）：</a:t>
            </a:r>
            <a:r>
              <a:rPr lang="en-US" altLang="ja-JP" b="1" dirty="0">
                <a:latin typeface="ＭＳ ゴシック" panose="020B0609070205080204" pitchFamily="49" charset="-128"/>
                <a:ea typeface="ＭＳ ゴシック" panose="020B0609070205080204" pitchFamily="49" charset="-128"/>
              </a:rPr>
              <a:t>68,000</a:t>
            </a:r>
            <a:r>
              <a:rPr lang="ja-JP" altLang="en-US" b="1" dirty="0">
                <a:latin typeface="ＭＳ ゴシック" panose="020B0609070205080204" pitchFamily="49" charset="-128"/>
                <a:ea typeface="ＭＳ ゴシック" panose="020B0609070205080204" pitchFamily="49" charset="-128"/>
              </a:rPr>
              <a:t>円／月</a:t>
            </a:r>
            <a:endParaRPr lang="en-US" altLang="ja-JP" b="0"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　　　国民年金任意加入被保険者：</a:t>
            </a:r>
            <a:r>
              <a:rPr lang="en-US" altLang="ja-JP" b="1" dirty="0">
                <a:latin typeface="ＭＳ ゴシック" panose="020B0609070205080204" pitchFamily="49" charset="-128"/>
                <a:ea typeface="ＭＳ ゴシック" panose="020B0609070205080204" pitchFamily="49" charset="-128"/>
              </a:rPr>
              <a:t>68,000</a:t>
            </a:r>
            <a:r>
              <a:rPr lang="ja-JP" altLang="en-US" b="1" dirty="0">
                <a:latin typeface="ＭＳ ゴシック" panose="020B0609070205080204" pitchFamily="49" charset="-128"/>
                <a:ea typeface="ＭＳ ゴシック" panose="020B0609070205080204" pitchFamily="49" charset="-128"/>
              </a:rPr>
              <a:t>円／月</a:t>
            </a:r>
            <a:endParaRPr lang="en-US" altLang="ja-JP" b="1"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国民年金基金の掛金、または国民年金の付加保険料を納付している場合は、それらの額を控除した額</a:t>
            </a:r>
          </a:p>
          <a:p>
            <a:pPr eaLnBrk="1" hangingPunct="1"/>
            <a:endParaRPr lang="en-US" altLang="ja-JP" dirty="0"/>
          </a:p>
          <a:p>
            <a:pPr eaLnBrk="1" hangingPunct="1"/>
            <a:r>
              <a:rPr lang="ja-JP" altLang="en-US" dirty="0">
                <a:latin typeface="ＭＳ ゴシック" panose="020B0609070205080204" pitchFamily="49" charset="-128"/>
                <a:ea typeface="ＭＳ ゴシック" panose="020B0609070205080204" pitchFamily="49" charset="-128"/>
              </a:rPr>
              <a:t>２．国民年金第２号被保険者（厚生年金保険の被保険者）</a:t>
            </a:r>
          </a:p>
          <a:p>
            <a:pPr eaLnBrk="1" hangingPunct="1"/>
            <a:r>
              <a:rPr lang="ja-JP" altLang="en-US" dirty="0">
                <a:latin typeface="ＭＳ ゴシック" panose="020B0609070205080204" pitchFamily="49" charset="-128"/>
                <a:ea typeface="ＭＳ ゴシック" panose="020B0609070205080204" pitchFamily="49" charset="-128"/>
              </a:rPr>
              <a:t>　■確定給付型の年金と企業型</a:t>
            </a:r>
            <a:r>
              <a:rPr lang="en-US" altLang="ja-JP" dirty="0">
                <a:latin typeface="ＭＳ ゴシック" panose="020B0609070205080204" pitchFamily="49" charset="-128"/>
                <a:ea typeface="ＭＳ ゴシック" panose="020B0609070205080204" pitchFamily="49" charset="-128"/>
              </a:rPr>
              <a:t>DC</a:t>
            </a:r>
            <a:r>
              <a:rPr lang="ja-JP" altLang="en-US" dirty="0">
                <a:latin typeface="ＭＳ ゴシック" panose="020B0609070205080204" pitchFamily="49" charset="-128"/>
                <a:ea typeface="ＭＳ ゴシック" panose="020B0609070205080204" pitchFamily="49" charset="-128"/>
              </a:rPr>
              <a:t>に加入していない場合（公務員を除く）：</a:t>
            </a:r>
            <a:r>
              <a:rPr lang="en-US" altLang="ja-JP" b="1" dirty="0">
                <a:latin typeface="ＭＳ ゴシック" panose="020B0609070205080204" pitchFamily="49" charset="-128"/>
                <a:ea typeface="ＭＳ ゴシック" panose="020B0609070205080204" pitchFamily="49" charset="-128"/>
              </a:rPr>
              <a:t>23,000</a:t>
            </a:r>
            <a:r>
              <a:rPr lang="ja-JP" altLang="en-US" b="1" dirty="0">
                <a:latin typeface="ＭＳ ゴシック" panose="020B0609070205080204" pitchFamily="49" charset="-128"/>
                <a:ea typeface="ＭＳ ゴシック" panose="020B0609070205080204" pitchFamily="49" charset="-128"/>
              </a:rPr>
              <a:t>円／月</a:t>
            </a:r>
            <a:endParaRPr lang="ja-JP" altLang="en-US" dirty="0">
              <a:latin typeface="ＭＳ ゴシック" panose="020B0609070205080204" pitchFamily="49" charset="-128"/>
              <a:ea typeface="ＭＳ ゴシック" panose="020B0609070205080204" pitchFamily="49" charset="-128"/>
            </a:endParaRPr>
          </a:p>
          <a:p>
            <a:pPr eaLnBrk="1" hangingPunct="1"/>
            <a:endParaRPr lang="en-US" altLang="ja-JP"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　■企業型</a:t>
            </a:r>
            <a:r>
              <a:rPr lang="en-US" altLang="ja-JP" dirty="0">
                <a:latin typeface="ＭＳ ゴシック" panose="020B0609070205080204" pitchFamily="49" charset="-128"/>
                <a:ea typeface="ＭＳ ゴシック" panose="020B0609070205080204" pitchFamily="49" charset="-128"/>
              </a:rPr>
              <a:t>DC</a:t>
            </a:r>
            <a:r>
              <a:rPr lang="ja-JP" altLang="en-US" dirty="0">
                <a:latin typeface="ＭＳ ゴシック" panose="020B0609070205080204" pitchFamily="49" charset="-128"/>
                <a:ea typeface="ＭＳ ゴシック" panose="020B0609070205080204" pitchFamily="49" charset="-128"/>
              </a:rPr>
              <a:t>のみに加入している場合：</a:t>
            </a:r>
            <a:r>
              <a:rPr lang="en-US" altLang="ja-JP" b="1" dirty="0">
                <a:latin typeface="ＭＳ ゴシック" panose="020B0609070205080204" pitchFamily="49" charset="-128"/>
                <a:ea typeface="ＭＳ ゴシック" panose="020B0609070205080204" pitchFamily="49" charset="-128"/>
              </a:rPr>
              <a:t>20,000</a:t>
            </a:r>
            <a:r>
              <a:rPr lang="ja-JP" altLang="en-US" b="1" dirty="0">
                <a:latin typeface="ＭＳ ゴシック" panose="020B0609070205080204" pitchFamily="49" charset="-128"/>
                <a:ea typeface="ＭＳ ゴシック" panose="020B0609070205080204" pitchFamily="49" charset="-128"/>
              </a:rPr>
              <a:t>円／月</a:t>
            </a:r>
          </a:p>
          <a:p>
            <a:pPr eaLnBrk="1" hangingPunct="1"/>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企業型</a:t>
            </a:r>
            <a:r>
              <a:rPr lang="en-US" altLang="ja-JP" dirty="0">
                <a:latin typeface="ＭＳ ゴシック" panose="020B0609070205080204" pitchFamily="49" charset="-128"/>
                <a:ea typeface="ＭＳ ゴシック" panose="020B0609070205080204" pitchFamily="49" charset="-128"/>
              </a:rPr>
              <a:t>DC</a:t>
            </a:r>
            <a:r>
              <a:rPr lang="ja-JP" altLang="en-US" dirty="0">
                <a:latin typeface="ＭＳ ゴシック" panose="020B0609070205080204" pitchFamily="49" charset="-128"/>
                <a:ea typeface="ＭＳ ゴシック" panose="020B0609070205080204" pitchFamily="49" charset="-128"/>
              </a:rPr>
              <a:t>の事業主掛金額との合計額が</a:t>
            </a:r>
            <a:r>
              <a:rPr lang="en-US" altLang="ja-JP" dirty="0">
                <a:latin typeface="ＭＳ ゴシック" panose="020B0609070205080204" pitchFamily="49" charset="-128"/>
                <a:ea typeface="ＭＳ ゴシック" panose="020B0609070205080204" pitchFamily="49" charset="-128"/>
              </a:rPr>
              <a:t>55,000</a:t>
            </a:r>
            <a:r>
              <a:rPr lang="ja-JP" altLang="en-US" dirty="0">
                <a:latin typeface="ＭＳ ゴシック" panose="020B0609070205080204" pitchFamily="49" charset="-128"/>
                <a:ea typeface="ＭＳ ゴシック" panose="020B0609070205080204" pitchFamily="49" charset="-128"/>
              </a:rPr>
              <a:t>円の範囲内</a:t>
            </a:r>
          </a:p>
          <a:p>
            <a:pPr eaLnBrk="1" hangingPunct="1"/>
            <a:endParaRPr lang="en-US" altLang="ja-JP"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　■確定給付型の年金のみ、または確定給付型と企業型</a:t>
            </a:r>
            <a:r>
              <a:rPr lang="en-US" altLang="ja-JP" dirty="0">
                <a:latin typeface="ＭＳ ゴシック" panose="020B0609070205080204" pitchFamily="49" charset="-128"/>
                <a:ea typeface="ＭＳ ゴシック" panose="020B0609070205080204" pitchFamily="49" charset="-128"/>
              </a:rPr>
              <a:t>DC</a:t>
            </a:r>
            <a:r>
              <a:rPr lang="ja-JP" altLang="en-US" dirty="0">
                <a:latin typeface="ＭＳ ゴシック" panose="020B0609070205080204" pitchFamily="49" charset="-128"/>
                <a:ea typeface="ＭＳ ゴシック" panose="020B0609070205080204" pitchFamily="49" charset="-128"/>
              </a:rPr>
              <a:t>の両方に加入している場合：</a:t>
            </a:r>
            <a:r>
              <a:rPr lang="en-US" altLang="ja-JP" b="1" dirty="0">
                <a:latin typeface="ＭＳ ゴシック" panose="020B0609070205080204" pitchFamily="49" charset="-128"/>
                <a:ea typeface="ＭＳ ゴシック" panose="020B0609070205080204" pitchFamily="49" charset="-128"/>
              </a:rPr>
              <a:t>12,000</a:t>
            </a:r>
            <a:r>
              <a:rPr lang="ja-JP" altLang="en-US" b="1" dirty="0">
                <a:latin typeface="ＭＳ ゴシック" panose="020B0609070205080204" pitchFamily="49" charset="-128"/>
                <a:ea typeface="ＭＳ ゴシック" panose="020B0609070205080204" pitchFamily="49" charset="-128"/>
              </a:rPr>
              <a:t>円／月</a:t>
            </a:r>
          </a:p>
          <a:p>
            <a:pPr eaLnBrk="1" hangingPunct="1"/>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企業型</a:t>
            </a:r>
            <a:r>
              <a:rPr lang="en-US" altLang="ja-JP" dirty="0">
                <a:latin typeface="ＭＳ ゴシック" panose="020B0609070205080204" pitchFamily="49" charset="-128"/>
                <a:ea typeface="ＭＳ ゴシック" panose="020B0609070205080204" pitchFamily="49" charset="-128"/>
              </a:rPr>
              <a:t>DC</a:t>
            </a:r>
            <a:r>
              <a:rPr lang="ja-JP" altLang="en-US" dirty="0">
                <a:latin typeface="ＭＳ ゴシック" panose="020B0609070205080204" pitchFamily="49" charset="-128"/>
                <a:ea typeface="ＭＳ ゴシック" panose="020B0609070205080204" pitchFamily="49" charset="-128"/>
              </a:rPr>
              <a:t>の事業主掛金額との合計額が</a:t>
            </a:r>
            <a:r>
              <a:rPr lang="en-US" altLang="ja-JP" dirty="0">
                <a:latin typeface="ＭＳ ゴシック" panose="020B0609070205080204" pitchFamily="49" charset="-128"/>
                <a:ea typeface="ＭＳ ゴシック" panose="020B0609070205080204" pitchFamily="49" charset="-128"/>
              </a:rPr>
              <a:t>27,500</a:t>
            </a:r>
            <a:r>
              <a:rPr lang="ja-JP" altLang="en-US" dirty="0">
                <a:latin typeface="ＭＳ ゴシック" panose="020B0609070205080204" pitchFamily="49" charset="-128"/>
                <a:ea typeface="ＭＳ ゴシック" panose="020B0609070205080204" pitchFamily="49" charset="-128"/>
              </a:rPr>
              <a:t>円の範囲内</a:t>
            </a:r>
          </a:p>
          <a:p>
            <a:pPr eaLnBrk="1" hangingPunct="1"/>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■公務員：</a:t>
            </a:r>
            <a:r>
              <a:rPr lang="en-US" altLang="ja-JP" b="1" dirty="0">
                <a:latin typeface="ＭＳ ゴシック" panose="020B0609070205080204" pitchFamily="49" charset="-128"/>
                <a:ea typeface="ＭＳ ゴシック" panose="020B0609070205080204" pitchFamily="49" charset="-128"/>
              </a:rPr>
              <a:t>12,000</a:t>
            </a:r>
            <a:r>
              <a:rPr lang="ja-JP" altLang="en-US" b="1" dirty="0">
                <a:latin typeface="ＭＳ ゴシック" panose="020B0609070205080204" pitchFamily="49" charset="-128"/>
                <a:ea typeface="ＭＳ ゴシック" panose="020B0609070205080204" pitchFamily="49" charset="-128"/>
              </a:rPr>
              <a:t>円／月</a:t>
            </a:r>
            <a:endParaRPr lang="ja-JP" altLang="en-US" dirty="0">
              <a:latin typeface="ＭＳ ゴシック" panose="020B0609070205080204" pitchFamily="49" charset="-128"/>
              <a:ea typeface="ＭＳ ゴシック" panose="020B0609070205080204" pitchFamily="49" charset="-128"/>
            </a:endParaRPr>
          </a:p>
          <a:p>
            <a:pPr eaLnBrk="1" hangingPunct="1"/>
            <a:endParaRPr lang="ja-JP" altLang="en-US"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３．国民年金第３号被保険者（専業主婦（夫）等）：</a:t>
            </a:r>
            <a:r>
              <a:rPr lang="en-US" altLang="ja-JP" b="1" dirty="0">
                <a:latin typeface="ＭＳ ゴシック" panose="020B0609070205080204" pitchFamily="49" charset="-128"/>
                <a:ea typeface="ＭＳ ゴシック" panose="020B0609070205080204" pitchFamily="49" charset="-128"/>
              </a:rPr>
              <a:t>23,000</a:t>
            </a:r>
            <a:r>
              <a:rPr lang="ja-JP" altLang="en-US" b="1" dirty="0">
                <a:latin typeface="ＭＳ ゴシック" panose="020B0609070205080204" pitchFamily="49" charset="-128"/>
                <a:ea typeface="ＭＳ ゴシック" panose="020B0609070205080204" pitchFamily="49" charset="-128"/>
              </a:rPr>
              <a:t>円／月</a:t>
            </a:r>
          </a:p>
          <a:p>
            <a:pPr eaLnBrk="1" hangingPunct="1"/>
            <a:endParaRPr lang="en-US" altLang="ja-JP" dirty="0">
              <a:latin typeface="ＭＳ ゴシック" panose="020B0609070205080204" pitchFamily="49" charset="-128"/>
              <a:ea typeface="ＭＳ ゴシック" panose="020B0609070205080204" pitchFamily="49" charset="-128"/>
            </a:endParaRPr>
          </a:p>
          <a:p>
            <a:pPr eaLnBrk="1" hangingPunct="1"/>
            <a:r>
              <a:rPr lang="ja-JP" altLang="en-US" b="1" dirty="0">
                <a:latin typeface="ＭＳ ゴシック" panose="020B0609070205080204" pitchFamily="49" charset="-128"/>
                <a:ea typeface="ＭＳ ゴシック" panose="020B0609070205080204" pitchFamily="49" charset="-128"/>
              </a:rPr>
              <a:t>注</a:t>
            </a:r>
            <a:r>
              <a:rPr lang="ja-JP" altLang="en-US"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確定給付型の年金</a:t>
            </a:r>
            <a:r>
              <a:rPr lang="ja-JP" altLang="en-US" dirty="0">
                <a:latin typeface="ＭＳ ゴシック" panose="020B0609070205080204" pitchFamily="49" charset="-128"/>
                <a:ea typeface="ＭＳ ゴシック" panose="020B0609070205080204" pitchFamily="49" charset="-128"/>
              </a:rPr>
              <a:t>とは、厚生年金基金、確定給付企業年金、石炭鉱業年金基金、私立学校教職員共済制度を指します。</a:t>
            </a:r>
          </a:p>
          <a:p>
            <a:pPr eaLnBrk="1" hangingPunct="1"/>
            <a:endParaRPr lang="ja-JP" altLang="ja-JP" dirty="0"/>
          </a:p>
          <a:p>
            <a:pPr eaLnBrk="1" hangingPunct="1"/>
            <a:endParaRPr lang="ja-JP" altLang="ja-JP" dirty="0"/>
          </a:p>
        </p:txBody>
      </p:sp>
    </p:spTree>
    <p:extLst>
      <p:ext uri="{BB962C8B-B14F-4D97-AF65-F5344CB8AC3E}">
        <p14:creationId xmlns:p14="http://schemas.microsoft.com/office/powerpoint/2010/main" val="327588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8986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548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pPr algn="just"/>
            <a:endParaRPr kumimoji="1" lang="ja-JP" altLang="en-US" u="none"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7203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a:p>
        </p:txBody>
      </p:sp>
    </p:spTree>
    <p:extLst>
      <p:ext uri="{BB962C8B-B14F-4D97-AF65-F5344CB8AC3E}">
        <p14:creationId xmlns:p14="http://schemas.microsoft.com/office/powerpoint/2010/main" val="846217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49</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5</a:t>
            </a:fld>
            <a:endParaRPr lang="ja-JP" altLang="ja-JP" dirty="0"/>
          </a:p>
        </p:txBody>
      </p:sp>
    </p:spTree>
    <p:extLst>
      <p:ext uri="{BB962C8B-B14F-4D97-AF65-F5344CB8AC3E}">
        <p14:creationId xmlns:p14="http://schemas.microsoft.com/office/powerpoint/2010/main" val="431181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063078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71108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907913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59</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6</a:t>
            </a:fld>
            <a:endParaRPr lang="ja-JP" altLang="ja-JP"/>
          </a:p>
        </p:txBody>
      </p:sp>
    </p:spTree>
    <p:extLst>
      <p:ext uri="{BB962C8B-B14F-4D97-AF65-F5344CB8AC3E}">
        <p14:creationId xmlns:p14="http://schemas.microsoft.com/office/powerpoint/2010/main" val="274272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ＰＦＭ＝</a:t>
            </a:r>
            <a:r>
              <a:rPr kumimoji="1" lang="en-US" altLang="ja-JP" b="1" dirty="0"/>
              <a:t>P</a:t>
            </a:r>
            <a:r>
              <a:rPr kumimoji="1" lang="en-US" altLang="ja-JP" dirty="0"/>
              <a:t>rivate</a:t>
            </a:r>
            <a:r>
              <a:rPr kumimoji="1" lang="en-US" altLang="ja-JP" baseline="0" dirty="0"/>
              <a:t> </a:t>
            </a:r>
            <a:r>
              <a:rPr kumimoji="1" lang="en-US" altLang="ja-JP" b="1" baseline="0" dirty="0"/>
              <a:t>F</a:t>
            </a:r>
            <a:r>
              <a:rPr kumimoji="1" lang="en-US" altLang="ja-JP" baseline="0" dirty="0"/>
              <a:t>inancial </a:t>
            </a:r>
            <a:r>
              <a:rPr kumimoji="1" lang="en-US" altLang="ja-JP" b="1" baseline="0" dirty="0"/>
              <a:t>M</a:t>
            </a:r>
            <a:r>
              <a:rPr kumimoji="1" lang="en-US" altLang="ja-JP" baseline="0" dirty="0"/>
              <a:t>anagement</a:t>
            </a:r>
            <a:endParaRPr kumimoji="1" lang="ja-JP" altLang="en-US" dirty="0"/>
          </a:p>
        </p:txBody>
      </p:sp>
      <p:sp>
        <p:nvSpPr>
          <p:cNvPr id="4" name="スライド番号プレースホルダー 3"/>
          <p:cNvSpPr>
            <a:spLocks noGrp="1"/>
          </p:cNvSpPr>
          <p:nvPr>
            <p:ph type="sldNum" sz="quarter" idx="10"/>
          </p:nvPr>
        </p:nvSpPr>
        <p:spPr/>
        <p:txBody>
          <a:bodyPr/>
          <a:lstStyle/>
          <a:p>
            <a:fld id="{06A82E52-1682-49B9-B1E8-EC605DE30B2C}" type="slidenum">
              <a:rPr kumimoji="1" lang="ja-JP" altLang="en-US" smtClean="0"/>
              <a:t>62</a:t>
            </a:fld>
            <a:endParaRPr kumimoji="1" lang="ja-JP" altLang="en-US" dirty="0"/>
          </a:p>
        </p:txBody>
      </p:sp>
    </p:spTree>
    <p:extLst>
      <p:ext uri="{BB962C8B-B14F-4D97-AF65-F5344CB8AC3E}">
        <p14:creationId xmlns:p14="http://schemas.microsoft.com/office/powerpoint/2010/main" val="3141326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9096577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solidFill>
                <a:prstClr val="black"/>
              </a:solidFill>
            </a:endParaRPr>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solidFill>
                  <a:prstClr val="black"/>
                </a:solidFill>
              </a:rPr>
              <a:pPr>
                <a:defRPr/>
              </a:pPr>
              <a:t>69</a:t>
            </a:fld>
            <a:endParaRPr lang="ja-JP" altLang="ja-JP" dirty="0">
              <a:solidFill>
                <a:prstClr val="black"/>
              </a:solidFill>
            </a:endParaRPr>
          </a:p>
        </p:txBody>
      </p:sp>
    </p:spTree>
    <p:extLst>
      <p:ext uri="{BB962C8B-B14F-4D97-AF65-F5344CB8AC3E}">
        <p14:creationId xmlns:p14="http://schemas.microsoft.com/office/powerpoint/2010/main" val="322644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7</a:t>
            </a:fld>
            <a:endParaRPr lang="ja-JP" altLang="ja-JP"/>
          </a:p>
        </p:txBody>
      </p:sp>
    </p:spTree>
    <p:extLst>
      <p:ext uri="{BB962C8B-B14F-4D97-AF65-F5344CB8AC3E}">
        <p14:creationId xmlns:p14="http://schemas.microsoft.com/office/powerpoint/2010/main" val="224243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solidFill>
                <a:prstClr val="black"/>
              </a:solidFill>
            </a:endParaRPr>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solidFill>
                  <a:prstClr val="black"/>
                </a:solidFill>
              </a:rPr>
              <a:pPr>
                <a:defRPr/>
              </a:pPr>
              <a:t>70</a:t>
            </a:fld>
            <a:endParaRPr lang="ja-JP" altLang="ja-JP" dirty="0">
              <a:solidFill>
                <a:prstClr val="black"/>
              </a:solidFill>
            </a:endParaRPr>
          </a:p>
        </p:txBody>
      </p:sp>
    </p:spTree>
    <p:extLst>
      <p:ext uri="{BB962C8B-B14F-4D97-AF65-F5344CB8AC3E}">
        <p14:creationId xmlns:p14="http://schemas.microsoft.com/office/powerpoint/2010/main" val="3226445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r>
              <a:rPr lang="ja-JP" altLang="en-US" dirty="0"/>
              <a:t>（解答）</a:t>
            </a:r>
            <a:endParaRPr lang="en-US" altLang="ja-JP" dirty="0"/>
          </a:p>
          <a:p>
            <a:pPr eaLnBrk="1" hangingPunct="1"/>
            <a:r>
              <a:rPr lang="ja-JP" altLang="en-US" dirty="0"/>
              <a:t>景気が良い</a:t>
            </a:r>
            <a:endParaRPr lang="en-US" altLang="ja-JP" dirty="0"/>
          </a:p>
          <a:p>
            <a:pPr eaLnBrk="1" hangingPunct="1"/>
            <a:r>
              <a:rPr lang="ja-JP" altLang="en-US" dirty="0"/>
              <a:t>　　賃金＝</a:t>
            </a:r>
            <a:r>
              <a:rPr lang="ja-JP" altLang="en-US" b="1" u="sng" dirty="0">
                <a:latin typeface="+mj-ea"/>
                <a:ea typeface="+mj-ea"/>
              </a:rPr>
              <a:t>上がる</a:t>
            </a:r>
            <a:r>
              <a:rPr lang="ja-JP" altLang="en-US" dirty="0"/>
              <a:t>。企業の利益が</a:t>
            </a:r>
            <a:r>
              <a:rPr lang="ja-JP" altLang="en-US" b="1" u="sng" dirty="0">
                <a:latin typeface="+mj-ea"/>
                <a:ea typeface="+mj-ea"/>
              </a:rPr>
              <a:t>増える</a:t>
            </a:r>
            <a:r>
              <a:rPr lang="ja-JP" altLang="en-US" dirty="0"/>
              <a:t>から。</a:t>
            </a:r>
            <a:endParaRPr lang="en-US" altLang="ja-JP" dirty="0"/>
          </a:p>
          <a:p>
            <a:pPr eaLnBrk="1" hangingPunct="1"/>
            <a:r>
              <a:rPr lang="ja-JP" altLang="en-US" dirty="0"/>
              <a:t>　　物価＝</a:t>
            </a:r>
            <a:r>
              <a:rPr lang="ja-JP" altLang="en-US" b="1" u="sng" dirty="0">
                <a:latin typeface="+mj-ea"/>
                <a:ea typeface="+mj-ea"/>
              </a:rPr>
              <a:t>上がる</a:t>
            </a:r>
            <a:r>
              <a:rPr lang="ja-JP" altLang="en-US" dirty="0"/>
              <a:t>。家計の消費が</a:t>
            </a:r>
            <a:r>
              <a:rPr lang="ja-JP" altLang="en-US" b="1" u="sng" dirty="0">
                <a:latin typeface="+mj-ea"/>
                <a:ea typeface="+mj-ea"/>
              </a:rPr>
              <a:t>増える</a:t>
            </a:r>
            <a:r>
              <a:rPr lang="ja-JP" altLang="en-US" dirty="0"/>
              <a:t>から。</a:t>
            </a:r>
            <a:endParaRPr lang="en-US" altLang="ja-JP" dirty="0"/>
          </a:p>
          <a:p>
            <a:pPr eaLnBrk="1" hangingPunct="1"/>
            <a:r>
              <a:rPr lang="ja-JP" altLang="en-US" dirty="0"/>
              <a:t>　　金利＝</a:t>
            </a:r>
            <a:r>
              <a:rPr lang="ja-JP" altLang="en-US" b="1" u="sng" dirty="0">
                <a:latin typeface="+mj-ea"/>
                <a:ea typeface="+mj-ea"/>
              </a:rPr>
              <a:t>上がる</a:t>
            </a:r>
            <a:r>
              <a:rPr lang="ja-JP" altLang="en-US" dirty="0"/>
              <a:t>。銀行からお金を借りたい企業が</a:t>
            </a:r>
            <a:r>
              <a:rPr lang="ja-JP" altLang="en-US" b="1" u="sng" dirty="0">
                <a:latin typeface="+mj-ea"/>
                <a:ea typeface="+mj-ea"/>
              </a:rPr>
              <a:t>増える</a:t>
            </a:r>
            <a:r>
              <a:rPr lang="ja-JP" altLang="en-US" dirty="0"/>
              <a:t>から。</a:t>
            </a:r>
            <a:endParaRPr lang="en-US" altLang="ja-JP" dirty="0"/>
          </a:p>
          <a:p>
            <a:pPr eaLnBrk="1" hangingPunct="1"/>
            <a:r>
              <a:rPr lang="ja-JP" altLang="en-US" dirty="0"/>
              <a:t>景気が悪い</a:t>
            </a:r>
            <a:endParaRPr lang="en-US" altLang="ja-JP" dirty="0"/>
          </a:p>
          <a:p>
            <a:pPr eaLnBrk="1" hangingPunct="1"/>
            <a:r>
              <a:rPr lang="ja-JP" altLang="en-US" dirty="0"/>
              <a:t>　　賃金＝</a:t>
            </a:r>
            <a:r>
              <a:rPr lang="ja-JP" altLang="en-US" b="1" u="sng" dirty="0">
                <a:latin typeface="+mj-ea"/>
                <a:ea typeface="+mj-ea"/>
              </a:rPr>
              <a:t>下がる</a:t>
            </a:r>
            <a:r>
              <a:rPr lang="ja-JP" altLang="en-US" dirty="0"/>
              <a:t>。企業の利益が</a:t>
            </a:r>
            <a:r>
              <a:rPr lang="ja-JP" altLang="en-US" b="1" u="sng" dirty="0">
                <a:latin typeface="+mj-ea"/>
                <a:ea typeface="+mj-ea"/>
              </a:rPr>
              <a:t>減る</a:t>
            </a:r>
            <a:r>
              <a:rPr lang="ja-JP" altLang="en-US" dirty="0"/>
              <a:t>から。</a:t>
            </a:r>
            <a:endParaRPr lang="en-US" altLang="ja-JP" dirty="0"/>
          </a:p>
          <a:p>
            <a:pPr eaLnBrk="1" hangingPunct="1"/>
            <a:r>
              <a:rPr lang="ja-JP" altLang="en-US" dirty="0"/>
              <a:t>　　物価＝</a:t>
            </a:r>
            <a:r>
              <a:rPr lang="ja-JP" altLang="en-US" b="1" u="sng" dirty="0">
                <a:latin typeface="+mj-ea"/>
                <a:ea typeface="+mj-ea"/>
              </a:rPr>
              <a:t>下がる</a:t>
            </a:r>
            <a:r>
              <a:rPr lang="ja-JP" altLang="en-US" dirty="0"/>
              <a:t>。家計の消費が</a:t>
            </a:r>
            <a:r>
              <a:rPr lang="ja-JP" altLang="en-US" b="1" u="sng" dirty="0">
                <a:latin typeface="+mj-ea"/>
                <a:ea typeface="+mj-ea"/>
              </a:rPr>
              <a:t>減る</a:t>
            </a:r>
            <a:r>
              <a:rPr lang="ja-JP" altLang="en-US" dirty="0"/>
              <a:t>から。</a:t>
            </a:r>
            <a:endParaRPr lang="en-US" altLang="ja-JP" dirty="0"/>
          </a:p>
          <a:p>
            <a:pPr eaLnBrk="1" hangingPunct="1"/>
            <a:r>
              <a:rPr lang="ja-JP" altLang="en-US" dirty="0"/>
              <a:t>　　金利＝</a:t>
            </a:r>
            <a:r>
              <a:rPr lang="ja-JP" altLang="en-US" b="1" u="sng" dirty="0">
                <a:latin typeface="+mj-ea"/>
                <a:ea typeface="+mj-ea"/>
              </a:rPr>
              <a:t>下がる</a:t>
            </a:r>
            <a:r>
              <a:rPr lang="ja-JP" altLang="en-US" dirty="0"/>
              <a:t>。銀行からお金を借りたい企業が</a:t>
            </a:r>
            <a:r>
              <a:rPr lang="ja-JP" altLang="en-US" b="1" u="sng" dirty="0">
                <a:latin typeface="+mj-ea"/>
                <a:ea typeface="+mj-ea"/>
              </a:rPr>
              <a:t>減る</a:t>
            </a:r>
            <a:r>
              <a:rPr lang="ja-JP" altLang="en-US" dirty="0"/>
              <a:t>から。</a:t>
            </a:r>
            <a:endParaRPr lang="en-US" altLang="ja-JP" dirty="0"/>
          </a:p>
          <a:p>
            <a:pPr eaLnBrk="1" hangingPunct="1"/>
            <a:endParaRPr lang="ja-JP" altLang="ja-JP"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4165130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818928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78</a:t>
            </a:fld>
            <a:endParaRPr lang="ja-JP" altLang="ja-JP"/>
          </a:p>
        </p:txBody>
      </p:sp>
    </p:spTree>
    <p:extLst>
      <p:ext uri="{BB962C8B-B14F-4D97-AF65-F5344CB8AC3E}">
        <p14:creationId xmlns:p14="http://schemas.microsoft.com/office/powerpoint/2010/main" val="36365350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79</a:t>
            </a:fld>
            <a:endParaRPr lang="ja-JP" altLang="ja-JP"/>
          </a:p>
        </p:txBody>
      </p:sp>
    </p:spTree>
    <p:extLst>
      <p:ext uri="{BB962C8B-B14F-4D97-AF65-F5344CB8AC3E}">
        <p14:creationId xmlns:p14="http://schemas.microsoft.com/office/powerpoint/2010/main" val="199550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8</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80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63837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9</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5208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dirty="0"/>
          </a:p>
        </p:txBody>
      </p:sp>
      <p:sp>
        <p:nvSpPr>
          <p:cNvPr id="7" name="正方形/長方形 6"/>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199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59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ユーザー設定レイアウト">
    <p:spTree>
      <p:nvGrpSpPr>
        <p:cNvPr id="1" name=""/>
        <p:cNvGrpSpPr/>
        <p:nvPr/>
      </p:nvGrpSpPr>
      <p:grpSpPr>
        <a:xfrm>
          <a:off x="0" y="0"/>
          <a:ext cx="0" cy="0"/>
          <a:chOff x="0" y="0"/>
          <a:chExt cx="0" cy="0"/>
        </a:xfrm>
      </p:grpSpPr>
      <p:sp>
        <p:nvSpPr>
          <p:cNvPr id="11" name="正方形/長方形 10"/>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30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3"/>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eaLnBrk="0" fontAlgn="auto" hangingPunct="0">
              <a:spcBef>
                <a:spcPts val="0"/>
              </a:spcBef>
              <a:spcAft>
                <a:spcPts val="0"/>
              </a:spcAft>
              <a:defRPr>
                <a:latin typeface="Arial" charset="0"/>
                <a:ea typeface="ＭＳ Ｐゴシック" charset="-128"/>
              </a:defRPr>
            </a:lvl1pPr>
          </a:lstStyle>
          <a:p>
            <a:pPr>
              <a:defRPr/>
            </a:pPr>
            <a:fld id="{B276D0F9-BCD9-42C9-B4E3-D950BAA31338}" type="datetime1">
              <a:rPr lang="ja-JP" altLang="en-US"/>
              <a:pPr>
                <a:defRPr/>
              </a:pPr>
              <a:t>2024/3/27</a:t>
            </a:fld>
            <a:endParaRPr lang="en-US" altLang="ja-JP" dirty="0"/>
          </a:p>
        </p:txBody>
      </p:sp>
      <p:sp>
        <p:nvSpPr>
          <p:cNvPr id="4"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charset="0"/>
                <a:ea typeface="ＭＳ Ｐゴシック" charset="-128"/>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782B9519-AF9C-4A80-BC8B-6375E1D171D9}" type="slidenum">
              <a:rPr lang="en-US" altLang="ja-JP"/>
              <a:pPr>
                <a:defRPr/>
              </a:pPr>
              <a:t>‹#›</a:t>
            </a:fld>
            <a:endParaRPr lang="en-US" altLang="ja-JP" dirty="0"/>
          </a:p>
        </p:txBody>
      </p:sp>
    </p:spTree>
    <p:extLst>
      <p:ext uri="{BB962C8B-B14F-4D97-AF65-F5344CB8AC3E}">
        <p14:creationId xmlns:p14="http://schemas.microsoft.com/office/powerpoint/2010/main" val="3372411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5" r:id="rId3"/>
    <p:sldLayoutId id="2147483994" r:id="rId4"/>
    <p:sldLayoutId id="2147483995" r:id="rId5"/>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7.xml"/><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chart" Target="../charts/chart9.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chart" Target="../charts/char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image" Target="../media/image130.png"/><Relationship Id="rId2" Type="http://schemas.openxmlformats.org/officeDocument/2006/relationships/notesSlide" Target="../notesSlides/notesSlide41.xml"/><Relationship Id="rId16" Type="http://schemas.openxmlformats.org/officeDocument/2006/relationships/customXml" Target="../ink/ink8.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120.png"/><Relationship Id="rId10" Type="http://schemas.openxmlformats.org/officeDocument/2006/relationships/image" Target="../media/image100.png"/><Relationship Id="rId4" Type="http://schemas.openxmlformats.org/officeDocument/2006/relationships/image" Target="../media/image70.png"/><Relationship Id="rId9" Type="http://schemas.openxmlformats.org/officeDocument/2006/relationships/customXml" Target="../ink/ink4.xml"/><Relationship Id="rId14" Type="http://schemas.openxmlformats.org/officeDocument/2006/relationships/customXml" Target="../ink/ink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79.xml.rels><?xml version="1.0" encoding="UTF-8" standalone="yes"?>
<Relationships xmlns="http://schemas.openxmlformats.org/package/2006/relationships"><Relationship Id="rId8" Type="http://schemas.openxmlformats.org/officeDocument/2006/relationships/hyperlink" Target="http://www.jsda.or.jp/jikan/index.html" TargetMode="External"/><Relationship Id="rId13" Type="http://schemas.openxmlformats.org/officeDocument/2006/relationships/hyperlink" Target="http://www.jili.or.jp/knows_learns/index.html" TargetMode="External"/><Relationship Id="rId18" Type="http://schemas.openxmlformats.org/officeDocument/2006/relationships/hyperlink" Target="https://www.kportal.caa.go.jp/index.php" TargetMode="External"/><Relationship Id="rId3" Type="http://schemas.openxmlformats.org/officeDocument/2006/relationships/hyperlink" Target="https://www.fsa.go.jp/user/index.html" TargetMode="External"/><Relationship Id="rId7" Type="http://schemas.openxmlformats.org/officeDocument/2006/relationships/hyperlink" Target="https://money-bu-jpx.com/" TargetMode="External"/><Relationship Id="rId12" Type="http://schemas.openxmlformats.org/officeDocument/2006/relationships/hyperlink" Target="https://www.mhlw.go.jp/stf/seisakunitsuite/bunya/nenkin/nenkin/" TargetMode="External"/><Relationship Id="rId17" Type="http://schemas.openxmlformats.org/officeDocument/2006/relationships/hyperlink" Target="https://www.shiruporuto.jp/public/data/magazine/rich/text/" TargetMode="External"/><Relationship Id="rId2" Type="http://schemas.openxmlformats.org/officeDocument/2006/relationships/notesSlide" Target="../notesSlides/notesSlide79.xml"/><Relationship Id="rId16" Type="http://schemas.openxmlformats.org/officeDocument/2006/relationships/hyperlink" Target="https://www.shiruporuto.jp/public/data/magazine/seinen/" TargetMode="External"/><Relationship Id="rId1" Type="http://schemas.openxmlformats.org/officeDocument/2006/relationships/slideLayout" Target="../slideLayouts/slideLayout4.xml"/><Relationship Id="rId6" Type="http://schemas.openxmlformats.org/officeDocument/2006/relationships/hyperlink" Target="https://www.zenginkyo.or.jp/article/" TargetMode="External"/><Relationship Id="rId11" Type="http://schemas.openxmlformats.org/officeDocument/2006/relationships/hyperlink" Target="https://www.ideco-koushiki.jp/" TargetMode="External"/><Relationship Id="rId5" Type="http://schemas.openxmlformats.org/officeDocument/2006/relationships/hyperlink" Target="https://www.jafp.or.jp/know/" TargetMode="External"/><Relationship Id="rId15" Type="http://schemas.openxmlformats.org/officeDocument/2006/relationships/hyperlink" Target="https://www.shiruporuto.jp/public/data/magazine/daigakusei/" TargetMode="External"/><Relationship Id="rId10" Type="http://schemas.openxmlformats.org/officeDocument/2006/relationships/hyperlink" Target="https://www.fsa.go.jp/policy/nisa2/index.html" TargetMode="External"/><Relationship Id="rId4" Type="http://schemas.openxmlformats.org/officeDocument/2006/relationships/hyperlink" Target="https://www.shiruporuto.jp/" TargetMode="External"/><Relationship Id="rId9" Type="http://schemas.openxmlformats.org/officeDocument/2006/relationships/hyperlink" Target="https://www.toushin.or.jp/start/" TargetMode="External"/><Relationship Id="rId14" Type="http://schemas.openxmlformats.org/officeDocument/2006/relationships/hyperlink" Target="https://www.sonpo.or.jp/educ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4171" y="314183"/>
            <a:ext cx="2235199" cy="615553"/>
          </a:xfrm>
          <a:prstGeom prst="rect">
            <a:avLst/>
          </a:prstGeom>
          <a:solidFill>
            <a:srgbClr val="00CCFF"/>
          </a:solidFill>
          <a:ln>
            <a:noFill/>
          </a:ln>
        </p:spPr>
        <p:txBody>
          <a:bodyPr wrap="square">
            <a:spAutoFit/>
          </a:bodyPr>
          <a:lstStyle/>
          <a:p>
            <a:pPr algn="ctr">
              <a:lnSpc>
                <a:spcPct val="100000"/>
              </a:lnSpc>
              <a:spcBef>
                <a:spcPts val="0"/>
              </a:spcBef>
              <a:spcAft>
                <a:spcPts val="0"/>
              </a:spcAft>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金融経済教育のための</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コアコンテンツ</a:t>
            </a:r>
          </a:p>
        </p:txBody>
      </p:sp>
      <p:sp>
        <p:nvSpPr>
          <p:cNvPr id="2" name="テキスト ボックス 1"/>
          <p:cNvSpPr txBox="1"/>
          <p:nvPr/>
        </p:nvSpPr>
        <p:spPr>
          <a:xfrm>
            <a:off x="5762625" y="657867"/>
            <a:ext cx="3222038" cy="271869"/>
          </a:xfrm>
          <a:prstGeom prst="rect">
            <a:avLst/>
          </a:prstGeom>
          <a:solidFill>
            <a:schemeClr val="accent5">
              <a:lumMod val="20000"/>
              <a:lumOff val="80000"/>
            </a:schemeClr>
          </a:solidFill>
          <a:ln>
            <a:solidFill>
              <a:srgbClr val="14AAEB"/>
            </a:solidFill>
            <a:prstDash val="dash"/>
          </a:ln>
        </p:spPr>
        <p:txBody>
          <a:bodyPr wrap="square" rtlCol="0">
            <a:spAutoFit/>
          </a:bodyPr>
          <a:lstStyle/>
          <a:p>
            <a:pPr algn="r">
              <a:lnSpc>
                <a:spcPts val="144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赤星（</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）付スライド＝「お奨め」（全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枚）</a:t>
            </a:r>
          </a:p>
        </p:txBody>
      </p:sp>
      <p:sp>
        <p:nvSpPr>
          <p:cNvPr id="3" name="テキスト ボックス 2"/>
          <p:cNvSpPr txBox="1"/>
          <p:nvPr/>
        </p:nvSpPr>
        <p:spPr>
          <a:xfrm>
            <a:off x="5076823" y="165443"/>
            <a:ext cx="3907840" cy="387798"/>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cxnSp>
        <p:nvCxnSpPr>
          <p:cNvPr id="23" name="直線コネクタ 22"/>
          <p:cNvCxnSpPr/>
          <p:nvPr/>
        </p:nvCxnSpPr>
        <p:spPr>
          <a:xfrm>
            <a:off x="0" y="3981029"/>
            <a:ext cx="6720091" cy="0"/>
          </a:xfrm>
          <a:prstGeom prst="line">
            <a:avLst/>
          </a:prstGeom>
          <a:ln w="25400">
            <a:solidFill>
              <a:srgbClr val="14AAEB"/>
            </a:solidFill>
          </a:ln>
        </p:spPr>
        <p:style>
          <a:lnRef idx="1">
            <a:schemeClr val="accent1"/>
          </a:lnRef>
          <a:fillRef idx="0">
            <a:schemeClr val="accent1"/>
          </a:fillRef>
          <a:effectRef idx="0">
            <a:schemeClr val="accent1"/>
          </a:effectRef>
          <a:fontRef idx="minor">
            <a:schemeClr val="tx1"/>
          </a:fontRef>
        </p:style>
      </p:cxnSp>
      <p:sp>
        <p:nvSpPr>
          <p:cNvPr id="24" name="タイトル 1"/>
          <p:cNvSpPr txBox="1">
            <a:spLocks/>
          </p:cNvSpPr>
          <p:nvPr/>
        </p:nvSpPr>
        <p:spPr>
          <a:xfrm>
            <a:off x="358516" y="2572147"/>
            <a:ext cx="6285375" cy="1231106"/>
          </a:xfrm>
          <a:prstGeom prst="rect">
            <a:avLst/>
          </a:prstGeom>
          <a:noFill/>
        </p:spPr>
        <p:txBody>
          <a:bodyPr vert="horz" wrap="none" lIns="0" tIns="0" rIns="0" bIns="0" rtlCol="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1" lang="ja-JP" altLang="en-US" sz="4000" b="1" kern="1200" dirty="0">
                <a:solidFill>
                  <a:schemeClr val="tx1"/>
                </a:solidFill>
                <a:latin typeface="+mn-lt"/>
                <a:ea typeface="+mn-ea"/>
                <a:cs typeface="+mn-cs"/>
              </a:defRPr>
            </a:lvl1pPr>
          </a:lstStyle>
          <a:p>
            <a:pPr>
              <a:defRPr/>
            </a:pPr>
            <a:r>
              <a:rPr lang="ja-JP" altLang="en-US"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金融リテラシーとライフデザイン</a:t>
            </a:r>
            <a:r>
              <a:rPr lang="en-US" altLang="ja-JP" dirty="0">
                <a:solidFill>
                  <a:srgbClr val="00CC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rgbClr val="00CC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rgbClr val="00CC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人生、お金、金融知識</a:t>
            </a:r>
          </a:p>
        </p:txBody>
      </p:sp>
      <p:sp>
        <p:nvSpPr>
          <p:cNvPr id="26" name="タイトル 1"/>
          <p:cNvSpPr txBox="1">
            <a:spLocks/>
          </p:cNvSpPr>
          <p:nvPr/>
        </p:nvSpPr>
        <p:spPr>
          <a:xfrm>
            <a:off x="430050" y="4071864"/>
            <a:ext cx="2987997" cy="1107996"/>
          </a:xfrm>
          <a:prstGeom prst="rect">
            <a:avLst/>
          </a:prstGeom>
          <a:noFill/>
        </p:spPr>
        <p:txBody>
          <a:bodyPr vert="horz" wrap="none" lIns="0" tIns="0" rIns="0" bIns="0" rtlCol="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1" lang="ja-JP" altLang="en-US" sz="4000" b="1" kern="1200" dirty="0">
                <a:solidFill>
                  <a:schemeClr val="tx1"/>
                </a:solidFill>
                <a:latin typeface="+mn-lt"/>
                <a:ea typeface="+mn-ea"/>
                <a:cs typeface="+mn-cs"/>
              </a:defRPr>
            </a:lvl1pPr>
          </a:lstStyle>
          <a:p>
            <a:pPr>
              <a:defRPr/>
            </a:pPr>
            <a:r>
              <a:rPr lang="en-US" altLang="ja-JP" sz="2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2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○○月○○日</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2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047819338"/>
              </p:ext>
            </p:extLst>
          </p:nvPr>
        </p:nvGraphicFramePr>
        <p:xfrm>
          <a:off x="317989" y="417364"/>
          <a:ext cx="2881789"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94769">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161338030"/>
              </p:ext>
            </p:extLst>
          </p:nvPr>
        </p:nvGraphicFramePr>
        <p:xfrm>
          <a:off x="359219" y="1556792"/>
          <a:ext cx="8354769" cy="3895513"/>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20000"/>
                    </a:ext>
                  </a:extLst>
                </a:gridCol>
                <a:gridCol w="7092000">
                  <a:extLst>
                    <a:ext uri="{9D8B030D-6E8A-4147-A177-3AD203B41FA5}">
                      <a16:colId xmlns:a16="http://schemas.microsoft.com/office/drawing/2014/main" val="20001"/>
                    </a:ext>
                  </a:extLst>
                </a:gridCol>
              </a:tblGrid>
              <a:tr h="784483">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働いて「どの程度の収入が得られるか」は、</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みなさんが</a:t>
                      </a:r>
                      <a:endParaRPr kumimoji="1" lang="en-US" altLang="ja-JP"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提供できる「付加価値」の大きさ</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と関係しています。</a:t>
                      </a:r>
                    </a:p>
                  </a:txBody>
                  <a:tcPr marL="166154" marR="84406" marB="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5761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5761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多くの人が働いて「付加価値」を世の中に提供しています。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5761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9030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働き方によって、</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収入は異なります</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42492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844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社会や経済の変化に応じた、柔軟な働き方も大事です。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（特に「人生</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年」時代には）</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正方形/長方形 6"/>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60589" y="5802540"/>
            <a:ext cx="7200900" cy="913070"/>
          </a:xfrm>
          <a:prstGeom prst="rect">
            <a:avLst/>
          </a:prstGeom>
          <a:noFill/>
        </p:spPr>
        <p:txBody>
          <a:bodyPr wrap="square" rtlCol="0">
            <a:spAutoFit/>
          </a:bodyPr>
          <a:lstStyle/>
          <a:p>
            <a:pPr marL="361950" indent="-361950">
              <a:lnSpc>
                <a:spcPts val="1600"/>
              </a:lnSpc>
            </a:pPr>
            <a:r>
              <a:rPr kumimoji="1" lang="ja-JP" altLang="en-US" sz="1600" dirty="0"/>
              <a:t>（注）「付加価値」（</a:t>
            </a:r>
            <a:r>
              <a:rPr lang="en-US" altLang="ja-JP" sz="1600" dirty="0"/>
              <a:t>value  added</a:t>
            </a:r>
            <a:r>
              <a:rPr kumimoji="1" lang="ja-JP" altLang="en-US" sz="1600" dirty="0"/>
              <a:t>）とは、「新たに付け加えられた価値」のことで、たとえば人や企業が、より良い商品やサービスを世の中に提供する（そのプロセスの　一部を担う）ことを指します。一人一人が付加価値を生み出すことで経済は成長し、社会の発展にも貢献します。</a:t>
            </a:r>
          </a:p>
        </p:txBody>
      </p:sp>
      <p:sp>
        <p:nvSpPr>
          <p:cNvPr id="10" name="テキスト ボックス 9"/>
          <p:cNvSpPr txBox="1"/>
          <p:nvPr/>
        </p:nvSpPr>
        <p:spPr>
          <a:xfrm>
            <a:off x="5753099" y="564702"/>
            <a:ext cx="2808389"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47543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205296262"/>
              </p:ext>
            </p:extLst>
          </p:nvPr>
        </p:nvGraphicFramePr>
        <p:xfrm>
          <a:off x="533387" y="1521715"/>
          <a:ext cx="7523409" cy="4528984"/>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6156000">
                  <a:extLst>
                    <a:ext uri="{9D8B030D-6E8A-4147-A177-3AD203B41FA5}">
                      <a16:colId xmlns:a16="http://schemas.microsoft.com/office/drawing/2014/main" val="20001"/>
                    </a:ext>
                  </a:extLst>
                </a:gridCol>
              </a:tblGrid>
              <a:tr h="648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雇用される</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6081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10328072"/>
              </p:ext>
            </p:extLst>
          </p:nvPr>
        </p:nvGraphicFramePr>
        <p:xfrm>
          <a:off x="317989" y="430144"/>
          <a:ext cx="493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多様な働き方（稼ぎ方）</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2854578" y="2219379"/>
            <a:ext cx="4572000" cy="1717393"/>
          </a:xfrm>
          <a:prstGeom prst="rect">
            <a:avLst/>
          </a:prstGeom>
        </p:spPr>
        <p:txBody>
          <a:bodyPr>
            <a:spAutoFit/>
          </a:bodyPr>
          <a:lstStyle/>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会社員（正社員、派遣社員）</a:t>
            </a:r>
            <a:endParaRPr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公務員</a:t>
            </a:r>
            <a:endParaRPr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アルバイト、フリーターなど</a:t>
            </a:r>
            <a:endParaRPr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995703" y="2242378"/>
            <a:ext cx="1063503" cy="535531"/>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995703" y="4120053"/>
            <a:ext cx="1301959" cy="535531"/>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それ以外</a:t>
            </a:r>
          </a:p>
        </p:txBody>
      </p:sp>
      <p:sp>
        <p:nvSpPr>
          <p:cNvPr id="11" name="正方形/長方形 10"/>
          <p:cNvSpPr/>
          <p:nvPr/>
        </p:nvSpPr>
        <p:spPr>
          <a:xfrm>
            <a:off x="2867976" y="4687412"/>
            <a:ext cx="4572000" cy="2308324"/>
          </a:xfrm>
          <a:prstGeom prst="rect">
            <a:avLst/>
          </a:prstGeom>
        </p:spPr>
        <p:txBody>
          <a:bodyPr>
            <a:spAutoFit/>
          </a:bodyPr>
          <a:lstStyle/>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家業などを継ぐ</a:t>
            </a:r>
            <a:endParaRPr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起業する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（会社を起こす）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フリーランスなど</a:t>
            </a:r>
          </a:p>
          <a:p>
            <a:pPr marL="285750" indent="-285750">
              <a:buFont typeface="Arial" panose="020B0604020202020204" pitchFamily="34" charset="0"/>
              <a:buChar char="•"/>
            </a:pP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009101" y="4681603"/>
            <a:ext cx="1063503" cy="535531"/>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14" name="テキスト ボックス 13"/>
          <p:cNvSpPr txBox="1"/>
          <p:nvPr/>
        </p:nvSpPr>
        <p:spPr>
          <a:xfrm>
            <a:off x="6248400" y="564702"/>
            <a:ext cx="2800018"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62109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558637372"/>
              </p:ext>
            </p:extLst>
          </p:nvPr>
        </p:nvGraphicFramePr>
        <p:xfrm>
          <a:off x="657150" y="1799778"/>
          <a:ext cx="7609846" cy="3875969"/>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6480000">
                  <a:extLst>
                    <a:ext uri="{9D8B030D-6E8A-4147-A177-3AD203B41FA5}">
                      <a16:colId xmlns:a16="http://schemas.microsoft.com/office/drawing/2014/main" val="20001"/>
                    </a:ext>
                  </a:extLst>
                </a:gridCol>
              </a:tblGrid>
              <a:tr h="1516089">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収入、支出のイメージ</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をつかみましょう。</a:t>
                      </a:r>
                    </a:p>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収入と支出をバランスさせる</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ことが大事です。</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0" kern="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日常生活でも、家計の収支を管理し、黒字を</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確保する（お金を貯める）習慣をつけましょう。</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5865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「将来やりたい夢」</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「人生の３大費用」</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にどうお金を準備するか、考えましょう。</a:t>
                      </a:r>
                    </a:p>
                  </a:txBody>
                  <a:tcPr marL="166154" marR="84406" marB="108000" anchor="b">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612981">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13282211"/>
              </p:ext>
            </p:extLst>
          </p:nvPr>
        </p:nvGraphicFramePr>
        <p:xfrm>
          <a:off x="317989" y="430064"/>
          <a:ext cx="395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77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収入と支出</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70600" y="564702"/>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91619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74616" y="6235919"/>
            <a:ext cx="8243845" cy="31393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（出所）総務省「家計調査」（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年）、収入は可処分所得、支出は消費支出＋土地家屋借金返済のデータから試算</a:t>
            </a:r>
          </a:p>
        </p:txBody>
      </p:sp>
      <p:graphicFrame>
        <p:nvGraphicFramePr>
          <p:cNvPr id="18" name="表 17"/>
          <p:cNvGraphicFramePr>
            <a:graphicFrameLocks noGrp="1"/>
          </p:cNvGraphicFramePr>
          <p:nvPr/>
        </p:nvGraphicFramePr>
        <p:xfrm>
          <a:off x="317989" y="430144"/>
          <a:ext cx="7999328"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6812308">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一生涯の収入と支出（勤労者家計の平均的な姿）</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213458" y="2059863"/>
            <a:ext cx="1141695" cy="288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正方形/長方形 18"/>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23" name="テキスト ボックス 22"/>
          <p:cNvSpPr txBox="1"/>
          <p:nvPr/>
        </p:nvSpPr>
        <p:spPr>
          <a:xfrm>
            <a:off x="6050606" y="1035602"/>
            <a:ext cx="2924750" cy="276999"/>
          </a:xfrm>
          <a:prstGeom prst="rect">
            <a:avLst/>
          </a:prstGeom>
          <a:solidFill>
            <a:schemeClr val="accent5">
              <a:lumMod val="20000"/>
              <a:lumOff val="80000"/>
            </a:schemeClr>
          </a:solidFill>
          <a:ln>
            <a:solidFill>
              <a:srgbClr val="14AAEB"/>
            </a:solidFill>
          </a:ln>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graphicFrame>
        <p:nvGraphicFramePr>
          <p:cNvPr id="24" name="グラフ 23"/>
          <p:cNvGraphicFramePr>
            <a:graphicFrameLocks/>
          </p:cNvGraphicFramePr>
          <p:nvPr>
            <p:extLst>
              <p:ext uri="{D42A27DB-BD31-4B8C-83A1-F6EECF244321}">
                <p14:modId xmlns:p14="http://schemas.microsoft.com/office/powerpoint/2010/main" val="3176477817"/>
              </p:ext>
            </p:extLst>
          </p:nvPr>
        </p:nvGraphicFramePr>
        <p:xfrm>
          <a:off x="108953" y="1712690"/>
          <a:ext cx="8866402" cy="4456857"/>
        </p:xfrm>
        <a:graphic>
          <a:graphicData uri="http://schemas.openxmlformats.org/drawingml/2006/chart">
            <c:chart xmlns:c="http://schemas.openxmlformats.org/drawingml/2006/chart" xmlns:r="http://schemas.openxmlformats.org/officeDocument/2006/relationships" r:id="rId3"/>
          </a:graphicData>
        </a:graphic>
      </p:graphicFrame>
      <p:pic>
        <p:nvPicPr>
          <p:cNvPr id="28" name="図 27"/>
          <p:cNvPicPr>
            <a:picLocks noChangeAspect="1"/>
          </p:cNvPicPr>
          <p:nvPr/>
        </p:nvPicPr>
        <p:blipFill rotWithShape="1">
          <a:blip r:embed="rId4"/>
          <a:srcRect l="76821" b="68020"/>
          <a:stretch/>
        </p:blipFill>
        <p:spPr>
          <a:xfrm>
            <a:off x="7200005" y="2593030"/>
            <a:ext cx="1723187" cy="1725225"/>
          </a:xfrm>
          <a:prstGeom prst="rect">
            <a:avLst/>
          </a:prstGeom>
        </p:spPr>
      </p:pic>
      <p:sp>
        <p:nvSpPr>
          <p:cNvPr id="26" name="左大かっこ 25"/>
          <p:cNvSpPr/>
          <p:nvPr/>
        </p:nvSpPr>
        <p:spPr>
          <a:xfrm rot="5400000">
            <a:off x="7207660" y="2374089"/>
            <a:ext cx="93093" cy="3040965"/>
          </a:xfrm>
          <a:prstGeom prst="leftBracket">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chemeClr val="accent5">
                  <a:lumMod val="75000"/>
                </a:schemeClr>
              </a:solidFill>
            </a:endParaRPr>
          </a:p>
        </p:txBody>
      </p:sp>
      <p:sp>
        <p:nvSpPr>
          <p:cNvPr id="29" name="円形吹き出し 28"/>
          <p:cNvSpPr/>
          <p:nvPr/>
        </p:nvSpPr>
        <p:spPr>
          <a:xfrm>
            <a:off x="5898505" y="2763326"/>
            <a:ext cx="1586678" cy="986346"/>
          </a:xfrm>
          <a:prstGeom prst="wedgeEllipseCallout">
            <a:avLst>
              <a:gd name="adj1" fmla="val 67307"/>
              <a:gd name="adj2" fmla="val 36323"/>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歳で収入を支出が上回ってしまうのか！</a:t>
            </a:r>
          </a:p>
        </p:txBody>
      </p:sp>
      <p:sp>
        <p:nvSpPr>
          <p:cNvPr id="30" name="フローチャート : 手操作入力 29"/>
          <p:cNvSpPr/>
          <p:nvPr/>
        </p:nvSpPr>
        <p:spPr>
          <a:xfrm rot="18395946" flipV="1">
            <a:off x="8265929" y="2692072"/>
            <a:ext cx="313200" cy="63967"/>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フローチャート : 手操作入力 30"/>
          <p:cNvSpPr/>
          <p:nvPr/>
        </p:nvSpPr>
        <p:spPr>
          <a:xfrm rot="19765577" flipV="1">
            <a:off x="8439776" y="2801985"/>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フローチャート : 手操作入力 31"/>
          <p:cNvSpPr/>
          <p:nvPr/>
        </p:nvSpPr>
        <p:spPr>
          <a:xfrm rot="20477481" flipV="1">
            <a:off x="8484220" y="3040768"/>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正方形/長方形 41"/>
          <p:cNvSpPr/>
          <p:nvPr/>
        </p:nvSpPr>
        <p:spPr>
          <a:xfrm>
            <a:off x="8584330" y="6114371"/>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星 5 20"/>
          <p:cNvSpPr/>
          <p:nvPr/>
        </p:nvSpPr>
        <p:spPr>
          <a:xfrm>
            <a:off x="8668905" y="23910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108953" y="1993491"/>
            <a:ext cx="1141695" cy="288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373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1244781795"/>
              </p:ext>
            </p:extLst>
          </p:nvPr>
        </p:nvGraphicFramePr>
        <p:xfrm>
          <a:off x="613954" y="1232277"/>
          <a:ext cx="7720140" cy="4842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p:cNvGraphicFramePr>
            <a:graphicFrameLocks noGrp="1"/>
          </p:cNvGraphicFramePr>
          <p:nvPr/>
        </p:nvGraphicFramePr>
        <p:xfrm>
          <a:off x="317989" y="430064"/>
          <a:ext cx="525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6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雇用形態による年収の違い</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正方形/長方形 8"/>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14" name="テキスト ボックス 5"/>
          <p:cNvSpPr txBox="1">
            <a:spLocks noChangeArrowheads="1"/>
          </p:cNvSpPr>
          <p:nvPr/>
        </p:nvSpPr>
        <p:spPr bwMode="auto">
          <a:xfrm>
            <a:off x="788093" y="6141028"/>
            <a:ext cx="7110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推定年収＝「きまって支給する現金給与額」</a:t>
            </a:r>
            <a:r>
              <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0" dirty="0">
                <a:latin typeface="Meiryo UI" panose="020B0604030504040204" pitchFamily="50" charset="-128"/>
                <a:ea typeface="Meiryo UI" panose="020B0604030504040204" pitchFamily="50" charset="-128"/>
                <a:cs typeface="Meiryo UI" panose="020B0604030504040204" pitchFamily="50" charset="-128"/>
              </a:rPr>
              <a:t>ヶ月＋「年間賞与その他特別給与額」として試算</a:t>
            </a:r>
            <a:endParaRPr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（出所）厚生労働省「令和３年賃金構造基本統計調査」</a:t>
            </a:r>
          </a:p>
        </p:txBody>
      </p:sp>
      <p:sp>
        <p:nvSpPr>
          <p:cNvPr id="16" name="正方形/長方形 15"/>
          <p:cNvSpPr/>
          <p:nvPr/>
        </p:nvSpPr>
        <p:spPr>
          <a:xfrm>
            <a:off x="8261016" y="5648756"/>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rotWithShape="1">
          <a:blip r:embed="rId4"/>
          <a:srcRect l="76821" b="68020"/>
          <a:stretch/>
        </p:blipFill>
        <p:spPr>
          <a:xfrm>
            <a:off x="7637193" y="1169561"/>
            <a:ext cx="1723187" cy="1725225"/>
          </a:xfrm>
          <a:prstGeom prst="rect">
            <a:avLst/>
          </a:prstGeom>
        </p:spPr>
      </p:pic>
      <p:sp>
        <p:nvSpPr>
          <p:cNvPr id="22" name="円形吹き出し 21"/>
          <p:cNvSpPr/>
          <p:nvPr/>
        </p:nvSpPr>
        <p:spPr>
          <a:xfrm>
            <a:off x="7206912" y="2261937"/>
            <a:ext cx="1545866" cy="620818"/>
          </a:xfrm>
          <a:prstGeom prst="wedgeEllipseCallout">
            <a:avLst>
              <a:gd name="adj1" fmla="val 18646"/>
              <a:gd name="adj2" fmla="val -69745"/>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年収に大きな差があるんだなぁ。</a:t>
            </a:r>
          </a:p>
        </p:txBody>
      </p:sp>
      <p:sp>
        <p:nvSpPr>
          <p:cNvPr id="23" name="フローチャート : 手操作入力 22"/>
          <p:cNvSpPr/>
          <p:nvPr/>
        </p:nvSpPr>
        <p:spPr>
          <a:xfrm rot="18395946" flipV="1">
            <a:off x="8566729" y="1103846"/>
            <a:ext cx="313200" cy="63967"/>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手操作入力 23"/>
          <p:cNvSpPr/>
          <p:nvPr/>
        </p:nvSpPr>
        <p:spPr>
          <a:xfrm rot="19765577" flipV="1">
            <a:off x="8740576" y="1213761"/>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手操作入力 24"/>
          <p:cNvSpPr/>
          <p:nvPr/>
        </p:nvSpPr>
        <p:spPr>
          <a:xfrm rot="20477481" flipV="1">
            <a:off x="8785020" y="1452544"/>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8682109" y="70064"/>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29116" y="1280622"/>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744537" y="617340"/>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69934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2298371614"/>
              </p:ext>
            </p:extLst>
          </p:nvPr>
        </p:nvGraphicFramePr>
        <p:xfrm>
          <a:off x="4554703" y="1992010"/>
          <a:ext cx="4449911" cy="4400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p:cNvGraphicFramePr>
            <a:graphicFrameLocks/>
          </p:cNvGraphicFramePr>
          <p:nvPr/>
        </p:nvGraphicFramePr>
        <p:xfrm>
          <a:off x="44219" y="1355423"/>
          <a:ext cx="4376801" cy="51285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グラフ 36"/>
          <p:cNvGraphicFramePr>
            <a:graphicFrameLocks/>
          </p:cNvGraphicFramePr>
          <p:nvPr>
            <p:extLst>
              <p:ext uri="{D42A27DB-BD31-4B8C-83A1-F6EECF244321}">
                <p14:modId xmlns:p14="http://schemas.microsoft.com/office/powerpoint/2010/main" val="879655579"/>
              </p:ext>
            </p:extLst>
          </p:nvPr>
        </p:nvGraphicFramePr>
        <p:xfrm>
          <a:off x="317989" y="1836366"/>
          <a:ext cx="4149930" cy="44940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表 11"/>
          <p:cNvGraphicFramePr>
            <a:graphicFrameLocks noGrp="1"/>
          </p:cNvGraphicFramePr>
          <p:nvPr/>
        </p:nvGraphicFramePr>
        <p:xfrm>
          <a:off x="317989" y="430064"/>
          <a:ext cx="3995020" cy="636736"/>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808000">
                  <a:extLst>
                    <a:ext uri="{9D8B030D-6E8A-4147-A177-3AD203B41FA5}">
                      <a16:colId xmlns:a16="http://schemas.microsoft.com/office/drawing/2014/main" val="20001"/>
                    </a:ext>
                  </a:extLst>
                </a:gridCol>
              </a:tblGrid>
              <a:tr h="636736">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所得と支出の分布</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173337" y="1293008"/>
            <a:ext cx="4307821" cy="303006"/>
          </a:xfrm>
          <a:prstGeom prst="rect">
            <a:avLst/>
          </a:prstGeom>
          <a:solidFill>
            <a:srgbClr val="006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年間所得額の分布図</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711178" y="1293905"/>
            <a:ext cx="4307821" cy="303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年間支出額の分布図</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flipH="1">
            <a:off x="1909472" y="3288323"/>
            <a:ext cx="191890" cy="316691"/>
          </a:xfrm>
          <a:prstGeom prst="line">
            <a:avLst/>
          </a:prstGeom>
          <a:ln w="1905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675755" y="1948602"/>
            <a:ext cx="2893333" cy="321883"/>
          </a:xfrm>
          <a:prstGeom prst="rect">
            <a:avLst/>
          </a:prstGeom>
          <a:noFill/>
          <a:ln w="12700">
            <a:noFill/>
            <a:prstDash val="sysDot"/>
          </a:ln>
        </p:spPr>
        <p:txBody>
          <a:bodyPr wrap="square" rtlCol="0">
            <a:spAutoFit/>
          </a:bodyPr>
          <a:lstStyle/>
          <a:p>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中央値：</a:t>
            </a:r>
            <a:r>
              <a:rPr lang="en-US" altLang="ja-JP" sz="1400" b="1" dirty="0">
                <a:solidFill>
                  <a:srgbClr val="0064FA"/>
                </a:solidFill>
                <a:latin typeface="Meiryo UI" panose="020B0604030504040204" pitchFamily="50" charset="-128"/>
                <a:ea typeface="Meiryo UI" panose="020B0604030504040204" pitchFamily="50" charset="-128"/>
                <a:cs typeface="Meiryo UI" panose="020B0604030504040204" pitchFamily="50" charset="-128"/>
              </a:rPr>
              <a:t>345</a:t>
            </a:r>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flipH="1">
            <a:off x="1615066" y="2270485"/>
            <a:ext cx="178565" cy="314846"/>
          </a:xfrm>
          <a:prstGeom prst="line">
            <a:avLst/>
          </a:prstGeom>
          <a:ln w="1905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24758" y="3068316"/>
            <a:ext cx="2893333" cy="350865"/>
          </a:xfrm>
          <a:prstGeom prst="rect">
            <a:avLst/>
          </a:prstGeom>
          <a:noFill/>
          <a:ln w="12700">
            <a:noFill/>
            <a:prstDash val="sysDot"/>
          </a:ln>
        </p:spPr>
        <p:txBody>
          <a:bodyPr wrap="square" rtlCol="0">
            <a:spAutoFit/>
          </a:bodyPr>
          <a:lstStyle/>
          <a:p>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平均値：</a:t>
            </a:r>
            <a:r>
              <a:rPr lang="en-US" altLang="ja-JP" sz="1400" b="1" dirty="0">
                <a:solidFill>
                  <a:srgbClr val="0064FA"/>
                </a:solidFill>
                <a:latin typeface="Meiryo UI" panose="020B0604030504040204" pitchFamily="50" charset="-128"/>
                <a:ea typeface="Meiryo UI" panose="020B0604030504040204" pitchFamily="50" charset="-128"/>
                <a:cs typeface="Meiryo UI" panose="020B0604030504040204" pitchFamily="50" charset="-128"/>
              </a:rPr>
              <a:t>439</a:t>
            </a:r>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H="1">
            <a:off x="606350" y="5293163"/>
            <a:ext cx="1303122" cy="17094"/>
          </a:xfrm>
          <a:prstGeom prst="line">
            <a:avLst/>
          </a:prstGeom>
          <a:ln w="19050">
            <a:solidFill>
              <a:schemeClr val="bg1"/>
            </a:solidFill>
            <a:prstDash val="solid"/>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935233" y="1578538"/>
            <a:ext cx="1658781" cy="350865"/>
          </a:xfrm>
          <a:prstGeom prst="rect">
            <a:avLst/>
          </a:prstGeom>
          <a:noFill/>
          <a:ln w="12700">
            <a:noFill/>
            <a:prstDash val="sysDot"/>
          </a:ln>
        </p:spPr>
        <p:txBody>
          <a:bodyPr wrap="square" rtlCol="0">
            <a:spAutoFit/>
          </a:bodyPr>
          <a:lstStyle/>
          <a:p>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中央値：</a:t>
            </a:r>
            <a:r>
              <a:rPr lang="en-US" altLang="ja-JP" sz="1400" b="1" dirty="0">
                <a:solidFill>
                  <a:srgbClr val="0064FA"/>
                </a:solidFill>
                <a:latin typeface="Meiryo UI" panose="020B0604030504040204" pitchFamily="50" charset="-128"/>
                <a:ea typeface="Meiryo UI" panose="020B0604030504040204" pitchFamily="50" charset="-128"/>
                <a:cs typeface="Meiryo UI" panose="020B0604030504040204" pitchFamily="50" charset="-128"/>
              </a:rPr>
              <a:t>263</a:t>
            </a:r>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6391430" y="2010475"/>
            <a:ext cx="0" cy="227117"/>
          </a:xfrm>
          <a:prstGeom prst="line">
            <a:avLst/>
          </a:prstGeom>
          <a:ln w="1905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367163" y="1782554"/>
            <a:ext cx="2893333" cy="350865"/>
          </a:xfrm>
          <a:prstGeom prst="rect">
            <a:avLst/>
          </a:prstGeom>
          <a:noFill/>
          <a:ln w="12700">
            <a:noFill/>
            <a:prstDash val="sysDot"/>
          </a:ln>
        </p:spPr>
        <p:txBody>
          <a:bodyPr wrap="square" rtlCol="0">
            <a:spAutoFit/>
          </a:bodyPr>
          <a:lstStyle/>
          <a:p>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平均値：</a:t>
            </a:r>
            <a:r>
              <a:rPr lang="en-US" altLang="ja-JP" sz="1400" b="1" dirty="0">
                <a:solidFill>
                  <a:srgbClr val="0064FA"/>
                </a:solidFill>
                <a:latin typeface="Meiryo UI" panose="020B0604030504040204" pitchFamily="50" charset="-128"/>
                <a:ea typeface="Meiryo UI" panose="020B0604030504040204" pitchFamily="50" charset="-128"/>
                <a:cs typeface="Meiryo UI" panose="020B0604030504040204" pitchFamily="50" charset="-128"/>
              </a:rPr>
              <a:t>287</a:t>
            </a:r>
            <a:r>
              <a:rPr lang="ja-JP" altLang="en-US"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flipH="1" flipV="1">
            <a:off x="5016760" y="5261469"/>
            <a:ext cx="1370752" cy="8689"/>
          </a:xfrm>
          <a:prstGeom prst="line">
            <a:avLst/>
          </a:prstGeom>
          <a:ln w="19050">
            <a:solidFill>
              <a:srgbClr val="002060"/>
            </a:solidFill>
            <a:prstDash val="solid"/>
            <a:headEnd type="triangl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81899" y="6216225"/>
            <a:ext cx="8247135" cy="5355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「国民生活基礎調査」（</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収入は可処分所得、支出は家計支出、各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中央値および平均値以下の世帯割合は均等分布を仮定して試算</a:t>
            </a:r>
          </a:p>
        </p:txBody>
      </p:sp>
      <p:sp>
        <p:nvSpPr>
          <p:cNvPr id="22" name="正方形/長方形 21"/>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23" name="正方形/長方形 22"/>
          <p:cNvSpPr/>
          <p:nvPr/>
        </p:nvSpPr>
        <p:spPr>
          <a:xfrm>
            <a:off x="171460" y="1660570"/>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554703" y="1742340"/>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26" name="テキスト ボックス 25"/>
          <p:cNvSpPr txBox="1"/>
          <p:nvPr/>
        </p:nvSpPr>
        <p:spPr>
          <a:xfrm>
            <a:off x="5074581" y="4752536"/>
            <a:ext cx="1380083" cy="387798"/>
          </a:xfrm>
          <a:prstGeom prst="rect">
            <a:avLst/>
          </a:prstGeom>
          <a:ln w="12700">
            <a:noFill/>
            <a:prstDash val="sysDot"/>
          </a:ln>
        </p:spPr>
        <p:txBody>
          <a:bodyPr wrap="square" rtlCol="0">
            <a:spAutoFit/>
          </a:bodyPr>
          <a:lstStyle/>
          <a:p>
            <a:pPr algn="ctr"/>
            <a:r>
              <a:rPr lang="ja-JP" altLang="en-US"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平均値まで</a:t>
            </a:r>
            <a:r>
              <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58</a:t>
            </a:r>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120265" y="527600"/>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cxnSp>
        <p:nvCxnSpPr>
          <p:cNvPr id="29" name="直線コネクタ 28"/>
          <p:cNvCxnSpPr/>
          <p:nvPr/>
        </p:nvCxnSpPr>
        <p:spPr>
          <a:xfrm>
            <a:off x="6269057" y="2010475"/>
            <a:ext cx="0" cy="227117"/>
          </a:xfrm>
          <a:prstGeom prst="line">
            <a:avLst/>
          </a:prstGeom>
          <a:ln w="1905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useBgFill="1">
        <p:nvSpPr>
          <p:cNvPr id="34" name="テキスト ボックス 33"/>
          <p:cNvSpPr txBox="1"/>
          <p:nvPr/>
        </p:nvSpPr>
        <p:spPr>
          <a:xfrm>
            <a:off x="744675" y="4779702"/>
            <a:ext cx="1380083" cy="387798"/>
          </a:xfrm>
          <a:prstGeom prst="rect">
            <a:avLst/>
          </a:prstGeom>
          <a:ln w="12700">
            <a:noFill/>
            <a:prstDash val="sysDot"/>
          </a:ln>
        </p:spPr>
        <p:txBody>
          <a:bodyPr wrap="square" rtlCol="0">
            <a:spAutoFit/>
          </a:bodyPr>
          <a:lstStyle/>
          <a:p>
            <a:pPr algn="ctr"/>
            <a:r>
              <a:rPr lang="ja-JP" altLang="en-US"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平均値まで</a:t>
            </a:r>
            <a:r>
              <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2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30064"/>
          <a:ext cx="42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人生の３大費用とは</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197710" y="1529970"/>
            <a:ext cx="2678105" cy="2794366"/>
          </a:xfrm>
          <a:prstGeom prst="rect">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97710" y="1529970"/>
            <a:ext cx="2667847" cy="720080"/>
          </a:xfrm>
          <a:prstGeom prst="rect">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子育て・教育</a:t>
            </a:r>
            <a:endPar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239499" y="1529970"/>
            <a:ext cx="2678105" cy="2794366"/>
          </a:xfrm>
          <a:prstGeom prst="rect">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9500" y="1529970"/>
            <a:ext cx="2667847" cy="720080"/>
          </a:xfrm>
          <a:prstGeom prst="rect">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住宅</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300192" y="1529970"/>
            <a:ext cx="2678105" cy="2794366"/>
          </a:xfrm>
          <a:prstGeom prst="rect">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300192" y="1529970"/>
            <a:ext cx="2667847" cy="720080"/>
          </a:xfrm>
          <a:prstGeom prst="rect">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老後</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79057" y="2509618"/>
            <a:ext cx="2694687" cy="1569660"/>
          </a:xfrm>
          <a:prstGeom prst="rect">
            <a:avLst/>
          </a:prstGeom>
          <a:noFill/>
        </p:spPr>
        <p:txBody>
          <a:bodyPr wrap="square" rtlCol="0">
            <a:spAutoFit/>
          </a:bodyPr>
          <a:lstStyle/>
          <a:p>
            <a:pPr fontAlgn="auto">
              <a:lnSpc>
                <a:spcPct val="1000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（幼～高＝公立、大＝国立）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約　　</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（幼～大＝私立）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万円以上</a:t>
            </a:r>
          </a:p>
        </p:txBody>
      </p:sp>
      <p:sp>
        <p:nvSpPr>
          <p:cNvPr id="21" name="テキスト ボックス 20"/>
          <p:cNvSpPr txBox="1"/>
          <p:nvPr/>
        </p:nvSpPr>
        <p:spPr>
          <a:xfrm>
            <a:off x="3420147" y="2536915"/>
            <a:ext cx="2079415" cy="1431161"/>
          </a:xfrm>
          <a:prstGeom prst="rect">
            <a:avLst/>
          </a:prstGeom>
          <a:noFill/>
        </p:spPr>
        <p:txBody>
          <a:bodyPr wrap="none" rtlCol="0">
            <a:spAutoFit/>
          </a:bodyPr>
          <a:lstStyle/>
          <a:p>
            <a:pPr fontAlgn="auto">
              <a:lnSpc>
                <a:spcPct val="1000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（建売住宅）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3,600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（マンション）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4,500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2" name="テキスト ボックス 21"/>
          <p:cNvSpPr txBox="1"/>
          <p:nvPr/>
        </p:nvSpPr>
        <p:spPr>
          <a:xfrm>
            <a:off x="6501707" y="2523266"/>
            <a:ext cx="2505814" cy="1477328"/>
          </a:xfrm>
          <a:prstGeom prst="rect">
            <a:avLst/>
          </a:prstGeom>
          <a:noFill/>
        </p:spPr>
        <p:txBody>
          <a:bodyPr wrap="none" rtlCol="0">
            <a:spAutoFit/>
          </a:bodyPr>
          <a:lstStyle/>
          <a:p>
            <a:pPr fontAlgn="auto">
              <a:lnSpc>
                <a:spcPct val="1000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8,100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（ゆとりあり）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3" name="正方形/長方形 22"/>
          <p:cNvSpPr/>
          <p:nvPr/>
        </p:nvSpPr>
        <p:spPr>
          <a:xfrm>
            <a:off x="178741" y="6300014"/>
            <a:ext cx="8496029" cy="276999"/>
          </a:xfrm>
          <a:prstGeom prst="rect">
            <a:avLst/>
          </a:prstGeom>
        </p:spPr>
        <p:txBody>
          <a:bodyPr wrap="square">
            <a:spAutoFit/>
          </a:bodyPr>
          <a:lstStyle/>
          <a:p>
            <a:pPr marL="541338" indent="-541338">
              <a:lnSpc>
                <a:spcPct val="1000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（出所）総務省、文部科学省、住宅金融支援機構、生命保険文化センターの資料により試算。</a:t>
            </a:r>
          </a:p>
        </p:txBody>
      </p:sp>
      <p:sp>
        <p:nvSpPr>
          <p:cNvPr id="29" name="正方形/長方形 28"/>
          <p:cNvSpPr/>
          <p:nvPr/>
        </p:nvSpPr>
        <p:spPr>
          <a:xfrm>
            <a:off x="187453" y="4760770"/>
            <a:ext cx="2678105" cy="1279091"/>
          </a:xfrm>
          <a:prstGeom prst="rect">
            <a:avLst/>
          </a:prstGeom>
          <a:solidFill>
            <a:schemeClr val="bg1"/>
          </a:solidFill>
          <a:ln>
            <a:solidFill>
              <a:srgbClr val="14AA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fontAlgn="auto">
              <a:lnSpc>
                <a:spcPct val="100000"/>
              </a:lnSpc>
              <a:spcBef>
                <a:spcPts val="0"/>
              </a:spcBef>
              <a:spcAft>
                <a:spcPts val="0"/>
              </a:spcAft>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は、幼稚園から高校までの「学習費総額」と、大学の「入学金・授業料・施設設備費」の計。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0" name="正方形/長方形 29"/>
          <p:cNvSpPr/>
          <p:nvPr/>
        </p:nvSpPr>
        <p:spPr>
          <a:xfrm>
            <a:off x="3229242" y="4760770"/>
            <a:ext cx="2678105" cy="1279091"/>
          </a:xfrm>
          <a:prstGeom prst="rect">
            <a:avLst/>
          </a:prstGeom>
          <a:solidFill>
            <a:schemeClr val="bg1"/>
          </a:solidFill>
          <a:ln>
            <a:solidFill>
              <a:srgbClr val="14AA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fontAlgn="auto">
              <a:lnSpc>
                <a:spcPct val="100000"/>
              </a:lnSpc>
              <a:spcBef>
                <a:spcPts val="0"/>
              </a:spcBef>
              <a:spcAft>
                <a:spcPts val="0"/>
              </a:spcAft>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は、住宅ローン利用者の住宅購入平均価格。</a:t>
            </a:r>
          </a:p>
        </p:txBody>
      </p:sp>
      <p:sp>
        <p:nvSpPr>
          <p:cNvPr id="31" name="正方形/長方形 30"/>
          <p:cNvSpPr/>
          <p:nvPr/>
        </p:nvSpPr>
        <p:spPr>
          <a:xfrm>
            <a:off x="6289935" y="4760770"/>
            <a:ext cx="2678105" cy="1279091"/>
          </a:xfrm>
          <a:prstGeom prst="rect">
            <a:avLst/>
          </a:prstGeom>
          <a:solidFill>
            <a:schemeClr val="bg1"/>
          </a:solidFill>
          <a:ln>
            <a:solidFill>
              <a:srgbClr val="14AA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fontAlgn="auto">
              <a:lnSpc>
                <a:spcPct val="100000"/>
              </a:lnSpc>
              <a:spcBef>
                <a:spcPts val="0"/>
              </a:spcBef>
              <a:spcAft>
                <a:spcPts val="0"/>
              </a:spcAft>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「老後」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は、夫婦二人世帯の老後生活費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年間（世帯主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歳）分。</a:t>
            </a:r>
          </a:p>
        </p:txBody>
      </p:sp>
      <p:cxnSp>
        <p:nvCxnSpPr>
          <p:cNvPr id="32" name="直線コネクタ 31"/>
          <p:cNvCxnSpPr/>
          <p:nvPr/>
        </p:nvCxnSpPr>
        <p:spPr>
          <a:xfrm>
            <a:off x="1546104" y="4324336"/>
            <a:ext cx="0" cy="432000"/>
          </a:xfrm>
          <a:prstGeom prst="line">
            <a:avLst/>
          </a:prstGeom>
          <a:ln w="19050">
            <a:solidFill>
              <a:srgbClr val="0070C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572000" y="4328770"/>
            <a:ext cx="0" cy="432000"/>
          </a:xfrm>
          <a:prstGeom prst="line">
            <a:avLst/>
          </a:prstGeom>
          <a:ln w="19050">
            <a:solidFill>
              <a:srgbClr val="0070C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660870" y="4328722"/>
            <a:ext cx="0" cy="432000"/>
          </a:xfrm>
          <a:prstGeom prst="line">
            <a:avLst/>
          </a:prstGeom>
          <a:ln w="19050">
            <a:solidFill>
              <a:srgbClr val="0070C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35" name="テキスト ボックス 34"/>
          <p:cNvSpPr txBox="1"/>
          <p:nvPr/>
        </p:nvSpPr>
        <p:spPr>
          <a:xfrm>
            <a:off x="6120265" y="527600"/>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25" name="星 5 24"/>
          <p:cNvSpPr/>
          <p:nvPr/>
        </p:nvSpPr>
        <p:spPr>
          <a:xfrm>
            <a:off x="8682109" y="70064"/>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491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30064"/>
          <a:ext cx="73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61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歳から先の収支バランス（夫婦モデル）</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正方形/長方形 23"/>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sp>
        <p:nvSpPr>
          <p:cNvPr id="25" name="正方形/長方形 24"/>
          <p:cNvSpPr/>
          <p:nvPr/>
        </p:nvSpPr>
        <p:spPr>
          <a:xfrm>
            <a:off x="295027" y="1622409"/>
            <a:ext cx="4086117" cy="3018694"/>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783771" y="1781904"/>
            <a:ext cx="4086117" cy="3018694"/>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073885" y="4965961"/>
            <a:ext cx="5061600" cy="782338"/>
          </a:xfrm>
          <a:prstGeom prst="rect">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支出　＞ 収入　となりそうなら、</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lnSpc>
                <a:spcPct val="100000"/>
              </a:lnSpc>
              <a:spcBef>
                <a:spcPts val="0"/>
              </a:spcBef>
              <a:spcAft>
                <a:spcPts val="0"/>
              </a:spcAft>
            </a:pPr>
            <a:r>
              <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歳までに</a:t>
            </a:r>
            <a:r>
              <a:rPr lang="ja-JP" altLang="en-US" sz="2000" b="1" u="sng"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資産形成が必要</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。その方法は？</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33929" y="1375390"/>
            <a:ext cx="1056410" cy="432048"/>
          </a:xfrm>
          <a:prstGeom prst="rect">
            <a:avLst/>
          </a:prstGeom>
          <a:solidFill>
            <a:schemeClr val="bg1"/>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支出</a:t>
            </a:r>
            <a:endParaRPr kumimoji="1"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222673" y="1375390"/>
            <a:ext cx="1056410" cy="432048"/>
          </a:xfrm>
          <a:prstGeom prst="rect">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16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収入</a:t>
            </a:r>
            <a:endParaRPr kumimoji="1" lang="ja-JP" altLang="en-US" sz="16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478357" y="1375389"/>
            <a:ext cx="2662057" cy="432048"/>
          </a:xfrm>
          <a:prstGeom prst="rect">
            <a:avLst/>
          </a:prstGeom>
          <a:solidFill>
            <a:srgbClr val="0000FF"/>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itchFamily="50" charset="-128"/>
                <a:ea typeface="Meiryo UI" pitchFamily="50" charset="-128"/>
                <a:cs typeface="Meiryo UI" pitchFamily="50" charset="-128"/>
              </a:rPr>
              <a:t>8,100</a:t>
            </a:r>
            <a:r>
              <a:rPr lang="ja-JP" altLang="en-US" sz="1600" b="1" dirty="0">
                <a:solidFill>
                  <a:schemeClr val="bg1"/>
                </a:solidFill>
                <a:latin typeface="Meiryo UI" pitchFamily="50" charset="-128"/>
                <a:ea typeface="Meiryo UI" pitchFamily="50" charset="-128"/>
                <a:cs typeface="Meiryo UI" pitchFamily="50" charset="-128"/>
              </a:rPr>
              <a:t>万～</a:t>
            </a:r>
            <a:r>
              <a:rPr lang="en-US" altLang="ja-JP" sz="1600" b="1" dirty="0">
                <a:solidFill>
                  <a:schemeClr val="bg1"/>
                </a:solidFill>
                <a:latin typeface="Meiryo UI" pitchFamily="50" charset="-128"/>
                <a:ea typeface="Meiryo UI" pitchFamily="50" charset="-128"/>
                <a:cs typeface="Meiryo UI" pitchFamily="50" charset="-128"/>
              </a:rPr>
              <a:t>1</a:t>
            </a:r>
            <a:r>
              <a:rPr lang="ja-JP" altLang="en-US" sz="1600" b="1" dirty="0">
                <a:solidFill>
                  <a:schemeClr val="bg1"/>
                </a:solidFill>
                <a:latin typeface="Meiryo UI" pitchFamily="50" charset="-128"/>
                <a:ea typeface="Meiryo UI" pitchFamily="50" charset="-128"/>
                <a:cs typeface="Meiryo UI" pitchFamily="50" charset="-128"/>
              </a:rPr>
              <a:t>億</a:t>
            </a:r>
            <a:r>
              <a:rPr lang="en-US" altLang="ja-JP" sz="1600" b="1" dirty="0">
                <a:solidFill>
                  <a:schemeClr val="bg1"/>
                </a:solidFill>
                <a:latin typeface="Meiryo UI" pitchFamily="50" charset="-128"/>
                <a:ea typeface="Meiryo UI" pitchFamily="50" charset="-128"/>
                <a:cs typeface="Meiryo UI" pitchFamily="50" charset="-128"/>
              </a:rPr>
              <a:t>1,400</a:t>
            </a:r>
            <a:r>
              <a:rPr lang="ja-JP" altLang="en-US" sz="1600" b="1" dirty="0">
                <a:latin typeface="Meiryo UI" pitchFamily="50" charset="-128"/>
                <a:ea typeface="Meiryo UI" pitchFamily="50" charset="-128"/>
                <a:cs typeface="Meiryo UI" pitchFamily="50" charset="-128"/>
              </a:rPr>
              <a:t>万円</a:t>
            </a:r>
            <a:endParaRPr lang="en-US" altLang="ja-JP" sz="1600" b="1" dirty="0">
              <a:latin typeface="Meiryo UI" pitchFamily="50" charset="-128"/>
              <a:ea typeface="Meiryo UI" pitchFamily="50" charset="-128"/>
              <a:cs typeface="Meiryo UI" pitchFamily="50" charset="-128"/>
            </a:endParaRPr>
          </a:p>
        </p:txBody>
      </p:sp>
      <p:sp>
        <p:nvSpPr>
          <p:cNvPr id="36" name="正方形/長方形 35"/>
          <p:cNvSpPr/>
          <p:nvPr/>
        </p:nvSpPr>
        <p:spPr>
          <a:xfrm>
            <a:off x="5979692" y="1375389"/>
            <a:ext cx="2455970" cy="432048"/>
          </a:xfrm>
          <a:prstGeom prst="rect">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itchFamily="50" charset="-128"/>
                <a:ea typeface="Meiryo UI" pitchFamily="50" charset="-128"/>
                <a:cs typeface="Meiryo UI" pitchFamily="50" charset="-128"/>
              </a:rPr>
              <a:t>6,600</a:t>
            </a:r>
            <a:r>
              <a:rPr lang="ja-JP" altLang="en-US" sz="1600" b="1" dirty="0">
                <a:solidFill>
                  <a:schemeClr val="bg1"/>
                </a:solidFill>
                <a:latin typeface="Meiryo UI" pitchFamily="50" charset="-128"/>
                <a:ea typeface="Meiryo UI" pitchFamily="50" charset="-128"/>
                <a:cs typeface="Meiryo UI" pitchFamily="50" charset="-128"/>
              </a:rPr>
              <a:t>万～</a:t>
            </a:r>
            <a:r>
              <a:rPr lang="en-US" altLang="ja-JP" sz="1600" b="1" dirty="0">
                <a:solidFill>
                  <a:schemeClr val="bg1"/>
                </a:solidFill>
                <a:latin typeface="Meiryo UI" pitchFamily="50" charset="-128"/>
                <a:ea typeface="Meiryo UI" pitchFamily="50" charset="-128"/>
                <a:cs typeface="Meiryo UI" pitchFamily="50" charset="-128"/>
              </a:rPr>
              <a:t> 9,600</a:t>
            </a:r>
            <a:r>
              <a:rPr lang="ja-JP" altLang="en-US" sz="1600" b="1" dirty="0">
                <a:latin typeface="Meiryo UI" pitchFamily="50" charset="-128"/>
                <a:ea typeface="Meiryo UI" pitchFamily="50" charset="-128"/>
                <a:cs typeface="Meiryo UI" pitchFamily="50" charset="-128"/>
              </a:rPr>
              <a:t>万円</a:t>
            </a:r>
            <a:endParaRPr lang="en-US" altLang="ja-JP" sz="1600" b="1" dirty="0">
              <a:latin typeface="Meiryo UI" pitchFamily="50" charset="-128"/>
              <a:ea typeface="Meiryo UI" pitchFamily="50" charset="-128"/>
              <a:cs typeface="Meiryo UI" pitchFamily="50" charset="-128"/>
            </a:endParaRPr>
          </a:p>
        </p:txBody>
      </p:sp>
      <p:grpSp>
        <p:nvGrpSpPr>
          <p:cNvPr id="39" name="グループ化 38"/>
          <p:cNvGrpSpPr/>
          <p:nvPr/>
        </p:nvGrpSpPr>
        <p:grpSpPr>
          <a:xfrm>
            <a:off x="466110" y="2328767"/>
            <a:ext cx="1716063" cy="1692000"/>
            <a:chOff x="916952" y="1258588"/>
            <a:chExt cx="1202293" cy="1185434"/>
          </a:xfrm>
        </p:grpSpPr>
        <p:sp>
          <p:nvSpPr>
            <p:cNvPr id="40" name="円/楕円 39"/>
            <p:cNvSpPr/>
            <p:nvPr/>
          </p:nvSpPr>
          <p:spPr>
            <a:xfrm>
              <a:off x="933811" y="1258588"/>
              <a:ext cx="1185434" cy="1185434"/>
            </a:xfrm>
            <a:prstGeom prst="ellipse">
              <a:avLst/>
            </a:prstGeom>
            <a:solidFill>
              <a:srgbClr val="009E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41" name="円/楕円 4"/>
            <p:cNvSpPr/>
            <p:nvPr/>
          </p:nvSpPr>
          <p:spPr>
            <a:xfrm>
              <a:off x="916952" y="1506151"/>
              <a:ext cx="1202293" cy="28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kumimoji="1" lang="ja-JP" altLang="en-US" sz="20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平均</a:t>
              </a:r>
              <a:r>
                <a:rPr lang="ja-JP" altLang="en-US"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コース</a:t>
              </a:r>
              <a:endPar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lvl="0" algn="ctr" defTabSz="889000">
                <a:lnSpc>
                  <a:spcPct val="90000"/>
                </a:lnSpc>
                <a:spcBef>
                  <a:spcPct val="0"/>
                </a:spcBef>
                <a:spcAft>
                  <a:spcPct val="35000"/>
                </a:spcAft>
              </a:pPr>
              <a:r>
                <a:rPr lang="ja-JP" altLang="en-US" sz="12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約</a:t>
              </a:r>
              <a:r>
                <a:rPr lang="en-US" altLang="ja-JP" sz="20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8,100</a:t>
              </a:r>
              <a:r>
                <a:rPr lang="ja-JP" altLang="en-US"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grpSp>
      <p:cxnSp>
        <p:nvCxnSpPr>
          <p:cNvPr id="45" name="直線コネクタ 44"/>
          <p:cNvCxnSpPr/>
          <p:nvPr/>
        </p:nvCxnSpPr>
        <p:spPr>
          <a:xfrm flipH="1">
            <a:off x="567708" y="3472412"/>
            <a:ext cx="1548000"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円/楕円 4"/>
          <p:cNvSpPr/>
          <p:nvPr/>
        </p:nvSpPr>
        <p:spPr>
          <a:xfrm>
            <a:off x="871389" y="3597435"/>
            <a:ext cx="1310784" cy="411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defTabSz="8890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月</a:t>
            </a:r>
            <a:r>
              <a:rPr lang="en-US" altLang="ja-JP"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27</a:t>
            </a: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48" name="テキスト ボックス 47"/>
          <p:cNvSpPr txBox="1"/>
          <p:nvPr/>
        </p:nvSpPr>
        <p:spPr>
          <a:xfrm>
            <a:off x="1596358" y="3893316"/>
            <a:ext cx="1680921" cy="307777"/>
          </a:xfrm>
          <a:prstGeom prst="rect">
            <a:avLst/>
          </a:prstGeom>
          <a:noFill/>
        </p:spPr>
        <p:txBody>
          <a:bodyPr wrap="square" rtlCol="0">
            <a:spAutoFit/>
          </a:bodyPr>
          <a:lstStyle/>
          <a:p>
            <a:pPr fontAlgn="auto">
              <a:lnSpc>
                <a:spcPct val="100000"/>
              </a:lnSpc>
              <a:spcBef>
                <a:spcPts val="0"/>
              </a:spcBef>
              <a:spcAft>
                <a:spcPts val="0"/>
              </a:spcAf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1352445" y="3357019"/>
            <a:ext cx="0" cy="216000"/>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rot="10800000">
            <a:off x="1488071" y="4641108"/>
            <a:ext cx="585815" cy="723158"/>
          </a:xfrm>
          <a:prstGeom prst="bentConnector2">
            <a:avLst/>
          </a:prstGeom>
          <a:ln w="12700">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p:nvPr/>
        </p:nvCxnSpPr>
        <p:spPr>
          <a:xfrm flipV="1">
            <a:off x="7118782" y="4800598"/>
            <a:ext cx="701150" cy="601042"/>
          </a:xfrm>
          <a:prstGeom prst="bentConnector3">
            <a:avLst>
              <a:gd name="adj1" fmla="val 65165"/>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03268" y="5765642"/>
            <a:ext cx="9786509" cy="823302"/>
          </a:xfrm>
          <a:prstGeom prst="rect">
            <a:avLst/>
          </a:prstGeom>
          <a:noFill/>
        </p:spPr>
        <p:txBody>
          <a:bodyPr wrap="square" rtlCol="0">
            <a:spAutoFit/>
          </a:bodyPr>
          <a:lstStyle/>
          <a:p>
            <a:pPr marL="266700" indent="-266700" fontAlgn="auto">
              <a:lnSpc>
                <a:spcPct val="100000"/>
              </a:lnSpc>
              <a:spcBef>
                <a:spcPts val="0"/>
              </a:spcBef>
              <a:spcAft>
                <a:spcPts val="0"/>
              </a:spcAft>
            </a:pPr>
            <a:r>
              <a:rPr lang="ja-JP" altLang="en-US" sz="950" dirty="0">
                <a:latin typeface="Meiryo UI" panose="020B0604030504040204" pitchFamily="50" charset="-128"/>
                <a:ea typeface="Meiryo UI" panose="020B0604030504040204" pitchFamily="50" charset="-128"/>
                <a:cs typeface="Meiryo UI" panose="020B0604030504040204" pitchFamily="50" charset="-128"/>
              </a:rPr>
              <a:t>（出所）</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fontAlgn="auto">
              <a:lnSpc>
                <a:spcPct val="100000"/>
              </a:lnSpc>
              <a:spcBef>
                <a:spcPts val="0"/>
              </a:spcBef>
              <a:spcAft>
                <a:spcPts val="0"/>
              </a:spcAft>
            </a:pPr>
            <a:r>
              <a:rPr lang="ja-JP" altLang="en-US" sz="950" dirty="0">
                <a:latin typeface="Meiryo UI" panose="020B0604030504040204" pitchFamily="50" charset="-128"/>
                <a:ea typeface="Meiryo UI" panose="020B0604030504040204" pitchFamily="50" charset="-128"/>
                <a:cs typeface="Meiryo UI" panose="020B0604030504040204" pitchFamily="50" charset="-128"/>
              </a:rPr>
              <a:t>平均コース＝総務省「家計調査」（</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年）、高齢夫婦無職世帯の実支出</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fontAlgn="auto">
              <a:lnSpc>
                <a:spcPct val="100000"/>
              </a:lnSpc>
              <a:spcBef>
                <a:spcPts val="0"/>
              </a:spcBef>
              <a:spcAft>
                <a:spcPts val="0"/>
              </a:spcAft>
            </a:pPr>
            <a:r>
              <a:rPr lang="ja-JP" altLang="en-US" sz="950" dirty="0">
                <a:latin typeface="Meiryo UI" panose="020B0604030504040204" pitchFamily="50" charset="-128"/>
                <a:ea typeface="Meiryo UI" panose="020B0604030504040204" pitchFamily="50" charset="-128"/>
                <a:cs typeface="Meiryo UI" panose="020B0604030504040204" pitchFamily="50" charset="-128"/>
              </a:rPr>
              <a:t>ゆとりあるコース＝生命保険文化センター「生活保障に関する調査」（令和４年度）、</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fontAlgn="auto">
              <a:lnSpc>
                <a:spcPct val="100000"/>
              </a:lnSpc>
              <a:spcBef>
                <a:spcPts val="0"/>
              </a:spcBef>
              <a:spcAft>
                <a:spcPts val="0"/>
              </a:spcAft>
            </a:pPr>
            <a:r>
              <a:rPr lang="ja-JP" altLang="en-US" sz="950" dirty="0">
                <a:latin typeface="Meiryo UI" panose="020B0604030504040204" pitchFamily="50" charset="-128"/>
                <a:ea typeface="Meiryo UI" panose="020B0604030504040204" pitchFamily="50" charset="-128"/>
                <a:cs typeface="Meiryo UI" panose="020B0604030504040204" pitchFamily="50" charset="-128"/>
              </a:rPr>
              <a:t>　　　　　　　　　　　老後２人で暮らしていくうえでの最低必要額（</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万円）＋経済的にゆとりのある老後生活を送るために必要な追加金額（</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14.8</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fontAlgn="auto">
              <a:lnSpc>
                <a:spcPct val="100000"/>
              </a:lnSpc>
              <a:spcBef>
                <a:spcPts val="0"/>
              </a:spcBef>
              <a:spcAft>
                <a:spcPts val="0"/>
              </a:spcAft>
            </a:pPr>
            <a:r>
              <a:rPr lang="ja-JP" altLang="en-US" sz="950" dirty="0">
                <a:latin typeface="Meiryo UI" panose="020B0604030504040204" pitchFamily="50" charset="-128"/>
                <a:ea typeface="Meiryo UI" panose="020B0604030504040204" pitchFamily="50" charset="-128"/>
                <a:cs typeface="Meiryo UI" panose="020B0604030504040204" pitchFamily="50" charset="-128"/>
              </a:rPr>
              <a:t>年金＝厚生労働省報道発表（</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日）令和</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年度の新規裁定者の年金額の例（厚生年金（夫婦</a:t>
            </a:r>
            <a:r>
              <a:rPr lang="en-US" altLang="ja-JP" sz="9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50" dirty="0">
                <a:latin typeface="Meiryo UI" panose="020B0604030504040204" pitchFamily="50" charset="-128"/>
                <a:ea typeface="Meiryo UI" panose="020B0604030504040204" pitchFamily="50" charset="-128"/>
                <a:cs typeface="Meiryo UI" panose="020B0604030504040204" pitchFamily="50" charset="-128"/>
              </a:rPr>
              <a:t>人分の老齢基礎年金を含む標準的な年金））</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4" name="グループ化 63"/>
          <p:cNvGrpSpPr/>
          <p:nvPr/>
        </p:nvGrpSpPr>
        <p:grpSpPr>
          <a:xfrm>
            <a:off x="4988730" y="2340249"/>
            <a:ext cx="1716063" cy="1692000"/>
            <a:chOff x="928351" y="1258588"/>
            <a:chExt cx="1202293" cy="1185434"/>
          </a:xfrm>
          <a:solidFill>
            <a:schemeClr val="accent5">
              <a:lumMod val="60000"/>
              <a:lumOff val="40000"/>
            </a:schemeClr>
          </a:solidFill>
        </p:grpSpPr>
        <p:sp>
          <p:nvSpPr>
            <p:cNvPr id="65" name="円/楕円 64"/>
            <p:cNvSpPr/>
            <p:nvPr/>
          </p:nvSpPr>
          <p:spPr>
            <a:xfrm>
              <a:off x="933811" y="1258588"/>
              <a:ext cx="1185434" cy="1185434"/>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66" name="円/楕円 4"/>
            <p:cNvSpPr/>
            <p:nvPr/>
          </p:nvSpPr>
          <p:spPr>
            <a:xfrm>
              <a:off x="928351" y="1741257"/>
              <a:ext cx="1202293" cy="2881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ja-JP" altLang="en-US" sz="12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約</a:t>
              </a:r>
              <a:r>
                <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6,600</a:t>
              </a:r>
              <a:r>
                <a:rPr lang="ja-JP" altLang="en-US"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grpSp>
      <p:grpSp>
        <p:nvGrpSpPr>
          <p:cNvPr id="67" name="グループ化 66"/>
          <p:cNvGrpSpPr/>
          <p:nvPr/>
        </p:nvGrpSpPr>
        <p:grpSpPr>
          <a:xfrm>
            <a:off x="6960059" y="2340249"/>
            <a:ext cx="1830153" cy="1692000"/>
            <a:chOff x="886637" y="1258588"/>
            <a:chExt cx="1282222" cy="1185434"/>
          </a:xfrm>
          <a:solidFill>
            <a:schemeClr val="accent5">
              <a:lumMod val="50000"/>
            </a:schemeClr>
          </a:solidFill>
        </p:grpSpPr>
        <p:sp>
          <p:nvSpPr>
            <p:cNvPr id="68" name="円/楕円 67"/>
            <p:cNvSpPr/>
            <p:nvPr/>
          </p:nvSpPr>
          <p:spPr>
            <a:xfrm>
              <a:off x="933811" y="1258588"/>
              <a:ext cx="1185434" cy="1185434"/>
            </a:xfrm>
            <a:prstGeom prst="ellipse">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69" name="円/楕円 4"/>
            <p:cNvSpPr/>
            <p:nvPr/>
          </p:nvSpPr>
          <p:spPr>
            <a:xfrm>
              <a:off x="886637" y="1518155"/>
              <a:ext cx="1282222" cy="2881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ja-JP" altLang="en-US"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二人とも正社員</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lvl="0" algn="ctr" defTabSz="889000">
                <a:lnSpc>
                  <a:spcPct val="90000"/>
                </a:lnSpc>
                <a:spcBef>
                  <a:spcPct val="0"/>
                </a:spcBef>
                <a:spcAft>
                  <a:spcPct val="35000"/>
                </a:spcAft>
              </a:pPr>
              <a:r>
                <a:rPr lang="ja-JP" altLang="en-US" sz="12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約</a:t>
              </a:r>
              <a:r>
                <a:rPr lang="en-US" altLang="ja-JP" sz="20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9,600</a:t>
              </a:r>
              <a:r>
                <a:rPr lang="ja-JP" altLang="en-US" sz="20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a:t>
              </a:r>
              <a:r>
                <a:rPr lang="ja-JP" altLang="en-US"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円</a:t>
              </a:r>
              <a:endPar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grpSp>
      <p:sp>
        <p:nvSpPr>
          <p:cNvPr id="71" name="円/楕円 4"/>
          <p:cNvSpPr/>
          <p:nvPr/>
        </p:nvSpPr>
        <p:spPr>
          <a:xfrm>
            <a:off x="5377739" y="3608917"/>
            <a:ext cx="1310784" cy="411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defTabSz="8890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月</a:t>
            </a:r>
            <a:r>
              <a:rPr kumimoji="1" lang="en-US" altLang="ja-JP"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22</a:t>
            </a: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72" name="円/楕円 4"/>
          <p:cNvSpPr/>
          <p:nvPr/>
        </p:nvSpPr>
        <p:spPr>
          <a:xfrm>
            <a:off x="7393173" y="3621639"/>
            <a:ext cx="1310784" cy="411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t" anchorCtr="0">
            <a:noAutofit/>
          </a:bodyPr>
          <a:lstStyle/>
          <a:p>
            <a:pPr lvl="0" defTabSz="8890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月</a:t>
            </a:r>
            <a:r>
              <a:rPr lang="en-US" altLang="ja-JP"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32</a:t>
            </a:r>
            <a:r>
              <a:rPr kumimoji="1" lang="ja-JP" altLang="en-US" sz="1600" b="1" kern="1200"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a:t>
            </a:r>
            <a:r>
              <a:rPr kumimoji="1" lang="ja-JP" altLang="en-US" sz="1600" b="1" kern="120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円</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73" name="テキスト ボックス 72"/>
          <p:cNvSpPr txBox="1"/>
          <p:nvPr/>
        </p:nvSpPr>
        <p:spPr>
          <a:xfrm>
            <a:off x="6102708" y="3904798"/>
            <a:ext cx="1680921" cy="307777"/>
          </a:xfrm>
          <a:prstGeom prst="rect">
            <a:avLst/>
          </a:prstGeom>
          <a:noFill/>
        </p:spPr>
        <p:txBody>
          <a:bodyPr wrap="square" rtlCol="0">
            <a:spAutoFit/>
          </a:bodyPr>
          <a:lstStyle/>
          <a:p>
            <a:pPr fontAlgn="auto">
              <a:lnSpc>
                <a:spcPct val="100000"/>
              </a:lnSpc>
              <a:spcBef>
                <a:spcPts val="0"/>
              </a:spcBef>
              <a:spcAft>
                <a:spcPts val="0"/>
              </a:spcAf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コネクタ 73"/>
          <p:cNvCxnSpPr/>
          <p:nvPr/>
        </p:nvCxnSpPr>
        <p:spPr>
          <a:xfrm>
            <a:off x="5858795" y="3368501"/>
            <a:ext cx="0" cy="216000"/>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888187" y="3364485"/>
            <a:ext cx="0" cy="216000"/>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3949019" y="2549462"/>
            <a:ext cx="3862323" cy="535531"/>
          </a:xfrm>
          <a:prstGeom prst="rect">
            <a:avLst/>
          </a:prstGeom>
        </p:spPr>
        <p:txBody>
          <a:bodyPr wrap="square">
            <a:spAutoFit/>
          </a:bodyPr>
          <a:lstStyle/>
          <a:p>
            <a:pPr algn="ctr"/>
            <a:r>
              <a:rPr lang="ja-JP" altLang="en-US" sz="1200" dirty="0">
                <a:latin typeface="メイリオ" pitchFamily="50" charset="-128"/>
                <a:ea typeface="メイリオ" pitchFamily="50" charset="-128"/>
                <a:cs typeface="メイリオ" pitchFamily="50" charset="-128"/>
              </a:rPr>
              <a:t>一人は正社員、一人はパート</a:t>
            </a:r>
            <a:r>
              <a:rPr lang="en-US" altLang="ja-JP" sz="1200" dirty="0">
                <a:latin typeface="メイリオ" pitchFamily="50" charset="-128"/>
                <a:ea typeface="メイリオ" pitchFamily="50" charset="-128"/>
                <a:cs typeface="メイリオ" pitchFamily="50" charset="-128"/>
              </a:rPr>
              <a:t/>
            </a:r>
            <a:br>
              <a:rPr lang="en-US" altLang="ja-JP" sz="1200" dirty="0">
                <a:latin typeface="メイリオ" pitchFamily="50" charset="-128"/>
                <a:ea typeface="メイリオ" pitchFamily="50" charset="-128"/>
                <a:cs typeface="メイリオ" pitchFamily="50" charset="-128"/>
              </a:rPr>
            </a:br>
            <a:r>
              <a:rPr lang="ja-JP" altLang="en-US" sz="1200" dirty="0">
                <a:latin typeface="メイリオ" pitchFamily="50" charset="-128"/>
                <a:ea typeface="メイリオ" pitchFamily="50" charset="-128"/>
                <a:cs typeface="メイリオ" pitchFamily="50" charset="-128"/>
              </a:rPr>
              <a:t>または専業主夫・婦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587901" y="1966322"/>
            <a:ext cx="512961" cy="327910"/>
          </a:xfrm>
          <a:prstGeom prst="rect">
            <a:avLst/>
          </a:prstGeom>
          <a:noFill/>
        </p:spPr>
        <p:txBody>
          <a:bodyPr wrap="none" lIns="0" tIns="0" rIns="0" bIns="0" rtlCol="0">
            <a:spAutoFit/>
          </a:bodyPr>
          <a:lstStyle/>
          <a:p>
            <a:r>
              <a:rPr lang="ja-JP" altLang="en-US" sz="20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年金</a:t>
            </a:r>
          </a:p>
        </p:txBody>
      </p:sp>
      <p:sp>
        <p:nvSpPr>
          <p:cNvPr id="55" name="テキスト ボックス 54"/>
          <p:cNvSpPr txBox="1"/>
          <p:nvPr/>
        </p:nvSpPr>
        <p:spPr>
          <a:xfrm>
            <a:off x="7615559" y="1963742"/>
            <a:ext cx="512961" cy="327910"/>
          </a:xfrm>
          <a:prstGeom prst="rect">
            <a:avLst/>
          </a:prstGeom>
          <a:noFill/>
        </p:spPr>
        <p:txBody>
          <a:bodyPr wrap="none" lIns="0" tIns="0" rIns="0" bIns="0" rtlCol="0">
            <a:spAutoFit/>
          </a:bodyPr>
          <a:lstStyle/>
          <a:p>
            <a:r>
              <a:rPr lang="ja-JP" altLang="en-US" sz="20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年金</a:t>
            </a:r>
          </a:p>
        </p:txBody>
      </p:sp>
      <p:sp>
        <p:nvSpPr>
          <p:cNvPr id="4" name="円/楕円 3"/>
          <p:cNvSpPr/>
          <p:nvPr/>
        </p:nvSpPr>
        <p:spPr>
          <a:xfrm>
            <a:off x="2551160" y="2357985"/>
            <a:ext cx="1674058" cy="165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t" anchorCtr="0"/>
          <a:lstStyle/>
          <a:p>
            <a:pPr lvl="0" algn="ctr" defTabSz="889000">
              <a:lnSpc>
                <a:spcPct val="90000"/>
              </a:lnSpc>
              <a:spcBef>
                <a:spcPct val="0"/>
              </a:spcBef>
              <a:spcAft>
                <a:spcPct val="35000"/>
              </a:spcAft>
            </a:pPr>
            <a:r>
              <a:rPr lang="ja-JP" altLang="en-US"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ゆとりあるコース</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lvl="0" algn="ctr" defTabSz="889000">
              <a:lnSpc>
                <a:spcPct val="90000"/>
              </a:lnSpc>
              <a:spcBef>
                <a:spcPct val="0"/>
              </a:spcBef>
              <a:spcAft>
                <a:spcPct val="35000"/>
              </a:spcAft>
            </a:pPr>
            <a:r>
              <a:rPr lang="ja-JP" altLang="en-US" sz="12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約</a:t>
            </a:r>
            <a:r>
              <a:rPr lang="en-US" altLang="ja-JP" sz="19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a:t>
            </a:r>
            <a:r>
              <a:rPr lang="ja-JP" altLang="en-US" sz="19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億</a:t>
            </a:r>
            <a:r>
              <a:rPr lang="en-US" altLang="ja-JP" sz="19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1,400</a:t>
            </a:r>
            <a:r>
              <a:rPr lang="ja-JP" altLang="en-US" sz="19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19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ctr" defTabSz="889000">
              <a:lnSpc>
                <a:spcPct val="90000"/>
              </a:lnSpc>
              <a:spcBef>
                <a:spcPct val="0"/>
              </a:spcBef>
              <a:spcAft>
                <a:spcPct val="35000"/>
              </a:spcAft>
            </a:pPr>
            <a:endParaRPr lang="en-US" altLang="ja-JP" sz="1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ctr" defTabSz="889000">
              <a:lnSpc>
                <a:spcPct val="90000"/>
              </a:lnSpc>
              <a:spcBef>
                <a:spcPct val="0"/>
              </a:spcBef>
              <a:spcAft>
                <a:spcPct val="35000"/>
              </a:spcAft>
            </a:pPr>
            <a:r>
              <a:rPr lang="ja-JP" altLang="en-US"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月</a:t>
            </a:r>
            <a:r>
              <a:rPr lang="en-US" altLang="ja-JP"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38</a:t>
            </a:r>
            <a:r>
              <a:rPr lang="ja-JP" altLang="en-US"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万円</a:t>
            </a:r>
            <a:endParaRPr lang="en-US" altLang="ja-JP"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lvl="0" algn="ctr" defTabSz="889000">
              <a:lnSpc>
                <a:spcPct val="90000"/>
              </a:lnSpc>
              <a:spcBef>
                <a:spcPct val="0"/>
              </a:spcBef>
              <a:spcAft>
                <a:spcPct val="35000"/>
              </a:spcAft>
            </a:pPr>
            <a:endParaRPr lang="en-US" altLang="ja-JP" sz="20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cxnSp>
        <p:nvCxnSpPr>
          <p:cNvPr id="50" name="直線コネクタ 49"/>
          <p:cNvCxnSpPr/>
          <p:nvPr/>
        </p:nvCxnSpPr>
        <p:spPr>
          <a:xfrm>
            <a:off x="3381837" y="3353003"/>
            <a:ext cx="0" cy="216000"/>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2592414" y="3465158"/>
            <a:ext cx="1548000"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5074308" y="3465158"/>
            <a:ext cx="1548000"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7099014" y="3457904"/>
            <a:ext cx="1548000"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153184" y="946700"/>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42" name="星 5 41"/>
          <p:cNvSpPr/>
          <p:nvPr/>
        </p:nvSpPr>
        <p:spPr>
          <a:xfrm>
            <a:off x="8610212" y="87097"/>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16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1779517" cy="555672"/>
            <a:chOff x="1202980" y="1071736"/>
            <a:chExt cx="1102297" cy="171262"/>
          </a:xfrm>
        </p:grpSpPr>
        <p:sp>
          <p:nvSpPr>
            <p:cNvPr id="7" name="テキスト ボックス 6"/>
            <p:cNvSpPr txBox="1"/>
            <p:nvPr/>
          </p:nvSpPr>
          <p:spPr>
            <a:xfrm>
              <a:off x="1615171" y="1081303"/>
              <a:ext cx="690106"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2</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テキスト ボックス 8"/>
          <p:cNvSpPr txBox="1"/>
          <p:nvPr/>
        </p:nvSpPr>
        <p:spPr>
          <a:xfrm>
            <a:off x="5726565" y="213668"/>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425494852"/>
              </p:ext>
            </p:extLst>
          </p:nvPr>
        </p:nvGraphicFramePr>
        <p:xfrm>
          <a:off x="660922" y="1664897"/>
          <a:ext cx="7825846" cy="4445352"/>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6696000">
                  <a:extLst>
                    <a:ext uri="{9D8B030D-6E8A-4147-A177-3AD203B41FA5}">
                      <a16:colId xmlns:a16="http://schemas.microsoft.com/office/drawing/2014/main" val="20001"/>
                    </a:ext>
                  </a:extLst>
                </a:gridCol>
              </a:tblGrid>
              <a:tr h="576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欲しいもの」</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は区別しましょう。</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936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お金の使い方を考えるとき、「それは必要なもの</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/needs)</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か、欲しいもの</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/wants</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と自問してみましょう。</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936000">
                <a:tc>
                  <a:txBody>
                    <a:bodyPr/>
                    <a:lstStyle/>
                    <a:p>
                      <a:pPr marL="0" algn="r"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kumimoji="1"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「必要なものを優先する」</a:t>
                      </a: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欲しいものは余裕があるときに買う</a:t>
                      </a: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ことを考えてみましょう。</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581544">
                <a:tc>
                  <a:txBody>
                    <a:bodyPr/>
                    <a:lstStyle/>
                    <a:p>
                      <a:pPr algn="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正方形/長方形 6"/>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49222960"/>
              </p:ext>
            </p:extLst>
          </p:nvPr>
        </p:nvGraphicFramePr>
        <p:xfrm>
          <a:off x="317989" y="417364"/>
          <a:ext cx="521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ニーズとウォンツ</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5574165" y="105168"/>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62392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2569029" cy="6858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2955432" y="124435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2955432" y="799370"/>
            <a:ext cx="3808535" cy="388466"/>
            <a:chOff x="1202980" y="1071736"/>
            <a:chExt cx="3808535" cy="388466"/>
          </a:xfrm>
        </p:grpSpPr>
        <p:sp>
          <p:nvSpPr>
            <p:cNvPr id="7" name="テキスト ボックス 6"/>
            <p:cNvSpPr txBox="1"/>
            <p:nvPr/>
          </p:nvSpPr>
          <p:spPr>
            <a:xfrm>
              <a:off x="1759022" y="1081303"/>
              <a:ext cx="3252493"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はじめに ～ この講義の目的</a:t>
              </a:r>
            </a:p>
          </p:txBody>
        </p:sp>
        <p:sp>
          <p:nvSpPr>
            <p:cNvPr id="8" name="正方形/長方形 7"/>
            <p:cNvSpPr/>
            <p:nvPr/>
          </p:nvSpPr>
          <p:spPr>
            <a:xfrm>
              <a:off x="1202980" y="107173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０</a:t>
              </a:r>
            </a:p>
          </p:txBody>
        </p:sp>
      </p:grpSp>
      <p:sp>
        <p:nvSpPr>
          <p:cNvPr id="11" name="テキスト ボックス 10"/>
          <p:cNvSpPr txBox="1"/>
          <p:nvPr/>
        </p:nvSpPr>
        <p:spPr>
          <a:xfrm>
            <a:off x="3511474" y="1295931"/>
            <a:ext cx="4656724" cy="812530"/>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b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～働いて「稼ぐ」ことと、将来に備えることについて</a:t>
            </a:r>
          </a:p>
        </p:txBody>
      </p:sp>
      <p:sp>
        <p:nvSpPr>
          <p:cNvPr id="12" name="正方形/長方形 11"/>
          <p:cNvSpPr/>
          <p:nvPr/>
        </p:nvSpPr>
        <p:spPr>
          <a:xfrm>
            <a:off x="2955432" y="1315392"/>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a:t>
            </a:r>
          </a:p>
        </p:txBody>
      </p:sp>
      <p:grpSp>
        <p:nvGrpSpPr>
          <p:cNvPr id="13" name="グループ化 12"/>
          <p:cNvGrpSpPr/>
          <p:nvPr/>
        </p:nvGrpSpPr>
        <p:grpSpPr>
          <a:xfrm>
            <a:off x="2955432" y="2150722"/>
            <a:ext cx="1322277" cy="388466"/>
            <a:chOff x="1202980" y="2605626"/>
            <a:chExt cx="1322277" cy="388466"/>
          </a:xfrm>
        </p:grpSpPr>
        <p:sp>
          <p:nvSpPr>
            <p:cNvPr id="14" name="テキスト ボックス 13"/>
            <p:cNvSpPr txBox="1"/>
            <p:nvPr/>
          </p:nvSpPr>
          <p:spPr>
            <a:xfrm>
              <a:off x="1759022" y="2615193"/>
              <a:ext cx="766235"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a:t>
              </a:r>
            </a:p>
          </p:txBody>
        </p:sp>
        <p:sp>
          <p:nvSpPr>
            <p:cNvPr id="15" name="正方形/長方形 14"/>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２</a:t>
              </a:r>
            </a:p>
          </p:txBody>
        </p:sp>
      </p:grpSp>
      <p:cxnSp>
        <p:nvCxnSpPr>
          <p:cNvPr id="16" name="直線コネクタ 15"/>
          <p:cNvCxnSpPr/>
          <p:nvPr/>
        </p:nvCxnSpPr>
        <p:spPr>
          <a:xfrm>
            <a:off x="2955432" y="207968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962692" y="261593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2962692" y="2686968"/>
            <a:ext cx="4092266" cy="415832"/>
            <a:chOff x="1202980" y="1852790"/>
            <a:chExt cx="4092266" cy="415832"/>
          </a:xfrm>
        </p:grpSpPr>
        <p:sp>
          <p:nvSpPr>
            <p:cNvPr id="19" name="テキスト ボックス 18"/>
            <p:cNvSpPr txBox="1"/>
            <p:nvPr/>
          </p:nvSpPr>
          <p:spPr>
            <a:xfrm>
              <a:off x="1759022" y="1862357"/>
              <a:ext cx="3536224" cy="406265"/>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20" name="正方形/長方形 19"/>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３</a:t>
              </a:r>
            </a:p>
          </p:txBody>
        </p:sp>
      </p:grpSp>
      <p:grpSp>
        <p:nvGrpSpPr>
          <p:cNvPr id="21" name="グループ化 20"/>
          <p:cNvGrpSpPr/>
          <p:nvPr/>
        </p:nvGrpSpPr>
        <p:grpSpPr>
          <a:xfrm>
            <a:off x="2962692" y="3202990"/>
            <a:ext cx="5078114" cy="415832"/>
            <a:chOff x="1202980" y="2605626"/>
            <a:chExt cx="5078114" cy="415832"/>
          </a:xfrm>
        </p:grpSpPr>
        <p:sp>
          <p:nvSpPr>
            <p:cNvPr id="22" name="テキスト ボックス 21"/>
            <p:cNvSpPr txBox="1"/>
            <p:nvPr/>
          </p:nvSpPr>
          <p:spPr>
            <a:xfrm>
              <a:off x="1759022" y="2615193"/>
              <a:ext cx="4522072" cy="406265"/>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社会保険制度と民間保険</a:t>
              </a:r>
            </a:p>
          </p:txBody>
        </p:sp>
        <p:sp>
          <p:nvSpPr>
            <p:cNvPr id="23" name="正方形/長方形 22"/>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４</a:t>
              </a:r>
            </a:p>
          </p:txBody>
        </p:sp>
      </p:grpSp>
      <p:cxnSp>
        <p:nvCxnSpPr>
          <p:cNvPr id="24" name="直線コネクタ 23"/>
          <p:cNvCxnSpPr/>
          <p:nvPr/>
        </p:nvCxnSpPr>
        <p:spPr>
          <a:xfrm>
            <a:off x="2962692" y="3131955"/>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969952" y="3668201"/>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969952" y="3739236"/>
            <a:ext cx="1537080" cy="388466"/>
            <a:chOff x="1202980" y="1852790"/>
            <a:chExt cx="1537080" cy="388466"/>
          </a:xfrm>
        </p:grpSpPr>
        <p:sp>
          <p:nvSpPr>
            <p:cNvPr id="27" name="テキスト ボックス 26"/>
            <p:cNvSpPr txBox="1"/>
            <p:nvPr/>
          </p:nvSpPr>
          <p:spPr>
            <a:xfrm>
              <a:off x="1759022" y="1862357"/>
              <a:ext cx="981038"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p>
          </p:txBody>
        </p:sp>
        <p:sp>
          <p:nvSpPr>
            <p:cNvPr id="28" name="正方形/長方形 27"/>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５</a:t>
              </a:r>
            </a:p>
          </p:txBody>
        </p:sp>
      </p:grpSp>
      <p:grpSp>
        <p:nvGrpSpPr>
          <p:cNvPr id="29" name="グループ化 28"/>
          <p:cNvGrpSpPr/>
          <p:nvPr/>
        </p:nvGrpSpPr>
        <p:grpSpPr>
          <a:xfrm>
            <a:off x="2962692" y="4291540"/>
            <a:ext cx="2452395" cy="415832"/>
            <a:chOff x="1202980" y="2605626"/>
            <a:chExt cx="2452395" cy="415832"/>
          </a:xfrm>
        </p:grpSpPr>
        <p:sp>
          <p:nvSpPr>
            <p:cNvPr id="30" name="テキスト ボックス 29"/>
            <p:cNvSpPr txBox="1"/>
            <p:nvPr/>
          </p:nvSpPr>
          <p:spPr>
            <a:xfrm>
              <a:off x="1759022" y="2615193"/>
              <a:ext cx="1896353" cy="406265"/>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最近のトピックス</a:t>
              </a:r>
            </a:p>
          </p:txBody>
        </p:sp>
        <p:sp>
          <p:nvSpPr>
            <p:cNvPr id="31" name="正方形/長方形 30"/>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６</a:t>
              </a:r>
            </a:p>
          </p:txBody>
        </p:sp>
      </p:grpSp>
      <p:cxnSp>
        <p:nvCxnSpPr>
          <p:cNvPr id="32" name="直線コネクタ 31"/>
          <p:cNvCxnSpPr/>
          <p:nvPr/>
        </p:nvCxnSpPr>
        <p:spPr>
          <a:xfrm>
            <a:off x="2962692" y="4220505"/>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969952" y="4756751"/>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2969952" y="4827786"/>
            <a:ext cx="1884932" cy="415832"/>
            <a:chOff x="1202980" y="1852790"/>
            <a:chExt cx="1884932" cy="415832"/>
          </a:xfrm>
        </p:grpSpPr>
        <p:sp>
          <p:nvSpPr>
            <p:cNvPr id="35" name="テキスト ボックス 34"/>
            <p:cNvSpPr txBox="1"/>
            <p:nvPr/>
          </p:nvSpPr>
          <p:spPr>
            <a:xfrm>
              <a:off x="1759022" y="1862357"/>
              <a:ext cx="1328890" cy="406265"/>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金融と経済</a:t>
              </a:r>
            </a:p>
          </p:txBody>
        </p:sp>
        <p:sp>
          <p:nvSpPr>
            <p:cNvPr id="36" name="正方形/長方形 35"/>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７</a:t>
              </a:r>
            </a:p>
          </p:txBody>
        </p:sp>
      </p:grpSp>
      <p:grpSp>
        <p:nvGrpSpPr>
          <p:cNvPr id="37" name="グループ化 36"/>
          <p:cNvGrpSpPr/>
          <p:nvPr/>
        </p:nvGrpSpPr>
        <p:grpSpPr>
          <a:xfrm>
            <a:off x="2969952" y="5343808"/>
            <a:ext cx="2043629" cy="388466"/>
            <a:chOff x="1202980" y="2605626"/>
            <a:chExt cx="2043629" cy="388466"/>
          </a:xfrm>
        </p:grpSpPr>
        <p:sp>
          <p:nvSpPr>
            <p:cNvPr id="38" name="テキスト ボックス 37"/>
            <p:cNvSpPr txBox="1"/>
            <p:nvPr/>
          </p:nvSpPr>
          <p:spPr>
            <a:xfrm>
              <a:off x="1759022" y="2615193"/>
              <a:ext cx="1487587"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p>
          </p:txBody>
        </p:sp>
        <p:sp>
          <p:nvSpPr>
            <p:cNvPr id="39" name="正方形/長方形 38"/>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８</a:t>
              </a:r>
            </a:p>
          </p:txBody>
        </p:sp>
      </p:grpSp>
      <p:cxnSp>
        <p:nvCxnSpPr>
          <p:cNvPr id="40" name="直線コネクタ 39"/>
          <p:cNvCxnSpPr/>
          <p:nvPr/>
        </p:nvCxnSpPr>
        <p:spPr>
          <a:xfrm>
            <a:off x="2969952" y="527277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977212" y="5809019"/>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2977212" y="5880054"/>
            <a:ext cx="1349529" cy="388466"/>
            <a:chOff x="1202980" y="1852790"/>
            <a:chExt cx="1349529" cy="388466"/>
          </a:xfrm>
        </p:grpSpPr>
        <p:sp>
          <p:nvSpPr>
            <p:cNvPr id="43" name="テキスト ボックス 42"/>
            <p:cNvSpPr txBox="1"/>
            <p:nvPr/>
          </p:nvSpPr>
          <p:spPr>
            <a:xfrm>
              <a:off x="1759022" y="1862357"/>
              <a:ext cx="793487"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最後に</a:t>
              </a:r>
            </a:p>
          </p:txBody>
        </p:sp>
        <p:sp>
          <p:nvSpPr>
            <p:cNvPr id="44" name="正方形/長方形 43"/>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９</a:t>
              </a:r>
            </a:p>
          </p:txBody>
        </p:sp>
      </p:grpSp>
      <p:cxnSp>
        <p:nvCxnSpPr>
          <p:cNvPr id="45" name="直線コネクタ 44"/>
          <p:cNvCxnSpPr/>
          <p:nvPr/>
        </p:nvCxnSpPr>
        <p:spPr>
          <a:xfrm>
            <a:off x="2969958" y="633878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962692" y="72911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779770" y="54304"/>
            <a:ext cx="2848107"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08696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136990196"/>
              </p:ext>
            </p:extLst>
          </p:nvPr>
        </p:nvGraphicFramePr>
        <p:xfrm>
          <a:off x="828611" y="1953664"/>
          <a:ext cx="6302769" cy="3307080"/>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tblGrid>
              <a:tr h="540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お金を貯めたり、増やしたりしてから買う</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38360">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12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手持ちのお金で買う</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38360">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540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お金を借りて買う（ローン、クレジット）</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538360">
                <a:tc>
                  <a:txBody>
                    <a:bodyPr/>
                    <a:lstStyle/>
                    <a:p>
                      <a:pPr algn="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正方形/長方形 6"/>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p>
        </p:txBody>
      </p:sp>
      <p:graphicFrame>
        <p:nvGraphicFramePr>
          <p:cNvPr id="8" name="表 7"/>
          <p:cNvGraphicFramePr>
            <a:graphicFrameLocks noGrp="1"/>
          </p:cNvGraphicFramePr>
          <p:nvPr>
            <p:extLst>
              <p:ext uri="{D42A27DB-BD31-4B8C-83A1-F6EECF244321}">
                <p14:modId xmlns:p14="http://schemas.microsoft.com/office/powerpoint/2010/main" val="286722756"/>
              </p:ext>
            </p:extLst>
          </p:nvPr>
        </p:nvGraphicFramePr>
        <p:xfrm>
          <a:off x="317989" y="417364"/>
          <a:ext cx="521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お金を「使う」際の意思決定</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74165" y="105168"/>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68577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48883468"/>
              </p:ext>
            </p:extLst>
          </p:nvPr>
        </p:nvGraphicFramePr>
        <p:xfrm>
          <a:off x="317989" y="417364"/>
          <a:ext cx="377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支払手段の分類</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p>
        </p:txBody>
      </p:sp>
      <p:graphicFrame>
        <p:nvGraphicFramePr>
          <p:cNvPr id="8" name="表 7"/>
          <p:cNvGraphicFramePr>
            <a:graphicFrameLocks noGrp="1"/>
          </p:cNvGraphicFramePr>
          <p:nvPr>
            <p:extLst>
              <p:ext uri="{D42A27DB-BD31-4B8C-83A1-F6EECF244321}">
                <p14:modId xmlns:p14="http://schemas.microsoft.com/office/powerpoint/2010/main" val="3800674847"/>
              </p:ext>
            </p:extLst>
          </p:nvPr>
        </p:nvGraphicFramePr>
        <p:xfrm>
          <a:off x="0" y="1849258"/>
          <a:ext cx="5153891" cy="3720269"/>
        </p:xfrm>
        <a:graphic>
          <a:graphicData uri="http://schemas.openxmlformats.org/drawingml/2006/table">
            <a:tbl>
              <a:tblPr firstRow="1" bandRow="1">
                <a:tableStyleId>{5C22544A-7EE6-4342-B048-85BDC9FD1C3A}</a:tableStyleId>
              </a:tblPr>
              <a:tblGrid>
                <a:gridCol w="1023268">
                  <a:extLst>
                    <a:ext uri="{9D8B030D-6E8A-4147-A177-3AD203B41FA5}">
                      <a16:colId xmlns:a16="http://schemas.microsoft.com/office/drawing/2014/main" val="20000"/>
                    </a:ext>
                  </a:extLst>
                </a:gridCol>
                <a:gridCol w="4130623">
                  <a:extLst>
                    <a:ext uri="{9D8B030D-6E8A-4147-A177-3AD203B41FA5}">
                      <a16:colId xmlns:a16="http://schemas.microsoft.com/office/drawing/2014/main" val="20001"/>
                    </a:ext>
                  </a:extLst>
                </a:gridCol>
              </a:tblGrid>
              <a:tr h="531467">
                <a:tc>
                  <a:txBody>
                    <a:bodyPr/>
                    <a:lstStyle/>
                    <a:p>
                      <a:pPr algn="ct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auto">
                        <a:lnSpc>
                          <a:spcPts val="3000"/>
                        </a:lnSpc>
                        <a:spcBef>
                          <a:spcPts val="0"/>
                        </a:spcBef>
                        <a:spcAft>
                          <a:spcPts val="1200"/>
                        </a:spcAft>
                        <a:buNone/>
                      </a:pPr>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現金</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デビットカード</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商品券</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プリペイドカード</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電子マネー</a:t>
                      </a:r>
                      <a:endParaRPr lang="en-US" altLang="ja-JP"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クレジットカード</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5"/>
                  </a:ext>
                </a:extLst>
              </a:tr>
              <a:tr h="53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kumimoji="1" lang="ja-JP" altLang="en-US" sz="24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コード決済（○○ペイ </a:t>
                      </a:r>
                      <a:r>
                        <a:rPr kumimoji="1" lang="ja-JP" altLang="en-US" sz="16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24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4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124927068"/>
                  </a:ext>
                </a:extLst>
              </a:tr>
            </a:tbl>
          </a:graphicData>
        </a:graphic>
      </p:graphicFrame>
      <p:sp>
        <p:nvSpPr>
          <p:cNvPr id="2" name="正方形/長方形 1"/>
          <p:cNvSpPr/>
          <p:nvPr/>
        </p:nvSpPr>
        <p:spPr>
          <a:xfrm>
            <a:off x="1189506" y="5629351"/>
            <a:ext cx="7045706" cy="4247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＊電子マネーにクレジットカードでチャージすると後払いになります。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14204211"/>
              </p:ext>
            </p:extLst>
          </p:nvPr>
        </p:nvGraphicFramePr>
        <p:xfrm>
          <a:off x="5230832" y="1858494"/>
          <a:ext cx="3525241" cy="3720268"/>
        </p:xfrm>
        <a:graphic>
          <a:graphicData uri="http://schemas.openxmlformats.org/drawingml/2006/table">
            <a:tbl>
              <a:tblPr firstRow="1" bandRow="1">
                <a:tableStyleId>{5C22544A-7EE6-4342-B048-85BDC9FD1C3A}</a:tableStyleId>
              </a:tblPr>
              <a:tblGrid>
                <a:gridCol w="3525241">
                  <a:extLst>
                    <a:ext uri="{9D8B030D-6E8A-4147-A177-3AD203B41FA5}">
                      <a16:colId xmlns:a16="http://schemas.microsoft.com/office/drawing/2014/main" val="20000"/>
                    </a:ext>
                  </a:extLst>
                </a:gridCol>
              </a:tblGrid>
              <a:tr h="538524">
                <a:tc>
                  <a:txBody>
                    <a:bodyPr/>
                    <a:lstStyle/>
                    <a:p>
                      <a:pPr marL="0" indent="0" algn="l" fontAlgn="auto">
                        <a:lnSpc>
                          <a:spcPts val="3000"/>
                        </a:lnSpc>
                        <a:spcBef>
                          <a:spcPts val="0"/>
                        </a:spcBef>
                        <a:spcAft>
                          <a:spcPts val="1200"/>
                        </a:spcAft>
                        <a:buNone/>
                      </a:pPr>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即時払い</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20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即時払い</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520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前払い</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4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前払い</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20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前払い</a:t>
                      </a:r>
                      <a:r>
                        <a:rPr lang="ja-JP" altLang="en-US" sz="2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538524">
                <a:tc>
                  <a:txBody>
                    <a:bodyPr/>
                    <a:lstStyle/>
                    <a:p>
                      <a:pPr algn="l" fontAlgn="auto">
                        <a:lnSpc>
                          <a:spcPts val="3000"/>
                        </a:lnSpc>
                        <a:spcBef>
                          <a:spcPts val="0"/>
                        </a:spcBef>
                        <a:spcAft>
                          <a:spcPts val="0"/>
                        </a:spcAft>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後払い</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5"/>
                  </a:ext>
                </a:extLst>
              </a:tr>
              <a:tr h="538524">
                <a:tc>
                  <a: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4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前払い、</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即時払い、</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後払い</a:t>
                      </a:r>
                      <a:r>
                        <a:rPr lang="en-US" altLang="ja-JP" sz="1600" b="1" baseline="30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375284704"/>
                  </a:ext>
                </a:extLst>
              </a:tr>
            </a:tbl>
          </a:graphicData>
        </a:graphic>
      </p:graphicFrame>
      <p:sp>
        <p:nvSpPr>
          <p:cNvPr id="5" name="正方形/長方形 4"/>
          <p:cNvSpPr/>
          <p:nvPr/>
        </p:nvSpPr>
        <p:spPr>
          <a:xfrm>
            <a:off x="884534" y="1312380"/>
            <a:ext cx="7472065" cy="477054"/>
          </a:xfrm>
          <a:prstGeom prst="rect">
            <a:avLst/>
          </a:prstGeom>
        </p:spPr>
        <p:txBody>
          <a:bodyPr wrap="square">
            <a:spAutoFit/>
          </a:bodyPr>
          <a:lstStyle/>
          <a:p>
            <a:pPr>
              <a:lnSpc>
                <a:spcPts val="3000"/>
              </a:lnSpc>
              <a:spcAft>
                <a:spcPts val="1200"/>
              </a:spcAf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主な支払手段による分類は原則として以下のとおりです。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574165" y="105168"/>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9" name="正方形/長方形 8"/>
          <p:cNvSpPr/>
          <p:nvPr/>
        </p:nvSpPr>
        <p:spPr>
          <a:xfrm>
            <a:off x="1189506" y="5991415"/>
            <a:ext cx="7045706" cy="7571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＊＊多くのサービスではアプリの設定により、前払い、即時払い、後払いの何れも選択できます。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5963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5809466" cy="555672"/>
            <a:chOff x="1202980" y="1071736"/>
            <a:chExt cx="3598593" cy="171262"/>
          </a:xfrm>
        </p:grpSpPr>
        <p:sp>
          <p:nvSpPr>
            <p:cNvPr id="7" name="テキスト ボックス 6"/>
            <p:cNvSpPr txBox="1"/>
            <p:nvPr/>
          </p:nvSpPr>
          <p:spPr>
            <a:xfrm>
              <a:off x="1615171" y="1081303"/>
              <a:ext cx="3186402"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3</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574165" y="105168"/>
            <a:ext cx="29247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215841057"/>
              </p:ext>
            </p:extLst>
          </p:nvPr>
        </p:nvGraphicFramePr>
        <p:xfrm>
          <a:off x="292417" y="1440630"/>
          <a:ext cx="8540308" cy="4822622"/>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7410462">
                  <a:extLst>
                    <a:ext uri="{9D8B030D-6E8A-4147-A177-3AD203B41FA5}">
                      <a16:colId xmlns:a16="http://schemas.microsoft.com/office/drawing/2014/main" val="20001"/>
                    </a:ext>
                  </a:extLst>
                </a:gridCol>
              </a:tblGrid>
              <a:tr h="533658">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低金利のもとでは、預金・貯金だけでは資産は増えません。</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0024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970902">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確かに、株式や投資信託などの投資運用商品は元本割れの可能性があります（投資は自己責任です）が、ちょっとした工夫で、元本割れの可能性を軽減することが期待できます。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0024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66952">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キーワードは、</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「長期」「積立」「分散」</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投資。そして、</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「非課税制度」</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40024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1559327">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もちろん、上記以外の投資方法もあります（例：相場観に基づいて売買し、積極的に増やそうとする）が、この講義では省略します。</a:t>
                      </a:r>
                      <a:endPar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gn="l" defTabSz="914400" rtl="0" eaLnBrk="1" latinLnBrk="0" hangingPunct="1"/>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ー 積極的な投資方法では、自分自身の</a:t>
                      </a:r>
                      <a:r>
                        <a:rPr lang="ja-JP" altLang="en-US" sz="1800" dirty="0">
                          <a:latin typeface="Meiryo UI" panose="020B0604030504040204" pitchFamily="50" charset="-128"/>
                          <a:ea typeface="Meiryo UI" panose="020B0604030504040204" pitchFamily="50" charset="-128"/>
                          <a:cs typeface="メイリオ" panose="020B0604030504040204" pitchFamily="50" charset="-128"/>
                        </a:rPr>
                        <a:t>リスク許容度の把握とリスク</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管理が特に重要です。生活資金以外の当面使う予定のない資金が向いています。</a:t>
                      </a:r>
                    </a:p>
                    <a:p>
                      <a:pPr marL="0" algn="l" defTabSz="914400" rtl="0" eaLnBrk="1" latinLnBrk="0" hangingPunct="1"/>
                      <a:endParaRPr kumimoji="1" lang="en-US" altLang="ja-JP" sz="300" b="0" kern="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273050" algn="l" defTabSz="914400" rtl="0" eaLnBrk="1" latinLnBrk="0" hangingPunct="1"/>
                      <a:r>
                        <a:rPr kumimoji="1" lang="ja-JP" altLang="en-US" sz="1600" dirty="0">
                          <a:solidFill>
                            <a:srgbClr val="0070C0"/>
                          </a:solidFill>
                          <a:latin typeface="Meiryo UI" panose="020B0604030504040204" pitchFamily="50" charset="-128"/>
                          <a:ea typeface="Meiryo UI" panose="020B0604030504040204" pitchFamily="50" charset="-128"/>
                        </a:rPr>
                        <a:t>（注）</a:t>
                      </a:r>
                      <a:r>
                        <a:rPr kumimoji="1" lang="ja-JP" altLang="en-US" sz="1600" b="0"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リスク：利益や損失 の不確実性（振れ幅）のこと。詳細は</a:t>
                      </a:r>
                      <a:r>
                        <a:rPr kumimoji="1" lang="en-US" altLang="ja-JP" sz="1600" b="0"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P28</a:t>
                      </a:r>
                      <a:r>
                        <a:rPr kumimoji="1" lang="ja-JP" altLang="en-US" sz="1600" b="0"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kern="1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参照。</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35179979"/>
              </p:ext>
            </p:extLst>
          </p:nvPr>
        </p:nvGraphicFramePr>
        <p:xfrm>
          <a:off x="317988" y="417364"/>
          <a:ext cx="3124039" cy="622592"/>
        </p:xfrm>
        <a:graphic>
          <a:graphicData uri="http://schemas.openxmlformats.org/drawingml/2006/table">
            <a:tbl>
              <a:tblPr firstRow="1" bandRow="1">
                <a:tableStyleId>{5C22544A-7EE6-4342-B048-85BDC9FD1C3A}</a:tableStyleId>
              </a:tblPr>
              <a:tblGrid>
                <a:gridCol w="1454530">
                  <a:extLst>
                    <a:ext uri="{9D8B030D-6E8A-4147-A177-3AD203B41FA5}">
                      <a16:colId xmlns:a16="http://schemas.microsoft.com/office/drawing/2014/main" val="20000"/>
                    </a:ext>
                  </a:extLst>
                </a:gridCol>
                <a:gridCol w="1669509">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8" name="星 5 7"/>
          <p:cNvSpPr/>
          <p:nvPr/>
        </p:nvSpPr>
        <p:spPr>
          <a:xfrm>
            <a:off x="8652725" y="174595"/>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81802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68177337"/>
              </p:ext>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24270157"/>
              </p:ext>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a:latin typeface="Meiryo UI" panose="020B0604030504040204" pitchFamily="50" charset="-128"/>
                <a:ea typeface="Meiryo UI" panose="020B0604030504040204" pitchFamily="50" charset="-128"/>
                <a:cs typeface="Meiryo UI" panose="020B0604030504040204" pitchFamily="50" charset="-128"/>
              </a:rPr>
              <a:t>借りたり貸したりしたお金に、一定の割合で支払われる対価（金額）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p>
        </p:txBody>
      </p:sp>
      <p:sp>
        <p:nvSpPr>
          <p:cNvPr id="15" name="正方形/長方形 14"/>
          <p:cNvSpPr/>
          <p:nvPr/>
        </p:nvSpPr>
        <p:spPr>
          <a:xfrm>
            <a:off x="1605168" y="3802430"/>
            <a:ext cx="6314548" cy="830997"/>
          </a:xfrm>
          <a:prstGeom prst="rect">
            <a:avLst/>
          </a:prstGeom>
        </p:spPr>
        <p:txBody>
          <a:bodyPr wrap="square">
            <a:spAutoFit/>
          </a:bodyPr>
          <a:lstStyle/>
          <a:p>
            <a:pPr indent="-540000">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お金を借りたり貸したりする時の「値段」です。</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元本に占める利子の割合（％ ）で表示されます。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1166115" y="4740319"/>
            <a:ext cx="7060660"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万円を金利５％（年率）、期間３年で預けた場合</a:t>
            </a:r>
            <a:endParaRPr lang="en-US" altLang="ja-JP" sz="1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spcBef>
                <a:spcPts val="1200"/>
              </a:spcBef>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％の金利の場合には、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円は、１年後に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10,500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円になる。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l">
              <a:spcBef>
                <a:spcPts val="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10,500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円をそのまま預ければ、２年目には、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円になる。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l">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３年目には、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11,576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円（端数は切り捨て）になる。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13" name="タイトル 1"/>
          <p:cNvSpPr txBox="1">
            <a:spLocks/>
          </p:cNvSpPr>
          <p:nvPr/>
        </p:nvSpPr>
        <p:spPr>
          <a:xfrm>
            <a:off x="1293100" y="6283905"/>
            <a:ext cx="8234983" cy="52329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利子も預ければ、その利子にも利子がつく ⇒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「複利」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16" name="テキスト ボックス 15"/>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418347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00239" y="1270000"/>
            <a:ext cx="7467823" cy="2034819"/>
          </a:xfrm>
          <a:prstGeom prst="rect">
            <a:avLst/>
          </a:prstGeom>
          <a:solidFill>
            <a:srgbClr val="00B0F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nvGraphicFramePr>
        <p:xfrm>
          <a:off x="317989" y="417364"/>
          <a:ext cx="680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61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金利を実感してみよう（</a:t>
                      </a:r>
                      <a:r>
                        <a:rPr kumimoji="1" lang="en-US"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の法則！）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248644" y="1272128"/>
            <a:ext cx="7155766" cy="535531"/>
          </a:xfrm>
          <a:prstGeom prst="rect">
            <a:avLst/>
          </a:prstGeom>
          <a:noFill/>
        </p:spPr>
        <p:txBody>
          <a:bodyPr wrap="square">
            <a:spAutoFit/>
          </a:bodyPr>
          <a:lstStyle/>
          <a:p>
            <a:pPr lvl="0" fontAlgn="base">
              <a:spcBef>
                <a:spcPct val="0"/>
              </a:spcBef>
              <a:spcAft>
                <a:spcPct val="0"/>
              </a:spcAft>
              <a:defRPr/>
            </a:pP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の法則</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「元本が２倍になる金利と年数の関係」</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083" y="1955800"/>
            <a:ext cx="4542079" cy="145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右矢印 37"/>
          <p:cNvSpPr/>
          <p:nvPr/>
        </p:nvSpPr>
        <p:spPr>
          <a:xfrm>
            <a:off x="2006600" y="5209962"/>
            <a:ext cx="6603999" cy="838692"/>
          </a:xfrm>
          <a:prstGeom prst="rightArrow">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a:xfrm>
            <a:off x="2442185" y="5294708"/>
            <a:ext cx="720000" cy="72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4604839" y="5222662"/>
            <a:ext cx="828000" cy="828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6510105" y="4894870"/>
            <a:ext cx="1440000" cy="144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リーフォーム 41"/>
          <p:cNvSpPr/>
          <p:nvPr/>
        </p:nvSpPr>
        <p:spPr>
          <a:xfrm rot="5400000">
            <a:off x="55929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リーフォーム 42"/>
          <p:cNvSpPr/>
          <p:nvPr/>
        </p:nvSpPr>
        <p:spPr>
          <a:xfrm rot="5400000">
            <a:off x="54490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68669" y="5488121"/>
            <a:ext cx="1487332" cy="695575"/>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521235" y="5462721"/>
            <a:ext cx="1030883" cy="321883"/>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59" name="テキスト ボックス 58"/>
          <p:cNvSpPr txBox="1"/>
          <p:nvPr/>
        </p:nvSpPr>
        <p:spPr>
          <a:xfrm>
            <a:off x="6317677" y="5373120"/>
            <a:ext cx="1839386" cy="461665"/>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60" name="テキスト ボックス 59"/>
          <p:cNvSpPr txBox="1"/>
          <p:nvPr/>
        </p:nvSpPr>
        <p:spPr>
          <a:xfrm>
            <a:off x="6407295" y="6203390"/>
            <a:ext cx="1803352" cy="485774"/>
          </a:xfrm>
          <a:prstGeom prst="rect">
            <a:avLst/>
          </a:prstGeom>
          <a:noFill/>
        </p:spPr>
        <p:txBody>
          <a:bodyPr wrap="square" rtlCol="0">
            <a:spAutoFit/>
          </a:bodyPr>
          <a:lstStyle/>
          <a:p>
            <a:pPr algn="ctr"/>
            <a:r>
              <a:rPr kumimoji="1" lang="en-US" altLang="ja-JP"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0.02</a:t>
            </a:r>
            <a:endPar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4250629" y="6197422"/>
            <a:ext cx="1555548" cy="485774"/>
          </a:xfrm>
          <a:prstGeom prst="rect">
            <a:avLst/>
          </a:prstGeom>
          <a:noFill/>
        </p:spPr>
        <p:txBody>
          <a:bodyPr wrap="square" rtlCol="0">
            <a:spAutoFit/>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2068669" y="6182908"/>
            <a:ext cx="1484789" cy="485774"/>
          </a:xfrm>
          <a:prstGeom prst="rect">
            <a:avLst/>
          </a:prstGeom>
          <a:noFill/>
        </p:spPr>
        <p:txBody>
          <a:bodyPr wrap="square" rtlCol="0">
            <a:spAutoFit/>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330200" y="4220468"/>
            <a:ext cx="3886200"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r">
              <a:lnSpc>
                <a:spcPct val="100000"/>
              </a:lnSpc>
            </a:pPr>
            <a:r>
              <a:rPr lang="ja-JP" altLang="en-US" sz="1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世代イメージ　　　　</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祖父母世代</a:t>
            </a:r>
            <a:endParaRPr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gn="r">
              <a:lnSpc>
                <a:spcPct val="100000"/>
              </a:lnSpc>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預金金利：８％　</a:t>
            </a:r>
            <a:endParaRPr lang="en-US" altLang="ja-JP"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4035733" y="4449117"/>
            <a:ext cx="1919123"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0000"/>
              </a:lnSpc>
            </a:pPr>
            <a:r>
              <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親世代</a:t>
            </a:r>
            <a:endParaRPr kumimoji="1"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預金金利：６％</a:t>
            </a:r>
            <a:endParaRPr lang="en-US" altLang="ja-JP"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endPar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315907" y="4485196"/>
            <a:ext cx="1894739" cy="395769"/>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0000"/>
              </a:lnSpc>
            </a:pPr>
            <a:r>
              <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今</a:t>
            </a:r>
            <a:endParaRPr kumimoji="1" lang="en-US" altLang="ja-JP"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lang="ja-JP" altLang="en-US"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預金金利：</a:t>
            </a:r>
            <a:r>
              <a:rPr lang="en-US" altLang="ja-JP" sz="1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0.02</a:t>
            </a:r>
            <a:r>
              <a:rPr lang="ja-JP" altLang="en-US" sz="1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endParaRPr kumimoji="1"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タイトル 1"/>
          <p:cNvSpPr txBox="1">
            <a:spLocks/>
          </p:cNvSpPr>
          <p:nvPr/>
        </p:nvSpPr>
        <p:spPr>
          <a:xfrm>
            <a:off x="709053" y="3554495"/>
            <a:ext cx="7368147" cy="450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円（元本）が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円になるのに必要な年数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9" name="直線コネクタ 78"/>
          <p:cNvCxnSpPr/>
          <p:nvPr/>
        </p:nvCxnSpPr>
        <p:spPr>
          <a:xfrm>
            <a:off x="292100" y="4487205"/>
            <a:ext cx="8188992"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0" name="タイトル 1"/>
          <p:cNvSpPr txBox="1">
            <a:spLocks/>
          </p:cNvSpPr>
          <p:nvPr/>
        </p:nvSpPr>
        <p:spPr>
          <a:xfrm>
            <a:off x="203200" y="5194023"/>
            <a:ext cx="1698878" cy="900244"/>
          </a:xfrm>
          <a:prstGeom prst="rect">
            <a:avLst/>
          </a:prstGeom>
          <a:noFill/>
        </p:spPr>
        <p:txBody>
          <a:bodyPr vert="horz" lIns="36000" tIns="45720" rIns="3600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元本</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円になるのに</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
            </a:r>
            <a:br>
              <a:rPr lang="en-US" altLang="ja-JP" sz="1500" dirty="0">
                <a:latin typeface="Meiryo UI" panose="020B0604030504040204" pitchFamily="50" charset="-128"/>
                <a:ea typeface="Meiryo UI" panose="020B0604030504040204" pitchFamily="50" charset="-128"/>
                <a:cs typeface="Meiryo UI" panose="020B0604030504040204" pitchFamily="50" charset="-128"/>
              </a:rPr>
            </a:br>
            <a:r>
              <a:rPr lang="ja-JP" altLang="en-US" sz="1500" dirty="0">
                <a:latin typeface="Meiryo UI" panose="020B0604030504040204" pitchFamily="50" charset="-128"/>
                <a:ea typeface="Meiryo UI" panose="020B0604030504040204" pitchFamily="50" charset="-128"/>
                <a:cs typeface="Meiryo UI" panose="020B0604030504040204" pitchFamily="50" charset="-128"/>
              </a:rPr>
              <a:t>必要な年数</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9608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anim calcmode="lin" valueType="num">
                                      <p:cBhvr>
                                        <p:cTn id="47" dur="1000" fill="hold"/>
                                        <p:tgtEl>
                                          <p:spTgt spid="66"/>
                                        </p:tgtEl>
                                        <p:attrNameLst>
                                          <p:attrName>ppt_x</p:attrName>
                                        </p:attrNameLst>
                                      </p:cBhvr>
                                      <p:tavLst>
                                        <p:tav tm="0">
                                          <p:val>
                                            <p:strVal val="#ppt_x"/>
                                          </p:val>
                                        </p:tav>
                                        <p:tav tm="100000">
                                          <p:val>
                                            <p:strVal val="#ppt_x"/>
                                          </p:val>
                                        </p:tav>
                                      </p:tavLst>
                                    </p:anim>
                                    <p:anim calcmode="lin" valueType="num">
                                      <p:cBhvr>
                                        <p:cTn id="4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9" grpId="0"/>
      <p:bldP spid="60" grpId="0"/>
      <p:bldP spid="66" grpId="0"/>
      <p:bldP spid="67" grpId="0"/>
      <p:bldP spid="68" grpId="0"/>
      <p:bldP spid="75" grpId="0"/>
      <p:bldP spid="76" grpId="0"/>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788715" y="965474"/>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360279" y="6181272"/>
            <a:ext cx="7378050" cy="664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（出所）日本銀行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物レートの月中平均金利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8404286" y="5565176"/>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graphicFrame>
        <p:nvGraphicFramePr>
          <p:cNvPr id="14" name="グラフ 13"/>
          <p:cNvGraphicFramePr>
            <a:graphicFrameLocks/>
          </p:cNvGraphicFramePr>
          <p:nvPr>
            <p:extLst>
              <p:ext uri="{D42A27DB-BD31-4B8C-83A1-F6EECF244321}">
                <p14:modId xmlns:p14="http://schemas.microsoft.com/office/powerpoint/2010/main" val="1172157979"/>
              </p:ext>
            </p:extLst>
          </p:nvPr>
        </p:nvGraphicFramePr>
        <p:xfrm>
          <a:off x="626155" y="1143000"/>
          <a:ext cx="8178211"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5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09048403"/>
              </p:ext>
            </p:extLst>
          </p:nvPr>
        </p:nvGraphicFramePr>
        <p:xfrm>
          <a:off x="317989" y="417364"/>
          <a:ext cx="691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2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お金の持ち方・扱い方と将来に向けて ①</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円/楕円 8"/>
          <p:cNvSpPr>
            <a:spLocks noChangeAspect="1"/>
          </p:cNvSpPr>
          <p:nvPr/>
        </p:nvSpPr>
        <p:spPr>
          <a:xfrm>
            <a:off x="4678337" y="4606215"/>
            <a:ext cx="1368000" cy="136169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a:spLocks noChangeAspect="1"/>
          </p:cNvSpPr>
          <p:nvPr/>
        </p:nvSpPr>
        <p:spPr>
          <a:xfrm>
            <a:off x="197751" y="2596847"/>
            <a:ext cx="1368000" cy="1346885"/>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a:spLocks noChangeAspect="1"/>
          </p:cNvSpPr>
          <p:nvPr/>
        </p:nvSpPr>
        <p:spPr>
          <a:xfrm>
            <a:off x="197749" y="4613621"/>
            <a:ext cx="1368000" cy="134648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a:spLocks noChangeAspect="1"/>
          </p:cNvSpPr>
          <p:nvPr/>
        </p:nvSpPr>
        <p:spPr>
          <a:xfrm>
            <a:off x="4671225" y="2591706"/>
            <a:ext cx="1368000" cy="1346091"/>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1609383" y="3010434"/>
            <a:ext cx="2736229" cy="414196"/>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・銀行等にお金を預けること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l">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663774" y="2620561"/>
            <a:ext cx="0" cy="136800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48543" y="4606514"/>
            <a:ext cx="0" cy="136800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6151386" y="2583387"/>
            <a:ext cx="2900824" cy="141895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・発行者が借りるお金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・発行者は、お金を返す必要あり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・国が発行するものを国債、会社が発行するものを社債という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6129577" y="2583387"/>
            <a:ext cx="0" cy="136800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2" name="タイトル 1"/>
          <p:cNvSpPr txBox="1">
            <a:spLocks/>
          </p:cNvSpPr>
          <p:nvPr/>
        </p:nvSpPr>
        <p:spPr>
          <a:xfrm>
            <a:off x="1657250" y="4530015"/>
            <a:ext cx="2888800" cy="1283138"/>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・株式会社の事業の元となるお金</a:t>
            </a:r>
          </a:p>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・会社は、お金を返さなくてよいが配当する</a:t>
            </a:r>
          </a:p>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・会社の価値によって、株式の価値（株価）も変動する</a:t>
            </a:r>
          </a:p>
        </p:txBody>
      </p:sp>
      <p:cxnSp>
        <p:nvCxnSpPr>
          <p:cNvPr id="23" name="直線コネクタ 22"/>
          <p:cNvCxnSpPr/>
          <p:nvPr/>
        </p:nvCxnSpPr>
        <p:spPr>
          <a:xfrm>
            <a:off x="6141702" y="4605234"/>
            <a:ext cx="0" cy="136800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4" name="タイトル 1"/>
          <p:cNvSpPr txBox="1">
            <a:spLocks/>
          </p:cNvSpPr>
          <p:nvPr/>
        </p:nvSpPr>
        <p:spPr>
          <a:xfrm>
            <a:off x="6167102" y="4663278"/>
            <a:ext cx="3012109" cy="11954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・多くの人から集めたお金を、１つにまとめて大きな資金にし、株式や債券などに投資する仕組み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14300" lvl="0" indent="-114300" algn="l">
              <a:lnSpc>
                <a:spcPct val="1000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・価格が日々変動する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1"/>
          <p:cNvSpPr txBox="1">
            <a:spLocks/>
          </p:cNvSpPr>
          <p:nvPr/>
        </p:nvSpPr>
        <p:spPr>
          <a:xfrm>
            <a:off x="431811" y="1341368"/>
            <a:ext cx="8620399" cy="97181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1200"/>
              </a:spcBef>
              <a:spcAft>
                <a:spcPts val="3600"/>
              </a:spcAft>
            </a:pP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様々な手段</a:t>
            </a:r>
            <a:r>
              <a:rPr lang="en-US" altLang="ja-JP"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・お金の持ち方・扱い方には、様々な手段がある。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25" name="星 5 2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7806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par>
                                <p:cTn id="41" presetID="2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7" grpId="0"/>
      <p:bldP spid="20" grpId="0"/>
      <p:bldP spid="22"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766804933"/>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お金の持ち方・扱い方と将来に向けて ②</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29144" y="6366004"/>
            <a:ext cx="6487678" cy="7257"/>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248880" y="1955662"/>
            <a:ext cx="0" cy="4410346"/>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flipV="1">
            <a:off x="804054" y="2475070"/>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a:off x="804054" y="470107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60521" y="2142599"/>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a:solidFill>
                  <a:srgbClr val="0070C0"/>
                </a:solidFill>
                <a:latin typeface="メイリオ" pitchFamily="50" charset="-128"/>
                <a:ea typeface="メイリオ" pitchFamily="50" charset="-128"/>
                <a:cs typeface="メイリオ" pitchFamily="50" charset="-128"/>
              </a:rPr>
              <a:t>高　　　       リターン     　　　　低</a:t>
            </a:r>
          </a:p>
        </p:txBody>
      </p:sp>
      <p:cxnSp>
        <p:nvCxnSpPr>
          <p:cNvPr id="45" name="直線コネクタ 44"/>
          <p:cNvCxnSpPr/>
          <p:nvPr/>
        </p:nvCxnSpPr>
        <p:spPr bwMode="auto">
          <a:xfrm flipH="1">
            <a:off x="2251594" y="662359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a:off x="5037107" y="663952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21014" y="6431838"/>
            <a:ext cx="5186035" cy="424732"/>
          </a:xfrm>
          <a:prstGeom prst="rect">
            <a:avLst/>
          </a:prstGeom>
          <a:noFill/>
        </p:spPr>
        <p:txBody>
          <a:bodyPr wrap="none" rtlCol="0">
            <a:spAutoFit/>
          </a:bodyPr>
          <a:lstStyle/>
          <a:p>
            <a:r>
              <a:rPr lang="ja-JP" altLang="en-US"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15" name="タイトル 1"/>
          <p:cNvSpPr txBox="1">
            <a:spLocks/>
          </p:cNvSpPr>
          <p:nvPr/>
        </p:nvSpPr>
        <p:spPr>
          <a:xfrm>
            <a:off x="751787" y="1132196"/>
            <a:ext cx="6902286"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（注）あくまでもイメージです。厳密な表現ではありませんので、ご注意ください。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4198802" y="2728824"/>
            <a:ext cx="2052000" cy="2042546"/>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1299924" y="4313374"/>
            <a:ext cx="2052000" cy="202032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5688601" y="2011040"/>
            <a:ext cx="2052000" cy="2019733"/>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2739740" y="3497315"/>
            <a:ext cx="2052000" cy="201913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409084" y="160857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41330" y="2075086"/>
            <a:ext cx="417206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 </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＝お金を運用した結果としての利益や損失</a:t>
            </a:r>
          </a:p>
        </p:txBody>
      </p:sp>
      <p:sp>
        <p:nvSpPr>
          <p:cNvPr id="34" name="正方形/長方形 33"/>
          <p:cNvSpPr/>
          <p:nvPr/>
        </p:nvSpPr>
        <p:spPr>
          <a:xfrm>
            <a:off x="3937000" y="5638694"/>
            <a:ext cx="431799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 </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7732799" y="6224135"/>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23" name="星 5 2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5300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34" y="1758697"/>
            <a:ext cx="5565607" cy="471030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652560265"/>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お金の持ち方・扱い方と将来に向けて ③</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0" name="テキスト ボックス 79"/>
          <p:cNvSpPr txBox="1"/>
          <p:nvPr/>
        </p:nvSpPr>
        <p:spPr>
          <a:xfrm>
            <a:off x="2771866" y="1159652"/>
            <a:ext cx="3709670" cy="535531"/>
          </a:xfrm>
          <a:prstGeom prst="rect">
            <a:avLst/>
          </a:prstGeom>
          <a:noFill/>
        </p:spPr>
        <p:txBody>
          <a:bodyPr wrap="non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リスクとリターンのイメージ図</a:t>
            </a:r>
          </a:p>
        </p:txBody>
      </p:sp>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cxnSp>
        <p:nvCxnSpPr>
          <p:cNvPr id="21" name="直線コネクタ 20"/>
          <p:cNvCxnSpPr/>
          <p:nvPr/>
        </p:nvCxnSpPr>
        <p:spPr bwMode="auto">
          <a:xfrm flipV="1">
            <a:off x="1398724" y="257233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a:off x="1398724" y="4798334"/>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155191" y="2239861"/>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a:solidFill>
                  <a:srgbClr val="0070C0"/>
                </a:solidFill>
                <a:latin typeface="メイリオ" pitchFamily="50" charset="-128"/>
                <a:ea typeface="メイリオ" pitchFamily="50" charset="-128"/>
                <a:cs typeface="メイリオ" pitchFamily="50" charset="-128"/>
              </a:rPr>
              <a:t>高　　　       リターン     　　　　低</a:t>
            </a:r>
          </a:p>
        </p:txBody>
      </p:sp>
      <p:cxnSp>
        <p:nvCxnSpPr>
          <p:cNvPr id="24" name="直線コネクタ 23"/>
          <p:cNvCxnSpPr/>
          <p:nvPr/>
        </p:nvCxnSpPr>
        <p:spPr bwMode="auto">
          <a:xfrm flipH="1">
            <a:off x="2542638" y="6445542"/>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a:off x="5328151" y="6461472"/>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026572" y="6239268"/>
            <a:ext cx="5186035" cy="424732"/>
          </a:xfrm>
          <a:prstGeom prst="rect">
            <a:avLst/>
          </a:prstGeom>
          <a:noFill/>
        </p:spPr>
        <p:txBody>
          <a:bodyPr wrap="none" rtlCol="0">
            <a:spAutoFit/>
          </a:bodyPr>
          <a:lstStyle/>
          <a:p>
            <a:r>
              <a:rPr lang="ja-JP" altLang="en-US"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37" name="タイトル 1"/>
          <p:cNvSpPr txBox="1">
            <a:spLocks/>
          </p:cNvSpPr>
          <p:nvPr/>
        </p:nvSpPr>
        <p:spPr>
          <a:xfrm>
            <a:off x="901162" y="1333596"/>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966510" y="6547598"/>
            <a:ext cx="7550900"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リターン＝お金を運用した結果としての利益や損失   リスク＝リターン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lvl="0" algn="l">
              <a:spcBef>
                <a:spcPts val="600"/>
              </a:spcBef>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flipV="1">
            <a:off x="1804768" y="3672115"/>
            <a:ext cx="5626547" cy="150308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795476" y="1753005"/>
            <a:ext cx="0" cy="4716000"/>
          </a:xfrm>
          <a:prstGeom prst="straightConnector1">
            <a:avLst/>
          </a:prstGeom>
          <a:ln w="38100">
            <a:solidFill>
              <a:srgbClr val="14AAEB"/>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833796" y="5217734"/>
            <a:ext cx="5524946" cy="0"/>
          </a:xfrm>
          <a:prstGeom prst="straightConnector1">
            <a:avLst/>
          </a:prstGeom>
          <a:ln w="38100">
            <a:solidFill>
              <a:srgbClr val="14AAEB"/>
            </a:solidFill>
            <a:tailEnd type="none" w="lg" len="lg"/>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219427" y="3119760"/>
            <a:ext cx="430887" cy="2009524"/>
          </a:xfrm>
          <a:prstGeom prst="rect">
            <a:avLst/>
          </a:prstGeom>
          <a:noFill/>
        </p:spPr>
        <p:txBody>
          <a:bodyPr vert="eaVert" wrap="none" rtlCol="0">
            <a:spAutoFit/>
          </a:bodyPr>
          <a:lstStyle/>
          <a:p>
            <a:pPr fontAlgn="auto">
              <a:lnSpc>
                <a:spcPct val="100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リターンの ばらつき</a:t>
            </a:r>
          </a:p>
        </p:txBody>
      </p:sp>
      <p:sp>
        <p:nvSpPr>
          <p:cNvPr id="73" name="フリーフォーム 72"/>
          <p:cNvSpPr/>
          <p:nvPr/>
        </p:nvSpPr>
        <p:spPr>
          <a:xfrm>
            <a:off x="5545424" y="2070100"/>
            <a:ext cx="360648" cy="3737079"/>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74" name="直線コネクタ 73"/>
          <p:cNvCxnSpPr/>
          <p:nvPr/>
        </p:nvCxnSpPr>
        <p:spPr>
          <a:xfrm flipH="1">
            <a:off x="5562576" y="4041916"/>
            <a:ext cx="32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908711" y="1956669"/>
            <a:ext cx="0" cy="3924000"/>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6" name="フリーフォーム 75"/>
          <p:cNvSpPr/>
          <p:nvPr/>
        </p:nvSpPr>
        <p:spPr>
          <a:xfrm>
            <a:off x="4498940" y="2967360"/>
            <a:ext cx="351654" cy="2449997"/>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77" name="直線コネクタ 76"/>
          <p:cNvCxnSpPr/>
          <p:nvPr/>
        </p:nvCxnSpPr>
        <p:spPr>
          <a:xfrm flipH="1">
            <a:off x="4513779" y="4323836"/>
            <a:ext cx="32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850594" y="2895600"/>
            <a:ext cx="0" cy="2556000"/>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9" name="フリーフォーム 78"/>
          <p:cNvSpPr/>
          <p:nvPr/>
        </p:nvSpPr>
        <p:spPr>
          <a:xfrm>
            <a:off x="3565638" y="3876788"/>
            <a:ext cx="275454" cy="1296000"/>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81" name="直線コネクタ 80"/>
          <p:cNvCxnSpPr/>
          <p:nvPr/>
        </p:nvCxnSpPr>
        <p:spPr>
          <a:xfrm flipH="1">
            <a:off x="3585466" y="4588145"/>
            <a:ext cx="25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841653" y="3393898"/>
            <a:ext cx="1961321" cy="338554"/>
          </a:xfrm>
          <a:prstGeom prst="rect">
            <a:avLst/>
          </a:prstGeom>
          <a:noFill/>
        </p:spPr>
        <p:txBody>
          <a:bodyPr wrap="square" rtlCol="0">
            <a:spAutoFit/>
          </a:bodyPr>
          <a:lstStyle/>
          <a:p>
            <a:pPr algn="ctr" fontAlgn="auto">
              <a:lnSpc>
                <a:spcPct val="1000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リターン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の平均</a:t>
            </a:r>
          </a:p>
        </p:txBody>
      </p:sp>
      <p:sp>
        <p:nvSpPr>
          <p:cNvPr id="84" name="タイトル 1"/>
          <p:cNvSpPr txBox="1">
            <a:spLocks/>
          </p:cNvSpPr>
          <p:nvPr/>
        </p:nvSpPr>
        <p:spPr>
          <a:xfrm>
            <a:off x="7464231" y="503421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円/楕円 84"/>
          <p:cNvSpPr/>
          <p:nvPr/>
        </p:nvSpPr>
        <p:spPr>
          <a:xfrm>
            <a:off x="6155515" y="4976434"/>
            <a:ext cx="1132713" cy="885852"/>
          </a:xfrm>
          <a:prstGeom prst="ellipse">
            <a:avLst/>
          </a:prstGeom>
          <a:solidFill>
            <a:srgbClr val="14AAEB">
              <a:alpha val="20000"/>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p:txBody>
      </p:sp>
      <p:sp>
        <p:nvSpPr>
          <p:cNvPr id="86" name="テキスト ボックス 85"/>
          <p:cNvSpPr txBox="1"/>
          <p:nvPr/>
        </p:nvSpPr>
        <p:spPr>
          <a:xfrm>
            <a:off x="6144033" y="5195350"/>
            <a:ext cx="1135246" cy="615233"/>
          </a:xfrm>
          <a:prstGeom prst="rect">
            <a:avLst/>
          </a:prstGeom>
          <a:noFill/>
        </p:spPr>
        <p:txBody>
          <a:bodyPr wrap="none" rtlCol="0">
            <a:spAutoFit/>
          </a:bodyPr>
          <a:lstStyle/>
          <a:p>
            <a:pPr algn="ct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商品設計が</a:t>
            </a:r>
            <a:r>
              <a:rPr lang="en-US" altLang="ja-JP"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悪い場合</a:t>
            </a:r>
          </a:p>
        </p:txBody>
      </p:sp>
      <p:sp>
        <p:nvSpPr>
          <p:cNvPr id="90" name="テキスト ボックス 89"/>
          <p:cNvSpPr txBox="1"/>
          <p:nvPr/>
        </p:nvSpPr>
        <p:spPr>
          <a:xfrm>
            <a:off x="1838229" y="1880469"/>
            <a:ext cx="2177199" cy="738664"/>
          </a:xfrm>
          <a:prstGeom prst="rect">
            <a:avLst/>
          </a:prstGeom>
          <a:noFill/>
        </p:spPr>
        <p:txBody>
          <a:bodyPr wrap="none" rtlCol="0">
            <a:spAutoFit/>
          </a:bodyPr>
          <a:lstStyle/>
          <a:p>
            <a:pPr algn="ct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「ローリスク・ハイリターン」</a:t>
            </a:r>
            <a:endParaRPr lang="en-US" altLang="ja-JP"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＝あり得ない領域</a:t>
            </a:r>
          </a:p>
        </p:txBody>
      </p:sp>
      <p:sp>
        <p:nvSpPr>
          <p:cNvPr id="36" name="フリーフォーム 35"/>
          <p:cNvSpPr/>
          <p:nvPr/>
        </p:nvSpPr>
        <p:spPr>
          <a:xfrm>
            <a:off x="2530163" y="4539429"/>
            <a:ext cx="271828" cy="648000"/>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38" name="直線コネクタ 37"/>
          <p:cNvCxnSpPr/>
          <p:nvPr/>
        </p:nvCxnSpPr>
        <p:spPr>
          <a:xfrm flipH="1">
            <a:off x="2549991" y="4875941"/>
            <a:ext cx="25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796092" y="4452970"/>
            <a:ext cx="0" cy="792000"/>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3837466" y="3732452"/>
            <a:ext cx="3626" cy="1548000"/>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12684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4"/>
            <a:ext cx="5400701" cy="621972"/>
            <a:chOff x="1202980" y="1071736"/>
            <a:chExt cx="3345389" cy="191696"/>
          </a:xfrm>
        </p:grpSpPr>
        <p:sp>
          <p:nvSpPr>
            <p:cNvPr id="7" name="テキスト ボックス 6"/>
            <p:cNvSpPr txBox="1"/>
            <p:nvPr/>
          </p:nvSpPr>
          <p:spPr>
            <a:xfrm>
              <a:off x="1615171" y="1081303"/>
              <a:ext cx="2933198"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はじめに ～ この講義の目的</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０</a:t>
              </a:r>
            </a:p>
          </p:txBody>
        </p:sp>
      </p:grpSp>
      <p:sp>
        <p:nvSpPr>
          <p:cNvPr id="5" name="テキスト ボックス 4"/>
          <p:cNvSpPr txBox="1"/>
          <p:nvPr/>
        </p:nvSpPr>
        <p:spPr>
          <a:xfrm>
            <a:off x="5651500" y="160514"/>
            <a:ext cx="290000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72378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グラフ 56"/>
          <p:cNvGraphicFramePr>
            <a:graphicFrameLocks/>
          </p:cNvGraphicFramePr>
          <p:nvPr/>
        </p:nvGraphicFramePr>
        <p:xfrm>
          <a:off x="2781927" y="1878496"/>
          <a:ext cx="3089171" cy="4290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グラフ 61"/>
          <p:cNvGraphicFramePr>
            <a:graphicFrameLocks/>
          </p:cNvGraphicFramePr>
          <p:nvPr/>
        </p:nvGraphicFramePr>
        <p:xfrm>
          <a:off x="5829088" y="1878496"/>
          <a:ext cx="3070162" cy="43141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グラフ 62"/>
          <p:cNvGraphicFramePr>
            <a:graphicFrameLocks/>
          </p:cNvGraphicFramePr>
          <p:nvPr/>
        </p:nvGraphicFramePr>
        <p:xfrm>
          <a:off x="1" y="1878496"/>
          <a:ext cx="2844906" cy="43141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表 5"/>
          <p:cNvGraphicFramePr>
            <a:graphicFrameLocks noGrp="1"/>
          </p:cNvGraphicFramePr>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お金の持ち方・扱い方と将来に向けて ④</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1" name="タイトル 1"/>
          <p:cNvSpPr txBox="1">
            <a:spLocks/>
          </p:cNvSpPr>
          <p:nvPr/>
        </p:nvSpPr>
        <p:spPr>
          <a:xfrm>
            <a:off x="431812" y="1137059"/>
            <a:ext cx="8620399" cy="89026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貯蓄と投資による資産形成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お金にも働いてもらう</a:t>
            </a:r>
          </a:p>
        </p:txBody>
      </p:sp>
      <p:sp>
        <p:nvSpPr>
          <p:cNvPr id="27" name="正方形/長方形 2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32" name="テキスト ボックス 1"/>
          <p:cNvSpPr txBox="1">
            <a:spLocks noChangeArrowheads="1"/>
          </p:cNvSpPr>
          <p:nvPr/>
        </p:nvSpPr>
        <p:spPr bwMode="auto">
          <a:xfrm>
            <a:off x="2516681" y="5538400"/>
            <a:ext cx="70045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33" name="テキスト ボックス 1"/>
          <p:cNvSpPr txBox="1">
            <a:spLocks noChangeArrowheads="1"/>
          </p:cNvSpPr>
          <p:nvPr/>
        </p:nvSpPr>
        <p:spPr bwMode="auto">
          <a:xfrm>
            <a:off x="5524930" y="5538399"/>
            <a:ext cx="70045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34" name="テキスト ボックス 1"/>
          <p:cNvSpPr txBox="1">
            <a:spLocks noChangeArrowheads="1"/>
          </p:cNvSpPr>
          <p:nvPr/>
        </p:nvSpPr>
        <p:spPr bwMode="auto">
          <a:xfrm>
            <a:off x="8565377" y="5538401"/>
            <a:ext cx="700454"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39" name="Rectangle 9"/>
          <p:cNvSpPr>
            <a:spLocks noChangeArrowheads="1"/>
          </p:cNvSpPr>
          <p:nvPr/>
        </p:nvSpPr>
        <p:spPr bwMode="auto">
          <a:xfrm>
            <a:off x="89083" y="6545354"/>
            <a:ext cx="7247764"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ts val="15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（出所）　ＦＲＢ（</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Federal Reserve Board</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ONS</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Office for National Statistics</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、日本銀行より、金融庁作成</a:t>
            </a:r>
          </a:p>
        </p:txBody>
      </p:sp>
      <p:sp>
        <p:nvSpPr>
          <p:cNvPr id="41" name="Rectangle 9"/>
          <p:cNvSpPr>
            <a:spLocks noChangeArrowheads="1"/>
          </p:cNvSpPr>
          <p:nvPr/>
        </p:nvSpPr>
        <p:spPr bwMode="auto">
          <a:xfrm>
            <a:off x="6718492" y="2179384"/>
            <a:ext cx="2491881" cy="38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ts val="1500"/>
              </a:lnSpc>
              <a:spcBef>
                <a:spcPct val="0"/>
              </a:spcBef>
              <a:buFontTx/>
              <a:buNone/>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2002</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年＝１とする</a:t>
            </a:r>
          </a:p>
        </p:txBody>
      </p:sp>
      <p:sp>
        <p:nvSpPr>
          <p:cNvPr id="42" name="Rectangle 9"/>
          <p:cNvSpPr>
            <a:spLocks noChangeArrowheads="1"/>
          </p:cNvSpPr>
          <p:nvPr/>
        </p:nvSpPr>
        <p:spPr bwMode="auto">
          <a:xfrm>
            <a:off x="3530279" y="2159190"/>
            <a:ext cx="2491881" cy="38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ts val="1500"/>
              </a:lnSpc>
              <a:spcBef>
                <a:spcPct val="0"/>
              </a:spcBef>
              <a:buFontTx/>
              <a:buNone/>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2002</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年＝１とする</a:t>
            </a:r>
          </a:p>
        </p:txBody>
      </p:sp>
      <p:pic>
        <p:nvPicPr>
          <p:cNvPr id="43" name="Picture 4" descr="ソース画像を表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476" y="3201907"/>
            <a:ext cx="692943" cy="4607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4" name="Picture 6" descr="ソース画像を表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8616" y="3173030"/>
            <a:ext cx="692944" cy="46078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7" name="テキスト ボックス 1"/>
          <p:cNvSpPr txBox="1">
            <a:spLocks noChangeArrowheads="1"/>
          </p:cNvSpPr>
          <p:nvPr/>
        </p:nvSpPr>
        <p:spPr bwMode="auto">
          <a:xfrm>
            <a:off x="2959091" y="1721936"/>
            <a:ext cx="700409" cy="3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（倍）</a:t>
            </a:r>
          </a:p>
        </p:txBody>
      </p:sp>
      <p:sp>
        <p:nvSpPr>
          <p:cNvPr id="48" name="テキスト ボックス 1"/>
          <p:cNvSpPr txBox="1">
            <a:spLocks noChangeArrowheads="1"/>
          </p:cNvSpPr>
          <p:nvPr/>
        </p:nvSpPr>
        <p:spPr bwMode="auto">
          <a:xfrm>
            <a:off x="6106528" y="1714921"/>
            <a:ext cx="700409" cy="3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（倍）</a:t>
            </a:r>
          </a:p>
        </p:txBody>
      </p:sp>
      <p:sp>
        <p:nvSpPr>
          <p:cNvPr id="49" name="正方形/長方形 48"/>
          <p:cNvSpPr/>
          <p:nvPr/>
        </p:nvSpPr>
        <p:spPr>
          <a:xfrm>
            <a:off x="1217476" y="1711494"/>
            <a:ext cx="953756"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00000"/>
              </a:lnSpc>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日本</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169044" y="1721936"/>
            <a:ext cx="953756" cy="28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00000"/>
              </a:lnSpc>
              <a:spcBef>
                <a:spcPts val="0"/>
              </a:spcBef>
              <a:spcAft>
                <a:spcPts val="0"/>
              </a:spcAft>
            </a:pP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米国</a:t>
            </a:r>
            <a:endParaRPr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252338" y="1685425"/>
            <a:ext cx="953756"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00000"/>
              </a:lnSpc>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英国</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8" descr="ソース画像を表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5361" y="3201906"/>
            <a:ext cx="692943" cy="46078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46" name="テキスト ボックス 19"/>
          <p:cNvSpPr txBox="1">
            <a:spLocks noChangeArrowheads="1"/>
          </p:cNvSpPr>
          <p:nvPr/>
        </p:nvSpPr>
        <p:spPr bwMode="auto">
          <a:xfrm>
            <a:off x="7722960" y="3093723"/>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2.3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
        <p:nvSpPr>
          <p:cNvPr id="53" name="テキスト ボックス 19"/>
          <p:cNvSpPr txBox="1">
            <a:spLocks noChangeArrowheads="1"/>
          </p:cNvSpPr>
          <p:nvPr/>
        </p:nvSpPr>
        <p:spPr bwMode="auto">
          <a:xfrm>
            <a:off x="7683407" y="4186025"/>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1.6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
        <p:nvSpPr>
          <p:cNvPr id="55" name="テキスト ボックス 19"/>
          <p:cNvSpPr txBox="1">
            <a:spLocks noChangeArrowheads="1"/>
          </p:cNvSpPr>
          <p:nvPr/>
        </p:nvSpPr>
        <p:spPr bwMode="auto">
          <a:xfrm>
            <a:off x="4648931" y="2466796"/>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3.3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
        <p:nvSpPr>
          <p:cNvPr id="56" name="テキスト ボックス 19"/>
          <p:cNvSpPr txBox="1">
            <a:spLocks noChangeArrowheads="1"/>
          </p:cNvSpPr>
          <p:nvPr/>
        </p:nvSpPr>
        <p:spPr bwMode="auto">
          <a:xfrm>
            <a:off x="4593006" y="3594774"/>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2.4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
        <p:nvSpPr>
          <p:cNvPr id="58" name="Rectangle 9"/>
          <p:cNvSpPr>
            <a:spLocks noChangeArrowheads="1"/>
          </p:cNvSpPr>
          <p:nvPr/>
        </p:nvSpPr>
        <p:spPr bwMode="auto">
          <a:xfrm>
            <a:off x="642949" y="2179384"/>
            <a:ext cx="2491881" cy="38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ts val="1500"/>
              </a:lnSpc>
              <a:spcBef>
                <a:spcPct val="0"/>
              </a:spcBef>
              <a:buFontTx/>
              <a:buNone/>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2002</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年＝１とする</a:t>
            </a:r>
          </a:p>
        </p:txBody>
      </p:sp>
      <p:sp>
        <p:nvSpPr>
          <p:cNvPr id="59" name="テキスト ボックス 1"/>
          <p:cNvSpPr txBox="1">
            <a:spLocks noChangeArrowheads="1"/>
          </p:cNvSpPr>
          <p:nvPr/>
        </p:nvSpPr>
        <p:spPr bwMode="auto">
          <a:xfrm>
            <a:off x="-166284" y="1721936"/>
            <a:ext cx="700409" cy="3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（倍）</a:t>
            </a:r>
          </a:p>
        </p:txBody>
      </p:sp>
      <p:sp>
        <p:nvSpPr>
          <p:cNvPr id="60" name="テキスト ボックス 19"/>
          <p:cNvSpPr txBox="1">
            <a:spLocks noChangeArrowheads="1"/>
          </p:cNvSpPr>
          <p:nvPr/>
        </p:nvSpPr>
        <p:spPr bwMode="auto">
          <a:xfrm>
            <a:off x="1605407" y="4609092"/>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1.4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
        <p:nvSpPr>
          <p:cNvPr id="61" name="テキスト ボックス 19"/>
          <p:cNvSpPr txBox="1">
            <a:spLocks noChangeArrowheads="1"/>
          </p:cNvSpPr>
          <p:nvPr/>
        </p:nvSpPr>
        <p:spPr bwMode="auto">
          <a:xfrm>
            <a:off x="1596673" y="5003011"/>
            <a:ext cx="1487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1.2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倍</a:t>
            </a:r>
          </a:p>
        </p:txBody>
      </p:sp>
    </p:spTree>
    <p:extLst>
      <p:ext uri="{BB962C8B-B14F-4D97-AF65-F5344CB8AC3E}">
        <p14:creationId xmlns:p14="http://schemas.microsoft.com/office/powerpoint/2010/main" val="165461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nvGraphicFramePr>
        <p:xfrm>
          <a:off x="690804" y="1310832"/>
          <a:ext cx="3784988" cy="4398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nvGraphicFramePr>
        <p:xfrm>
          <a:off x="317989" y="417364"/>
          <a:ext cx="3745789"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558769">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家計の金融資産</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正方形/長方形 29"/>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38" name="正方形/長方形 37"/>
          <p:cNvSpPr/>
          <p:nvPr/>
        </p:nvSpPr>
        <p:spPr>
          <a:xfrm>
            <a:off x="1352415" y="3223048"/>
            <a:ext cx="2051921" cy="360000"/>
          </a:xfrm>
          <a:prstGeom prst="rect">
            <a:avLst/>
          </a:prstGeom>
          <a:solidFill>
            <a:schemeClr val="accent2"/>
          </a:solidFill>
          <a:ln w="12700">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家計金融資産全体</a:t>
            </a:r>
          </a:p>
        </p:txBody>
      </p:sp>
      <p:sp>
        <p:nvSpPr>
          <p:cNvPr id="53" name="正方形/長方形 52"/>
          <p:cNvSpPr/>
          <p:nvPr/>
        </p:nvSpPr>
        <p:spPr>
          <a:xfrm>
            <a:off x="3158275" y="1799701"/>
            <a:ext cx="1260000" cy="360000"/>
          </a:xfrm>
          <a:prstGeom prst="rect">
            <a:avLst/>
          </a:prstGeom>
          <a:solidFill>
            <a:schemeClr val="accent2"/>
          </a:solidFill>
          <a:ln w="12700">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2</a:t>
            </a:r>
            <a:r>
              <a:rPr kumimoji="1" lang="en-US" altLang="ja-JP"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,023</a:t>
            </a:r>
            <a:r>
              <a:rPr kumimoji="1" lang="ja-JP" altLang="en-US" sz="1600" b="1" dirty="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兆円</a:t>
            </a:r>
          </a:p>
        </p:txBody>
      </p:sp>
      <p:sp>
        <p:nvSpPr>
          <p:cNvPr id="55" name="正方形/長方形 54"/>
          <p:cNvSpPr/>
          <p:nvPr/>
        </p:nvSpPr>
        <p:spPr>
          <a:xfrm>
            <a:off x="1721014" y="4729304"/>
            <a:ext cx="1025961" cy="360000"/>
          </a:xfrm>
          <a:prstGeom prst="rect">
            <a:avLst/>
          </a:prstGeom>
          <a:solidFill>
            <a:schemeClr val="bg1"/>
          </a:solidFill>
          <a:ln w="1270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0070C0"/>
                </a:solidFill>
                <a:latin typeface="Meiryo UI" pitchFamily="50" charset="-128"/>
                <a:ea typeface="Meiryo UI" pitchFamily="50" charset="-128"/>
                <a:cs typeface="Meiryo UI" pitchFamily="50" charset="-128"/>
              </a:rPr>
              <a:t>現預金</a:t>
            </a:r>
          </a:p>
        </p:txBody>
      </p:sp>
      <p:sp>
        <p:nvSpPr>
          <p:cNvPr id="56" name="正方形/長方形 55"/>
          <p:cNvSpPr/>
          <p:nvPr/>
        </p:nvSpPr>
        <p:spPr>
          <a:xfrm>
            <a:off x="3121152" y="3913230"/>
            <a:ext cx="1334246" cy="360000"/>
          </a:xfrm>
          <a:prstGeom prst="rect">
            <a:avLst/>
          </a:prstGeom>
          <a:solidFill>
            <a:schemeClr val="bg1"/>
          </a:solidFill>
          <a:ln w="1270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b="1" dirty="0">
                <a:solidFill>
                  <a:srgbClr val="0070C0"/>
                </a:solidFill>
                <a:latin typeface="Meiryo UI" pitchFamily="50" charset="-128"/>
                <a:ea typeface="Meiryo UI" pitchFamily="50" charset="-128"/>
                <a:cs typeface="Meiryo UI" pitchFamily="50" charset="-128"/>
              </a:rPr>
              <a:t>1,116</a:t>
            </a:r>
            <a:r>
              <a:rPr kumimoji="1" lang="ja-JP" altLang="en-US" sz="1600" b="1" dirty="0">
                <a:solidFill>
                  <a:srgbClr val="0070C0"/>
                </a:solidFill>
                <a:latin typeface="Meiryo UI" pitchFamily="50" charset="-128"/>
                <a:ea typeface="Meiryo UI" pitchFamily="50" charset="-128"/>
                <a:cs typeface="Meiryo UI" pitchFamily="50" charset="-128"/>
              </a:rPr>
              <a:t>兆円</a:t>
            </a:r>
          </a:p>
        </p:txBody>
      </p:sp>
      <p:sp>
        <p:nvSpPr>
          <p:cNvPr id="57" name="Rectangle 9"/>
          <p:cNvSpPr>
            <a:spLocks noChangeArrowheads="1"/>
          </p:cNvSpPr>
          <p:nvPr/>
        </p:nvSpPr>
        <p:spPr bwMode="auto">
          <a:xfrm>
            <a:off x="5025894" y="6070401"/>
            <a:ext cx="382487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500"/>
              </a:lnSpc>
              <a:spcBef>
                <a:spcPct val="0"/>
              </a:spcBef>
              <a:buFontTx/>
              <a:buNone/>
            </a:pP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兆円</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14,517</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兆円　　　　　</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1,191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兆円</a:t>
            </a:r>
          </a:p>
        </p:txBody>
      </p:sp>
      <p:pic>
        <p:nvPicPr>
          <p:cNvPr id="58" name="Picture 4" descr="ソース画像を表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342" y="5783198"/>
            <a:ext cx="468000" cy="3216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9" name="Picture 8" descr="ソース画像を表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8725" y="5783257"/>
            <a:ext cx="468000" cy="31120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60" name="Picture 6" descr="ソース画像を表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0914" y="5771620"/>
            <a:ext cx="468000" cy="31120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6" name="Rectangle 9"/>
          <p:cNvSpPr>
            <a:spLocks noChangeArrowheads="1"/>
          </p:cNvSpPr>
          <p:nvPr/>
        </p:nvSpPr>
        <p:spPr bwMode="auto">
          <a:xfrm>
            <a:off x="-35544" y="6314855"/>
            <a:ext cx="1978269"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500"/>
              </a:lnSpc>
              <a:spcBef>
                <a:spcPct val="0"/>
              </a:spcBef>
              <a:buFontTx/>
              <a:buNone/>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月末の為替レートにて換算</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ドル</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131.12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、１ポンド＝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158.466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9"/>
          <p:cNvSpPr>
            <a:spLocks noChangeArrowheads="1"/>
          </p:cNvSpPr>
          <p:nvPr/>
        </p:nvSpPr>
        <p:spPr bwMode="auto">
          <a:xfrm>
            <a:off x="-101837" y="6631513"/>
            <a:ext cx="7247764"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ts val="1500"/>
              </a:lnSpc>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（出所）</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FRB</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Federal Reserve Board</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ONS</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Office for National Statistics</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）、日本銀行より、金融庁作成</a:t>
            </a:r>
          </a:p>
        </p:txBody>
      </p:sp>
      <p:sp>
        <p:nvSpPr>
          <p:cNvPr id="69" name="正方形/長方形 68"/>
          <p:cNvSpPr/>
          <p:nvPr/>
        </p:nvSpPr>
        <p:spPr>
          <a:xfrm>
            <a:off x="749300" y="5709742"/>
            <a:ext cx="3667997" cy="6120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5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日本の金融資産の過半は現預金であり、　　　米英に比べて株式・投信の割合が低い。</a:t>
            </a:r>
            <a:endParaRPr lang="en-US" altLang="ja-JP" sz="15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57038" y="1192665"/>
            <a:ext cx="4209717"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日本の家計金融資産推移</a:t>
            </a:r>
          </a:p>
        </p:txBody>
      </p:sp>
      <p:sp>
        <p:nvSpPr>
          <p:cNvPr id="71" name="正方形/長方形 70"/>
          <p:cNvSpPr/>
          <p:nvPr/>
        </p:nvSpPr>
        <p:spPr>
          <a:xfrm>
            <a:off x="4833476" y="1199925"/>
            <a:ext cx="4209717"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各国の家計金融資産構成比</a:t>
            </a:r>
            <a:r>
              <a:rPr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年末</a:t>
            </a:r>
            <a:r>
              <a:rPr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graphicFrame>
        <p:nvGraphicFramePr>
          <p:cNvPr id="25" name="グラフ 24"/>
          <p:cNvGraphicFramePr>
            <a:graphicFrameLocks/>
          </p:cNvGraphicFramePr>
          <p:nvPr/>
        </p:nvGraphicFramePr>
        <p:xfrm>
          <a:off x="4661452" y="1580613"/>
          <a:ext cx="4482547" cy="4197187"/>
        </p:xfrm>
        <a:graphic>
          <a:graphicData uri="http://schemas.openxmlformats.org/drawingml/2006/chart">
            <c:chart xmlns:c="http://schemas.openxmlformats.org/drawingml/2006/chart" xmlns:r="http://schemas.openxmlformats.org/officeDocument/2006/relationships" r:id="rId7"/>
          </a:graphicData>
        </a:graphic>
      </p:graphicFrame>
      <p:sp>
        <p:nvSpPr>
          <p:cNvPr id="37" name="テキスト ボックス 31"/>
          <p:cNvSpPr txBox="1">
            <a:spLocks noChangeArrowheads="1"/>
          </p:cNvSpPr>
          <p:nvPr/>
        </p:nvSpPr>
        <p:spPr bwMode="auto">
          <a:xfrm>
            <a:off x="4112955" y="1793140"/>
            <a:ext cx="1321552" cy="34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3" tIns="40806" rIns="81613" bIns="4080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844078">
              <a:defRPr/>
            </a:pPr>
            <a:r>
              <a:rPr lang="ja-JP" altLang="en-US" sz="1704" b="1" dirty="0">
                <a:solidFill>
                  <a:srgbClr val="FF0000"/>
                </a:solidFill>
                <a:latin typeface="Meiryo UI" panose="020B0604030504040204" pitchFamily="50" charset="-128"/>
                <a:ea typeface="Meiryo UI" panose="020B0604030504040204" pitchFamily="50" charset="-128"/>
              </a:rPr>
              <a:t>株式</a:t>
            </a:r>
            <a:endParaRPr lang="en-US" altLang="ja-JP" sz="1790" b="1" dirty="0">
              <a:solidFill>
                <a:srgbClr val="FF0000"/>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464818" y="2075239"/>
            <a:ext cx="771432" cy="355162"/>
          </a:xfrm>
          <a:prstGeom prst="rect">
            <a:avLst/>
          </a:prstGeom>
          <a:noFill/>
        </p:spPr>
        <p:txBody>
          <a:bodyPr wrap="square" rtlCol="0">
            <a:spAutoFit/>
          </a:bodyPr>
          <a:lstStyle/>
          <a:p>
            <a:r>
              <a:rPr lang="ja-JP" altLang="en-US" sz="1708" b="1" dirty="0">
                <a:solidFill>
                  <a:srgbClr val="FF0000"/>
                </a:solidFill>
                <a:latin typeface="Meiryo UI" panose="020B0604030504040204" pitchFamily="50" charset="-128"/>
                <a:ea typeface="Meiryo UI" panose="020B0604030504040204" pitchFamily="50" charset="-128"/>
              </a:rPr>
              <a:t>投信</a:t>
            </a:r>
          </a:p>
        </p:txBody>
      </p:sp>
      <p:sp>
        <p:nvSpPr>
          <p:cNvPr id="41" name="テキスト ボックス 29"/>
          <p:cNvSpPr txBox="1">
            <a:spLocks noChangeArrowheads="1"/>
          </p:cNvSpPr>
          <p:nvPr/>
        </p:nvSpPr>
        <p:spPr bwMode="auto">
          <a:xfrm>
            <a:off x="4170918" y="2724667"/>
            <a:ext cx="1161938" cy="2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3" tIns="40806" rIns="81613" bIns="4080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844078">
              <a:defRPr/>
            </a:pPr>
            <a:r>
              <a:rPr lang="ja-JP" altLang="en-US" sz="1363" b="1" dirty="0">
                <a:solidFill>
                  <a:srgbClr val="404040"/>
                </a:solidFill>
                <a:latin typeface="Meiryo UI" panose="020B0604030504040204" pitchFamily="50" charset="-128"/>
                <a:ea typeface="Meiryo UI" panose="020B0604030504040204" pitchFamily="50" charset="-128"/>
              </a:rPr>
              <a:t>その他</a:t>
            </a:r>
            <a:endParaRPr lang="en-US" altLang="ja-JP" sz="1363" b="1" dirty="0">
              <a:solidFill>
                <a:srgbClr val="404040"/>
              </a:solidFill>
              <a:latin typeface="Meiryo UI" panose="020B0604030504040204" pitchFamily="50" charset="-128"/>
              <a:ea typeface="Meiryo UI" panose="020B0604030504040204" pitchFamily="50" charset="-128"/>
            </a:endParaRPr>
          </a:p>
        </p:txBody>
      </p:sp>
      <p:sp>
        <p:nvSpPr>
          <p:cNvPr id="42" name="テキスト ボックス 25"/>
          <p:cNvSpPr txBox="1">
            <a:spLocks noChangeArrowheads="1"/>
          </p:cNvSpPr>
          <p:nvPr/>
        </p:nvSpPr>
        <p:spPr bwMode="auto">
          <a:xfrm>
            <a:off x="4168736" y="3599930"/>
            <a:ext cx="1102421" cy="35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3" tIns="40806" rIns="81613" bIns="4080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844078">
              <a:defRPr/>
            </a:pPr>
            <a:r>
              <a:rPr lang="ja-JP" altLang="en-US" sz="1790" b="1" dirty="0">
                <a:solidFill>
                  <a:srgbClr val="404040"/>
                </a:solidFill>
                <a:latin typeface="Meiryo UI" panose="020B0604030504040204" pitchFamily="50" charset="-128"/>
                <a:ea typeface="Meiryo UI" panose="020B0604030504040204" pitchFamily="50" charset="-128"/>
              </a:rPr>
              <a:t>現預金</a:t>
            </a:r>
            <a:endParaRPr lang="en-US" altLang="ja-JP" sz="1790" b="1" dirty="0">
              <a:solidFill>
                <a:srgbClr val="404040"/>
              </a:solidFill>
              <a:latin typeface="Meiryo UI" panose="020B0604030504040204" pitchFamily="50" charset="-128"/>
              <a:ea typeface="Meiryo UI" panose="020B0604030504040204" pitchFamily="50" charset="-128"/>
            </a:endParaRPr>
          </a:p>
        </p:txBody>
      </p:sp>
      <p:cxnSp>
        <p:nvCxnSpPr>
          <p:cNvPr id="43" name="直線コネクタ 42"/>
          <p:cNvCxnSpPr/>
          <p:nvPr/>
        </p:nvCxnSpPr>
        <p:spPr>
          <a:xfrm flipH="1" flipV="1">
            <a:off x="4833476" y="3935475"/>
            <a:ext cx="406961" cy="285175"/>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H="1" flipV="1">
            <a:off x="5012165" y="2985147"/>
            <a:ext cx="224085" cy="124326"/>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H="1" flipV="1">
            <a:off x="4980752" y="2253535"/>
            <a:ext cx="143455" cy="83647"/>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H="1" flipV="1">
            <a:off x="5012165" y="2040333"/>
            <a:ext cx="143455" cy="836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1485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nvGraphicFramePr>
        <p:xfrm>
          <a:off x="4197096" y="3134848"/>
          <a:ext cx="2555338" cy="264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ext uri="{D42A27DB-BD31-4B8C-83A1-F6EECF244321}">
                <p14:modId xmlns:p14="http://schemas.microsoft.com/office/powerpoint/2010/main" val="4062047488"/>
              </p:ext>
            </p:extLst>
          </p:nvPr>
        </p:nvGraphicFramePr>
        <p:xfrm>
          <a:off x="317989" y="417364"/>
          <a:ext cx="28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bwMode="auto">
          <a:xfrm>
            <a:off x="4748371" y="268802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保有期間５年</a:t>
            </a:r>
          </a:p>
        </p:txBody>
      </p:sp>
      <p:sp>
        <p:nvSpPr>
          <p:cNvPr id="12" name="テキスト ボックス 8"/>
          <p:cNvSpPr txBox="1">
            <a:spLocks noChangeArrowheads="1"/>
          </p:cNvSpPr>
          <p:nvPr/>
        </p:nvSpPr>
        <p:spPr bwMode="auto">
          <a:xfrm>
            <a:off x="4499079" y="5781685"/>
            <a:ext cx="2213447" cy="566309"/>
          </a:xfrm>
          <a:prstGeom prst="rect">
            <a:avLst/>
          </a:prstGeom>
          <a:noFill/>
          <a:ln w="38100">
            <a:solidFill>
              <a:srgbClr val="0070C0"/>
            </a:solidFill>
            <a:miter lim="800000"/>
            <a:headEnd/>
            <a:tailEnd/>
          </a:ln>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lnSpc>
                <a:spcPct val="100000"/>
              </a:lnSpc>
              <a:spcBef>
                <a:spcPct val="0"/>
              </a:spcBef>
              <a:buNone/>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lnSpc>
                <a:spcPct val="100000"/>
              </a:lnSpc>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74</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8"/>
          <p:cNvSpPr txBox="1">
            <a:spLocks noChangeArrowheads="1"/>
          </p:cNvSpPr>
          <p:nvPr/>
        </p:nvSpPr>
        <p:spPr bwMode="auto">
          <a:xfrm>
            <a:off x="7024483" y="5789362"/>
            <a:ext cx="2065649" cy="566309"/>
          </a:xfrm>
          <a:prstGeom prst="rect">
            <a:avLst/>
          </a:prstGeom>
          <a:noFill/>
          <a:ln w="38100">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lnSpc>
                <a:spcPct val="100000"/>
              </a:lnSpc>
              <a:spcBef>
                <a:spcPct val="0"/>
              </a:spcBef>
              <a:buNone/>
              <a:defRPr/>
            </a:pP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lnSpc>
                <a:spcPct val="100000"/>
              </a:lnSpc>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186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331</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爆発 1 17"/>
          <p:cNvSpPr/>
          <p:nvPr/>
        </p:nvSpPr>
        <p:spPr>
          <a:xfrm rot="20563029">
            <a:off x="4446652" y="3904138"/>
            <a:ext cx="1150732" cy="716370"/>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120000"/>
              </a:lnSpc>
              <a:spcBef>
                <a:spcPct val="20000"/>
              </a:spcBef>
              <a:spcAft>
                <a:spcPct val="20000"/>
              </a:spcAft>
              <a:defRPr/>
            </a:pPr>
            <a:r>
              <a:rPr lang="ja-JP" altLang="en-US" sz="12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元本割れ</a:t>
            </a:r>
          </a:p>
        </p:txBody>
      </p:sp>
      <p:sp>
        <p:nvSpPr>
          <p:cNvPr id="20" name="テキスト ボックス 8"/>
          <p:cNvSpPr txBox="1">
            <a:spLocks noChangeArrowheads="1"/>
          </p:cNvSpPr>
          <p:nvPr/>
        </p:nvSpPr>
        <p:spPr bwMode="auto">
          <a:xfrm>
            <a:off x="4095147" y="2972957"/>
            <a:ext cx="8935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sp>
        <p:nvSpPr>
          <p:cNvPr id="22" name="正方形/長方形 21"/>
          <p:cNvSpPr/>
          <p:nvPr/>
        </p:nvSpPr>
        <p:spPr>
          <a:xfrm>
            <a:off x="4753723" y="2260257"/>
            <a:ext cx="4291891"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20000"/>
              </a:spcBef>
              <a:spcAft>
                <a:spcPct val="20000"/>
              </a:spcAft>
              <a:defRPr/>
            </a:pP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長期投資の運用成果＊</a:t>
            </a:r>
          </a:p>
        </p:txBody>
      </p:sp>
      <p:sp>
        <p:nvSpPr>
          <p:cNvPr id="23" name="正方形/長方形 22"/>
          <p:cNvSpPr/>
          <p:nvPr/>
        </p:nvSpPr>
        <p:spPr bwMode="auto">
          <a:xfrm>
            <a:off x="7186711" y="269294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24" name="テキスト ボックス 8"/>
          <p:cNvSpPr txBox="1">
            <a:spLocks noChangeArrowheads="1"/>
          </p:cNvSpPr>
          <p:nvPr/>
        </p:nvSpPr>
        <p:spPr bwMode="auto">
          <a:xfrm>
            <a:off x="6529814" y="2959513"/>
            <a:ext cx="8935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graphicFrame>
        <p:nvGraphicFramePr>
          <p:cNvPr id="26" name="表 25"/>
          <p:cNvGraphicFramePr>
            <a:graphicFrameLocks noGrp="1"/>
          </p:cNvGraphicFramePr>
          <p:nvPr>
            <p:extLst>
              <p:ext uri="{D42A27DB-BD31-4B8C-83A1-F6EECF244321}">
                <p14:modId xmlns:p14="http://schemas.microsoft.com/office/powerpoint/2010/main" val="575087645"/>
              </p:ext>
            </p:extLst>
          </p:nvPr>
        </p:nvGraphicFramePr>
        <p:xfrm>
          <a:off x="107390" y="1257096"/>
          <a:ext cx="8665551" cy="972000"/>
        </p:xfrm>
        <a:graphic>
          <a:graphicData uri="http://schemas.openxmlformats.org/drawingml/2006/table">
            <a:tbl>
              <a:tblPr firstRow="1" bandRow="1">
                <a:tableStyleId>{5C22544A-7EE6-4342-B048-85BDC9FD1C3A}</a:tableStyleId>
              </a:tblPr>
              <a:tblGrid>
                <a:gridCol w="953768">
                  <a:extLst>
                    <a:ext uri="{9D8B030D-6E8A-4147-A177-3AD203B41FA5}">
                      <a16:colId xmlns:a16="http://schemas.microsoft.com/office/drawing/2014/main" val="20000"/>
                    </a:ext>
                  </a:extLst>
                </a:gridCol>
                <a:gridCol w="7711783">
                  <a:extLst>
                    <a:ext uri="{9D8B030D-6E8A-4147-A177-3AD203B41FA5}">
                      <a16:colId xmlns:a16="http://schemas.microsoft.com/office/drawing/2014/main" val="20001"/>
                    </a:ext>
                  </a:extLst>
                </a:gridCol>
              </a:tblGrid>
              <a:tr h="756000">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投資を長期間続けると、分散投資（後述）や複利の効果等とあいまって、結果的に元本割れする可能性の低減が期待できます。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nvGraphicFramePr>
        <p:xfrm>
          <a:off x="124327" y="2278014"/>
          <a:ext cx="3948514" cy="12121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2988000">
                  <a:extLst>
                    <a:ext uri="{9D8B030D-6E8A-4147-A177-3AD203B41FA5}">
                      <a16:colId xmlns:a16="http://schemas.microsoft.com/office/drawing/2014/main" val="20001"/>
                    </a:ext>
                  </a:extLst>
                </a:gridCol>
              </a:tblGrid>
              <a:tr h="756000">
                <a:tc>
                  <a:txBody>
                    <a:bodyPr/>
                    <a:lstStyle/>
                    <a:p>
                      <a:pPr algn="ct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ただし、途中で売ったり　　積立投資をやめてしまうと、こうした効果は弱くなります。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8" name="表 27"/>
          <p:cNvGraphicFramePr>
            <a:graphicFrameLocks noGrp="1"/>
          </p:cNvGraphicFramePr>
          <p:nvPr/>
        </p:nvGraphicFramePr>
        <p:xfrm>
          <a:off x="55983" y="3539052"/>
          <a:ext cx="4020514" cy="30409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tblGrid>
              <a:tr h="756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2781300" algn="l"/>
                        </a:tabLst>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例えば、投資信託の価格</a:t>
                      </a:r>
                      <a:b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基準価額</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は上がったり</a:t>
                      </a:r>
                      <a:b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下がったりしますが、こうした動きに過度に一喜一憂することなく、後述する</a:t>
                      </a:r>
                      <a:endPar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tabLst>
                          <a:tab pos="2781300" algn="l"/>
                        </a:tabLst>
                      </a:pPr>
                      <a:r>
                        <a:rPr kumimoji="1" lang="ja-JP" altLang="en-US" sz="2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方が結果的にパフォーマンスが上がるのが過去の実績です。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テキスト ボックス 8"/>
          <p:cNvSpPr txBox="1">
            <a:spLocks noChangeArrowheads="1"/>
          </p:cNvSpPr>
          <p:nvPr/>
        </p:nvSpPr>
        <p:spPr bwMode="auto">
          <a:xfrm>
            <a:off x="1074242" y="6381336"/>
            <a:ext cx="8315299"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nSpc>
                <a:spcPct val="100000"/>
              </a:lnSpc>
              <a:spcBef>
                <a:spcPct val="0"/>
              </a:spcBef>
              <a:buNone/>
            </a:pPr>
            <a:r>
              <a:rPr lang="ja-JP" altLang="en-US" sz="1300" dirty="0">
                <a:solidFill>
                  <a:prstClr val="black"/>
                </a:solidFill>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1989</a:t>
            </a:r>
            <a:r>
              <a:rPr lang="ja-JP" altLang="en-US" sz="1300" dirty="0">
                <a:latin typeface="Meiryo UI" panose="020B0604030504040204" pitchFamily="50" charset="-128"/>
                <a:ea typeface="Meiryo UI" panose="020B0604030504040204" pitchFamily="50" charset="-128"/>
              </a:rPr>
              <a:t>年以降、毎月同じ金額ずつ国内外の株式と債券に積立投資を行い、</a:t>
            </a:r>
            <a:endParaRPr lang="en-US" altLang="ja-JP" sz="1300" dirty="0">
              <a:latin typeface="Meiryo UI" panose="020B0604030504040204" pitchFamily="50" charset="-128"/>
              <a:ea typeface="Meiryo UI" panose="020B0604030504040204" pitchFamily="50" charset="-128"/>
            </a:endParaRPr>
          </a:p>
          <a:p>
            <a:pPr>
              <a:lnSpc>
                <a:spcPct val="100000"/>
              </a:lnSpc>
              <a:spcBef>
                <a:spcPct val="0"/>
              </a:spcBef>
              <a:buNone/>
            </a:pPr>
            <a:r>
              <a:rPr lang="en-US" altLang="ja-JP" sz="1300" dirty="0">
                <a:latin typeface="Meiryo UI" panose="020B0604030504040204" pitchFamily="50" charset="-128"/>
                <a:ea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rPr>
              <a:t>年間と</a:t>
            </a:r>
            <a:r>
              <a:rPr lang="en-US" altLang="ja-JP" sz="1300" dirty="0">
                <a:latin typeface="Meiryo UI" panose="020B0604030504040204" pitchFamily="50" charset="-128"/>
                <a:ea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rPr>
              <a:t>年間それぞれ保有した場合についての年間収益率と運用結果を計算したもの</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金融庁作成）</a:t>
            </a:r>
            <a:endParaRPr lang="ja-JP" altLang="en-US" sz="1300" dirty="0"/>
          </a:p>
          <a:p>
            <a:pPr fontAlgn="base">
              <a:spcBef>
                <a:spcPct val="0"/>
              </a:spcBef>
              <a:buNone/>
              <a:defRPr/>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4242" y="5072388"/>
            <a:ext cx="2921303" cy="707886"/>
          </a:xfrm>
          <a:prstGeom prst="rect">
            <a:avLst/>
          </a:prstGeom>
          <a:noFill/>
        </p:spPr>
        <p:txBody>
          <a:bodyPr wrap="square" rtlCol="0">
            <a:spAutoFit/>
          </a:bodyPr>
          <a:lstStyle/>
          <a:p>
            <a:pPr fontAlgn="base">
              <a:lnSpc>
                <a:spcPct val="100000"/>
              </a:lnSpc>
              <a:defRPr/>
            </a:pP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endParaRPr lang="ja-JP" altLang="en-US" sz="2000" dirty="0">
              <a:solidFill>
                <a:prstClr val="black"/>
              </a:solidFill>
              <a:latin typeface="Arial" charset="0"/>
              <a:ea typeface="ＭＳ Ｐゴシック" charset="-128"/>
            </a:endParaRPr>
          </a:p>
        </p:txBody>
      </p:sp>
      <p:sp>
        <p:nvSpPr>
          <p:cNvPr id="30" name="正方形/長方形 2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20000"/>
              </a:lnSpc>
              <a:spcBef>
                <a:spcPct val="20000"/>
              </a:spcBef>
              <a:spcAft>
                <a:spcPct val="20000"/>
              </a:spcAft>
              <a:defRPr/>
            </a:pP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graphicFrame>
        <p:nvGraphicFramePr>
          <p:cNvPr id="34" name="グラフ 33"/>
          <p:cNvGraphicFramePr>
            <a:graphicFrameLocks/>
          </p:cNvGraphicFramePr>
          <p:nvPr/>
        </p:nvGraphicFramePr>
        <p:xfrm>
          <a:off x="6607273" y="3059140"/>
          <a:ext cx="2536728" cy="2728241"/>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31" name="星 5 3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59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20" grpId="0"/>
      <p:bldP spid="22" grpId="0" animBg="1"/>
      <p:bldP spid="23" grpId="0" animBg="1"/>
      <p:bldP spid="2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17703403"/>
              </p:ext>
            </p:extLst>
          </p:nvPr>
        </p:nvGraphicFramePr>
        <p:xfrm>
          <a:off x="317989" y="417364"/>
          <a:ext cx="280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626930157"/>
              </p:ext>
            </p:extLst>
          </p:nvPr>
        </p:nvGraphicFramePr>
        <p:xfrm>
          <a:off x="345821" y="1725096"/>
          <a:ext cx="8332729" cy="3234960"/>
        </p:xfrm>
        <a:graphic>
          <a:graphicData uri="http://schemas.openxmlformats.org/drawingml/2006/table">
            <a:tbl>
              <a:tblPr firstRow="1" bandRow="1">
                <a:tableStyleId>{5C22544A-7EE6-4342-B048-85BDC9FD1C3A}</a:tableStyleId>
              </a:tblPr>
              <a:tblGrid>
                <a:gridCol w="1348729">
                  <a:extLst>
                    <a:ext uri="{9D8B030D-6E8A-4147-A177-3AD203B41FA5}">
                      <a16:colId xmlns:a16="http://schemas.microsoft.com/office/drawing/2014/main" val="20000"/>
                    </a:ext>
                  </a:extLst>
                </a:gridCol>
                <a:gridCol w="6984000">
                  <a:extLst>
                    <a:ext uri="{9D8B030D-6E8A-4147-A177-3AD203B41FA5}">
                      <a16:colId xmlns:a16="http://schemas.microsoft.com/office/drawing/2014/main" val="20001"/>
                    </a:ext>
                  </a:extLst>
                </a:gridCol>
              </a:tblGrid>
              <a:tr h="755629">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a:t>
                      </a:r>
                      <a:r>
                        <a:rPr lang="ja-JP" altLang="en-US" sz="2400" b="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「あらかじめ決まった金額」</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b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「続けて」投資する</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ことです。</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224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B="10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定期的に積立投資をすることで、安いときに買わな</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かったり、高いときにだけ買ってしまったりすることを避けられます。</a:t>
                      </a:r>
                    </a:p>
                  </a:txBody>
                  <a:tcPr marL="166154" marR="84406" marB="108000" anchor="b">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88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9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積立投資は、まとまったお金がなくても、　　　　少額からすぐ始められます。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96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正方形/長方形 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2" name="正方形/長方形 1"/>
          <p:cNvSpPr/>
          <p:nvPr/>
        </p:nvSpPr>
        <p:spPr>
          <a:xfrm>
            <a:off x="1504334" y="5490728"/>
            <a:ext cx="7388942" cy="684996"/>
          </a:xfrm>
          <a:prstGeom prst="rect">
            <a:avLst/>
          </a:prstGeom>
        </p:spPr>
        <p:txBody>
          <a:bodyPr wrap="square">
            <a:spAutoFit/>
          </a:bodyPr>
          <a:lstStyle/>
          <a:p>
            <a:pPr marL="180975" indent="-180975">
              <a:spcBef>
                <a:spcPts val="3000"/>
              </a:spcBef>
              <a:buNone/>
            </a:pPr>
            <a:r>
              <a:rPr lang="ja-JP" altLang="en-US" sz="1700" dirty="0">
                <a:solidFill>
                  <a:srgbClr val="660066"/>
                </a:solidFill>
                <a:latin typeface="Meiryo UI" panose="020B0604030504040204" pitchFamily="50" charset="-128"/>
                <a:ea typeface="Meiryo UI" panose="020B0604030504040204" pitchFamily="50" charset="-128"/>
                <a:cs typeface="Meiryo UI" panose="020B0604030504040204" pitchFamily="50" charset="-128"/>
              </a:rPr>
              <a:t>＊積立投資は、「時間分散」の概念で分散投資で説明する場合もありますが、　　</a:t>
            </a:r>
            <a:r>
              <a:rPr lang="en-US" altLang="ja-JP" sz="1700" dirty="0">
                <a:solidFill>
                  <a:srgbClr val="66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rgbClr val="660066"/>
                </a:solidFill>
                <a:latin typeface="Meiryo UI" panose="020B0604030504040204" pitchFamily="50" charset="-128"/>
                <a:ea typeface="Meiryo UI" panose="020B0604030504040204" pitchFamily="50" charset="-128"/>
                <a:cs typeface="Meiryo UI" panose="020B0604030504040204" pitchFamily="50" charset="-128"/>
              </a:rPr>
              <a:t>本稿では「時間分散」は積立投資の枠組みとします。</a:t>
            </a:r>
            <a:endParaRPr lang="en-US" altLang="ja-JP" sz="1700" dirty="0">
              <a:solidFill>
                <a:srgbClr val="66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45860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01248" y="1763855"/>
            <a:ext cx="4133685" cy="4188211"/>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466959337"/>
              </p:ext>
            </p:extLst>
          </p:nvPr>
        </p:nvGraphicFramePr>
        <p:xfrm>
          <a:off x="244513" y="417364"/>
          <a:ext cx="532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14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長期投資</a:t>
                      </a:r>
                      <a:r>
                        <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積立投資の効果</a:t>
                      </a:r>
                      <a:endPar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タイトル 3"/>
          <p:cNvSpPr txBox="1">
            <a:spLocks/>
          </p:cNvSpPr>
          <p:nvPr/>
        </p:nvSpPr>
        <p:spPr bwMode="gray">
          <a:xfrm>
            <a:off x="5536622" y="488333"/>
            <a:ext cx="3416859" cy="481806"/>
          </a:xfrm>
          <a:prstGeom prst="rect">
            <a:avLst/>
          </a:prstGeom>
        </p:spPr>
        <p:txBody>
          <a:bodyPr anchor="ctr">
            <a:norm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indent="92075"/>
            <a:r>
              <a:rPr lang="ja-JP" altLang="en-US" sz="1600" b="0" dirty="0" smtClean="0">
                <a:solidFill>
                  <a:schemeClr val="tx1"/>
                </a:solidFill>
              </a:rPr>
              <a:t>バブル期の</a:t>
            </a:r>
            <a:r>
              <a:rPr lang="ja-JP" altLang="en-US" sz="1600" b="0" dirty="0">
                <a:solidFill>
                  <a:schemeClr val="tx1"/>
                </a:solidFill>
              </a:rPr>
              <a:t>ピークに投資した最悪ケース</a:t>
            </a:r>
          </a:p>
        </p:txBody>
      </p:sp>
      <p:sp>
        <p:nvSpPr>
          <p:cNvPr id="14" name="テキスト ボックス 13"/>
          <p:cNvSpPr txBox="1"/>
          <p:nvPr/>
        </p:nvSpPr>
        <p:spPr>
          <a:xfrm>
            <a:off x="201249" y="6601207"/>
            <a:ext cx="4758677" cy="276999"/>
          </a:xfrm>
          <a:prstGeom prst="rect">
            <a:avLst/>
          </a:prstGeom>
          <a:noFill/>
        </p:spPr>
        <p:txBody>
          <a:bodyPr wrap="square" rtlCol="0">
            <a:spAutoFit/>
          </a:bodyPr>
          <a:lstStyle/>
          <a:p>
            <a:pPr fontAlgn="auto">
              <a:lnSpc>
                <a:spcPct val="1000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（出所）日本経済新聞社より金融広報中央委員会作成</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26" name="テキスト ボックス 25"/>
          <p:cNvSpPr txBox="1"/>
          <p:nvPr/>
        </p:nvSpPr>
        <p:spPr>
          <a:xfrm>
            <a:off x="4591878" y="6014836"/>
            <a:ext cx="4361603" cy="547481"/>
          </a:xfrm>
          <a:prstGeom prst="rect">
            <a:avLst/>
          </a:prstGeom>
          <a:solidFill>
            <a:srgbClr val="0000FF"/>
          </a:solidFill>
        </p:spPr>
        <p:txBody>
          <a:bodyPr wrap="square" rtlCol="0" anchor="ctr" anchorCtr="0">
            <a:noAutofit/>
          </a:bodyPr>
          <a:lstStyle/>
          <a:p>
            <a:pPr algn="ctr" fontAlgn="auto">
              <a:lnSpc>
                <a:spcPct val="100000"/>
              </a:lnSpc>
              <a:spcBef>
                <a:spcPts val="0"/>
              </a:spcBef>
              <a:spcAft>
                <a:spcPts val="0"/>
              </a:spcAft>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ピーク時から毎年末に約</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万円を買い続けてきたとすると、</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年末</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では、</a:t>
            </a:r>
            <a:r>
              <a:rPr lang="ja-JP" altLang="en-US"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114</a:t>
            </a:r>
            <a:r>
              <a:rPr lang="ja-JP" altLang="en-US"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2000" b="1" u="sng"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円の</a:t>
            </a:r>
            <a:r>
              <a:rPr lang="ja-JP" altLang="en-US" sz="2000" b="1" u="sng"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含み益</a:t>
            </a:r>
            <a:endParaRPr lang="en-US" altLang="ja-JP" sz="2000" b="1" u="sng"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01250" y="6014836"/>
            <a:ext cx="4212000" cy="570588"/>
          </a:xfrm>
          <a:prstGeom prst="rect">
            <a:avLst/>
          </a:prstGeom>
          <a:solidFill>
            <a:srgbClr val="00B0F0"/>
          </a:solidFill>
        </p:spPr>
        <p:txBody>
          <a:bodyPr wrap="square" rtlCol="0" anchor="ctr" anchorCtr="0">
            <a:noAutofit/>
          </a:bodyPr>
          <a:lstStyle/>
          <a:p>
            <a:pPr algn="ctr" fontAlgn="auto">
              <a:lnSpc>
                <a:spcPct val="100000"/>
              </a:lnSpc>
              <a:spcBef>
                <a:spcPts val="0"/>
              </a:spcBef>
              <a:spcAft>
                <a:spcPts val="0"/>
              </a:spcAft>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ピーク時に</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万円買ったとすると、</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fontAlgn="auto">
              <a:lnSpc>
                <a:spcPct val="100000"/>
              </a:lnSpc>
              <a:spcBef>
                <a:spcPts val="0"/>
              </a:spcBef>
              <a:spcAft>
                <a:spcPts val="0"/>
              </a:spcAft>
            </a:pP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年末</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では、</a:t>
            </a:r>
            <a:r>
              <a:rPr lang="ja-JP" altLang="en-US"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20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2000" b="1" u="sng"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円の</a:t>
            </a:r>
            <a:r>
              <a:rPr lang="ja-JP" altLang="en-US" sz="2000" b="1" u="sng"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含み損</a:t>
            </a:r>
          </a:p>
        </p:txBody>
      </p:sp>
      <p:sp>
        <p:nvSpPr>
          <p:cNvPr id="21" name="下矢印吹き出し 20"/>
          <p:cNvSpPr/>
          <p:nvPr/>
        </p:nvSpPr>
        <p:spPr>
          <a:xfrm>
            <a:off x="1008089" y="1151589"/>
            <a:ext cx="1416703" cy="723900"/>
          </a:xfrm>
          <a:prstGeom prst="downArrowCallout">
            <a:avLst>
              <a:gd name="adj1" fmla="val 19737"/>
              <a:gd name="adj2" fmla="val 18421"/>
              <a:gd name="adj3" fmla="val 18281"/>
              <a:gd name="adj4" fmla="val 64977"/>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fontAlgn="auto">
              <a:lnSpc>
                <a:spcPct val="100000"/>
              </a:lnSpc>
              <a:spcBef>
                <a:spcPts val="0"/>
              </a:spcBef>
              <a:spcAft>
                <a:spcPts val="0"/>
              </a:spcAft>
            </a:pPr>
            <a:r>
              <a:rPr lang="ja-JP" altLang="en-US" sz="1100" dirty="0" smtClean="0">
                <a:solidFill>
                  <a:schemeClr val="bg1"/>
                </a:solidFill>
                <a:latin typeface="メイリオ" pitchFamily="50" charset="-128"/>
                <a:ea typeface="メイリオ" pitchFamily="50" charset="-128"/>
                <a:cs typeface="メイリオ" pitchFamily="50" charset="-128"/>
              </a:rPr>
              <a:t>ピーク</a:t>
            </a:r>
            <a:r>
              <a:rPr lang="ja-JP" altLang="en-US" sz="1100" dirty="0">
                <a:solidFill>
                  <a:schemeClr val="bg1"/>
                </a:solidFill>
                <a:latin typeface="メイリオ" pitchFamily="50" charset="-128"/>
                <a:ea typeface="メイリオ" pitchFamily="50" charset="-128"/>
                <a:cs typeface="メイリオ" pitchFamily="50" charset="-128"/>
              </a:rPr>
              <a:t>（</a:t>
            </a:r>
            <a:r>
              <a:rPr lang="en-US" altLang="ja-JP" sz="1100" dirty="0">
                <a:solidFill>
                  <a:schemeClr val="bg1"/>
                </a:solidFill>
                <a:latin typeface="メイリオ" pitchFamily="50" charset="-128"/>
                <a:ea typeface="メイリオ" pitchFamily="50" charset="-128"/>
                <a:cs typeface="メイリオ" pitchFamily="50" charset="-128"/>
              </a:rPr>
              <a:t>1989</a:t>
            </a:r>
            <a:r>
              <a:rPr lang="ja-JP" altLang="en-US" sz="1100" dirty="0" smtClean="0">
                <a:solidFill>
                  <a:schemeClr val="bg1"/>
                </a:solidFill>
                <a:latin typeface="メイリオ" pitchFamily="50" charset="-128"/>
                <a:ea typeface="メイリオ" pitchFamily="50" charset="-128"/>
                <a:cs typeface="メイリオ" pitchFamily="50" charset="-128"/>
              </a:rPr>
              <a:t>年</a:t>
            </a:r>
            <a:r>
              <a:rPr lang="ja-JP" altLang="en-US" sz="1100" dirty="0">
                <a:solidFill>
                  <a:schemeClr val="bg1"/>
                </a:solidFill>
                <a:latin typeface="メイリオ" pitchFamily="50" charset="-128"/>
                <a:ea typeface="メイリオ" pitchFamily="50" charset="-128"/>
                <a:cs typeface="メイリオ" pitchFamily="50" charset="-128"/>
              </a:rPr>
              <a:t>末</a:t>
            </a:r>
            <a:r>
              <a:rPr lang="ja-JP" altLang="en-US" sz="1100" dirty="0" smtClean="0">
                <a:solidFill>
                  <a:schemeClr val="bg1"/>
                </a:solidFill>
                <a:latin typeface="メイリオ" pitchFamily="50" charset="-128"/>
                <a:ea typeface="メイリオ" pitchFamily="50" charset="-128"/>
                <a:cs typeface="メイリオ" pitchFamily="50" charset="-128"/>
              </a:rPr>
              <a:t>）</a:t>
            </a:r>
            <a:endParaRPr lang="en-US" altLang="ja-JP" sz="1100" dirty="0">
              <a:solidFill>
                <a:schemeClr val="bg1"/>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r>
              <a:rPr lang="en-US" altLang="ja-JP" sz="1100" dirty="0">
                <a:solidFill>
                  <a:schemeClr val="bg1"/>
                </a:solidFill>
                <a:latin typeface="メイリオ" pitchFamily="50" charset="-128"/>
                <a:ea typeface="メイリオ" pitchFamily="50" charset="-128"/>
                <a:cs typeface="メイリオ" pitchFamily="50" charset="-128"/>
              </a:rPr>
              <a:t>38,915.87</a:t>
            </a:r>
            <a:r>
              <a:rPr lang="ja-JP" altLang="en-US" sz="1100" dirty="0">
                <a:solidFill>
                  <a:prstClr val="white"/>
                </a:solidFill>
                <a:latin typeface="メイリオ" pitchFamily="50" charset="-128"/>
                <a:ea typeface="メイリオ" pitchFamily="50" charset="-128"/>
                <a:cs typeface="メイリオ" pitchFamily="50" charset="-128"/>
              </a:rPr>
              <a:t>円</a:t>
            </a:r>
          </a:p>
        </p:txBody>
      </p:sp>
      <p:sp>
        <p:nvSpPr>
          <p:cNvPr id="17" name="テキスト ボックス 16"/>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16" name="星 5 15"/>
          <p:cNvSpPr/>
          <p:nvPr/>
        </p:nvSpPr>
        <p:spPr>
          <a:xfrm>
            <a:off x="8665459" y="67252"/>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701831461"/>
              </p:ext>
            </p:extLst>
          </p:nvPr>
        </p:nvGraphicFramePr>
        <p:xfrm>
          <a:off x="4678135" y="1031220"/>
          <a:ext cx="4212772" cy="4833247"/>
        </p:xfrm>
        <a:graphic>
          <a:graphicData uri="http://schemas.openxmlformats.org/drawingml/2006/table">
            <a:tbl>
              <a:tblPr/>
              <a:tblGrid>
                <a:gridCol w="938001">
                  <a:extLst>
                    <a:ext uri="{9D8B030D-6E8A-4147-A177-3AD203B41FA5}">
                      <a16:colId xmlns:a16="http://schemas.microsoft.com/office/drawing/2014/main" val="958703549"/>
                    </a:ext>
                  </a:extLst>
                </a:gridCol>
                <a:gridCol w="1382315">
                  <a:extLst>
                    <a:ext uri="{9D8B030D-6E8A-4147-A177-3AD203B41FA5}">
                      <a16:colId xmlns:a16="http://schemas.microsoft.com/office/drawing/2014/main" val="3408043310"/>
                    </a:ext>
                  </a:extLst>
                </a:gridCol>
                <a:gridCol w="888632">
                  <a:extLst>
                    <a:ext uri="{9D8B030D-6E8A-4147-A177-3AD203B41FA5}">
                      <a16:colId xmlns:a16="http://schemas.microsoft.com/office/drawing/2014/main" val="1682353211"/>
                    </a:ext>
                  </a:extLst>
                </a:gridCol>
                <a:gridCol w="1003824">
                  <a:extLst>
                    <a:ext uri="{9D8B030D-6E8A-4147-A177-3AD203B41FA5}">
                      <a16:colId xmlns:a16="http://schemas.microsoft.com/office/drawing/2014/main" val="2331433853"/>
                    </a:ext>
                  </a:extLst>
                </a:gridCol>
              </a:tblGrid>
              <a:tr h="446605">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年（末）</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zh-TW"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投資元本累計</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時価</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含み損益</a:t>
                      </a:r>
                    </a:p>
                  </a:txBody>
                  <a:tcPr marL="7620" marR="7620" marT="762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548101050"/>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1989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28,571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28,571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569576194"/>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1992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114,286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82,314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31,972</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1817623"/>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1995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186,573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13,427</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503451167"/>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1998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285,714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204,903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80,812</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95093085"/>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2001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371,429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222,390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149,038</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369691327"/>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2004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457,143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339,927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117,216</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74010328"/>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2007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542,857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534,031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8,826</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532136791"/>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628,571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446,119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182,453</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21561145"/>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714,286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838,919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124,633</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998559321"/>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800,000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1,072,851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272,851</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745615240"/>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885,714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1,419,831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534,117</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452192588"/>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2022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971,429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1,647,781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676,352</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7100291"/>
                  </a:ext>
                </a:extLst>
              </a:tr>
              <a:tr h="33743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2023 </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1,000,000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2,141,723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1,141,723</a:t>
                      </a:r>
                    </a:p>
                  </a:txBody>
                  <a:tcPr marL="7620" marR="7620" marT="76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3944517203"/>
                  </a:ext>
                </a:extLst>
              </a:tr>
            </a:tbl>
          </a:graphicData>
        </a:graphic>
      </p:graphicFrame>
      <p:sp>
        <p:nvSpPr>
          <p:cNvPr id="4" name="円/楕円 3"/>
          <p:cNvSpPr/>
          <p:nvPr/>
        </p:nvSpPr>
        <p:spPr>
          <a:xfrm>
            <a:off x="7898822" y="5469849"/>
            <a:ext cx="946637" cy="41406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吹き出し 22"/>
          <p:cNvSpPr/>
          <p:nvPr/>
        </p:nvSpPr>
        <p:spPr>
          <a:xfrm>
            <a:off x="3598332" y="1515825"/>
            <a:ext cx="1022433" cy="889329"/>
          </a:xfrm>
          <a:prstGeom prst="downArrowCallout">
            <a:avLst>
              <a:gd name="adj1" fmla="val 7645"/>
              <a:gd name="adj2" fmla="val 11322"/>
              <a:gd name="adj3" fmla="val 18281"/>
              <a:gd name="adj4" fmla="val 64977"/>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spAutoFit/>
          </a:bodyPr>
          <a:lstStyle/>
          <a:p>
            <a:pPr algn="ctr" fontAlgn="auto">
              <a:lnSpc>
                <a:spcPct val="100000"/>
              </a:lnSpc>
              <a:spcBef>
                <a:spcPts val="0"/>
              </a:spcBef>
              <a:spcAft>
                <a:spcPts val="0"/>
              </a:spcAft>
            </a:pPr>
            <a:r>
              <a:rPr lang="en-US" altLang="ja-JP" sz="1100" dirty="0" smtClean="0">
                <a:solidFill>
                  <a:schemeClr val="bg1"/>
                </a:solidFill>
                <a:latin typeface="メイリオ" pitchFamily="50" charset="-128"/>
                <a:ea typeface="メイリオ" pitchFamily="50" charset="-128"/>
                <a:cs typeface="メイリオ" pitchFamily="50" charset="-128"/>
              </a:rPr>
              <a:t>2023</a:t>
            </a:r>
            <a:r>
              <a:rPr lang="ja-JP" altLang="en-US" sz="1100" dirty="0" smtClean="0">
                <a:solidFill>
                  <a:schemeClr val="bg1"/>
                </a:solidFill>
                <a:latin typeface="メイリオ" pitchFamily="50" charset="-128"/>
                <a:ea typeface="メイリオ" pitchFamily="50" charset="-128"/>
                <a:cs typeface="メイリオ" pitchFamily="50" charset="-128"/>
              </a:rPr>
              <a:t>年末</a:t>
            </a:r>
            <a:endParaRPr lang="en-US" altLang="ja-JP" sz="1100" dirty="0">
              <a:solidFill>
                <a:schemeClr val="bg1"/>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r>
              <a:rPr lang="en-US" altLang="ja-JP" sz="1100" dirty="0" smtClean="0">
                <a:solidFill>
                  <a:schemeClr val="bg1"/>
                </a:solidFill>
                <a:latin typeface="メイリオ" pitchFamily="50" charset="-128"/>
                <a:ea typeface="メイリオ" pitchFamily="50" charset="-128"/>
                <a:cs typeface="メイリオ" pitchFamily="50" charset="-128"/>
              </a:rPr>
              <a:t>33,464.17</a:t>
            </a:r>
            <a:endParaRPr lang="en-US" altLang="ja-JP" sz="1100" dirty="0">
              <a:solidFill>
                <a:schemeClr val="bg1"/>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r>
              <a:rPr lang="ja-JP" altLang="en-US" sz="1100" dirty="0" smtClean="0">
                <a:solidFill>
                  <a:prstClr val="white"/>
                </a:solidFill>
                <a:latin typeface="メイリオ" pitchFamily="50" charset="-128"/>
                <a:ea typeface="メイリオ" pitchFamily="50" charset="-128"/>
                <a:cs typeface="メイリオ" pitchFamily="50" charset="-128"/>
              </a:rPr>
              <a:t>円</a:t>
            </a:r>
            <a:endParaRPr lang="ja-JP" altLang="en-US" sz="1100"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1677250" y="2355697"/>
            <a:ext cx="2242922" cy="369332"/>
          </a:xfrm>
          <a:prstGeom prst="rect">
            <a:avLst/>
          </a:prstGeom>
          <a:noFill/>
        </p:spPr>
        <p:txBody>
          <a:bodyPr wrap="none" rtlCol="0">
            <a:spAutoFit/>
          </a:bodyPr>
          <a:lstStyle/>
          <a:p>
            <a:pPr fontAlgn="auto">
              <a:lnSpc>
                <a:spcPct val="100000"/>
              </a:lnSpc>
              <a:spcBef>
                <a:spcPts val="0"/>
              </a:spcBef>
              <a:spcAft>
                <a:spcPts val="0"/>
              </a:spcAft>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日経平均株価の推移</a:t>
            </a:r>
          </a:p>
        </p:txBody>
      </p:sp>
    </p:spTree>
    <p:extLst>
      <p:ext uri="{BB962C8B-B14F-4D97-AF65-F5344CB8AC3E}">
        <p14:creationId xmlns:p14="http://schemas.microsoft.com/office/powerpoint/2010/main" val="9291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21786293"/>
              </p:ext>
            </p:extLst>
          </p:nvPr>
        </p:nvGraphicFramePr>
        <p:xfrm>
          <a:off x="317989" y="417364"/>
          <a:ext cx="28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4282348651"/>
              </p:ext>
            </p:extLst>
          </p:nvPr>
        </p:nvGraphicFramePr>
        <p:xfrm>
          <a:off x="317989" y="1673184"/>
          <a:ext cx="8358497" cy="4695652"/>
        </p:xfrm>
        <a:graphic>
          <a:graphicData uri="http://schemas.openxmlformats.org/drawingml/2006/table">
            <a:tbl>
              <a:tblPr firstRow="1" bandRow="1">
                <a:tableStyleId>{5C22544A-7EE6-4342-B048-85BDC9FD1C3A}</a:tableStyleId>
              </a:tblPr>
              <a:tblGrid>
                <a:gridCol w="1313574">
                  <a:extLst>
                    <a:ext uri="{9D8B030D-6E8A-4147-A177-3AD203B41FA5}">
                      <a16:colId xmlns:a16="http://schemas.microsoft.com/office/drawing/2014/main" val="20000"/>
                    </a:ext>
                  </a:extLst>
                </a:gridCol>
                <a:gridCol w="7044923">
                  <a:extLst>
                    <a:ext uri="{9D8B030D-6E8A-4147-A177-3AD203B41FA5}">
                      <a16:colId xmlns:a16="http://schemas.microsoft.com/office/drawing/2014/main" val="20001"/>
                    </a:ext>
                  </a:extLst>
                </a:gridCol>
              </a:tblGrid>
              <a:tr h="867512">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１つの資産だけに投資するよりも、投資信託等をとおして値動きの異なる複数の資産に分散投資を行うことで、価格の変動が小さくなり、リスクを軽減することが期待できます。これを</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「資産の分散」</a:t>
                      </a:r>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と言います。</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0019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投資先の地域を分散することにより、より安定的に世界経済の成長の果実（利益）を得ることが期待できます。これを</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「地域の分散」</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と言います。</a:t>
                      </a:r>
                    </a:p>
                  </a:txBody>
                  <a:tcPr marL="166154" marR="84406" marB="108000" anchor="b">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773459">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正方形/長方形 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389845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238972201"/>
              </p:ext>
            </p:extLst>
          </p:nvPr>
        </p:nvGraphicFramePr>
        <p:xfrm>
          <a:off x="317989" y="417364"/>
          <a:ext cx="377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分散投資の効果</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1226264" y="1347400"/>
            <a:ext cx="6673623" cy="461665"/>
          </a:xfrm>
          <a:prstGeom prst="rect">
            <a:avLst/>
          </a:prstGeom>
          <a:noFill/>
        </p:spPr>
        <p:txBody>
          <a:bodyPr wrap="none" rtlCol="0">
            <a:spAutoFit/>
          </a:bodyPr>
          <a:lstStyle/>
          <a:p>
            <a:pPr algn="ctr" fontAlgn="auto">
              <a:lnSpc>
                <a:spcPct val="100000"/>
              </a:lnSpc>
              <a:spcBef>
                <a:spcPts val="0"/>
              </a:spcBef>
              <a:spcAft>
                <a:spcPts val="0"/>
              </a:spcAft>
            </a:pP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異なる価格変動をする金融商品を組み合わせると・・</a:t>
            </a:r>
          </a:p>
        </p:txBody>
      </p:sp>
      <p:sp>
        <p:nvSpPr>
          <p:cNvPr id="9" name="正方形/長方形 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graphicFrame>
        <p:nvGraphicFramePr>
          <p:cNvPr id="13" name="グラフ 12"/>
          <p:cNvGraphicFramePr>
            <a:graphicFrameLocks/>
          </p:cNvGraphicFramePr>
          <p:nvPr>
            <p:extLst>
              <p:ext uri="{D42A27DB-BD31-4B8C-83A1-F6EECF244321}">
                <p14:modId xmlns:p14="http://schemas.microsoft.com/office/powerpoint/2010/main" val="2832863624"/>
              </p:ext>
            </p:extLst>
          </p:nvPr>
        </p:nvGraphicFramePr>
        <p:xfrm>
          <a:off x="486888" y="1830208"/>
          <a:ext cx="8538530" cy="455856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直線コネクタ 18"/>
          <p:cNvCxnSpPr/>
          <p:nvPr/>
        </p:nvCxnSpPr>
        <p:spPr bwMode="auto">
          <a:xfrm flipV="1">
            <a:off x="295660" y="228205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a:off x="295660" y="4508054"/>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2127" y="1949581"/>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a:solidFill>
                  <a:srgbClr val="0070C0"/>
                </a:solidFill>
                <a:latin typeface="メイリオ" pitchFamily="50" charset="-128"/>
                <a:ea typeface="メイリオ" pitchFamily="50" charset="-128"/>
                <a:cs typeface="メイリオ" pitchFamily="50" charset="-128"/>
              </a:rPr>
              <a:t>高　　　       　価格   　  　　　　低</a:t>
            </a:r>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9680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nvGraphicFramePr>
        <p:xfrm>
          <a:off x="747937" y="1934264"/>
          <a:ext cx="6025046" cy="3833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p:cNvGraphicFramePr>
            <a:graphicFrameLocks noGrp="1"/>
          </p:cNvGraphicFramePr>
          <p:nvPr/>
        </p:nvGraphicFramePr>
        <p:xfrm>
          <a:off x="317989" y="417364"/>
          <a:ext cx="547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28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長期・積立・分散投資の効果</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12" name="Rectangle 9"/>
          <p:cNvSpPr>
            <a:spLocks noChangeArrowheads="1"/>
          </p:cNvSpPr>
          <p:nvPr/>
        </p:nvSpPr>
        <p:spPr bwMode="auto">
          <a:xfrm>
            <a:off x="317989" y="5886999"/>
            <a:ext cx="8409316" cy="85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ts val="1500"/>
              </a:lnSpc>
              <a:spcBef>
                <a:spcPct val="0"/>
              </a:spcBef>
              <a:buFontTx/>
              <a:buNone/>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（注） 各計数は、毎年同額を投資した場合の各年末時点での累積リターン。株式は、各国の代表的な株価指数を基に、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500"/>
              </a:lnSpc>
              <a:spcBef>
                <a:spcPct val="0"/>
              </a:spcBef>
              <a:buFontTx/>
              <a:buNone/>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市場規模等に応じ各国のウェイトをかけたもの。債券は、各国の国債を基に、市場規模等に応じ各国のウェイトをかけたもの。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Bloomberg</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より、金融庁作成</a:t>
            </a:r>
            <a:endParaRPr lang="ja-JP"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4985517" y="1857939"/>
            <a:ext cx="12411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lnSpc>
                <a:spcPct val="120000"/>
              </a:lnSpc>
              <a:spcBef>
                <a:spcPct val="20000"/>
              </a:spcBef>
              <a:spcAft>
                <a:spcPct val="20000"/>
              </a:spcAft>
              <a:buFont typeface="Arial" pitchFamily="34" charset="0"/>
              <a:buChar char="•"/>
              <a:defRPr kumimoji="1" sz="3300" kern="1200">
                <a:solidFill>
                  <a:schemeClr val="tx1"/>
                </a:solidFill>
                <a:latin typeface="Calibri" pitchFamily="34" charset="0"/>
                <a:ea typeface="ＭＳ Ｐゴシック" pitchFamily="50" charset="-128"/>
                <a:cs typeface="+mn-cs"/>
              </a:defRPr>
            </a:lvl1pPr>
            <a:lvl2pPr marL="742950" indent="-285750" algn="l" rtl="0" fontAlgn="base">
              <a:lnSpc>
                <a:spcPct val="120000"/>
              </a:lnSpc>
              <a:spcBef>
                <a:spcPct val="20000"/>
              </a:spcBef>
              <a:spcAft>
                <a:spcPct val="20000"/>
              </a:spcAft>
              <a:buFont typeface="Arial" pitchFamily="34" charset="0"/>
              <a:buChar char="–"/>
              <a:defRPr kumimoji="1" sz="2800" kern="1200">
                <a:solidFill>
                  <a:schemeClr val="tx1"/>
                </a:solidFill>
                <a:latin typeface="Calibri" pitchFamily="34" charset="0"/>
                <a:ea typeface="ＭＳ Ｐゴシック" pitchFamily="50" charset="-128"/>
                <a:cs typeface="+mn-cs"/>
              </a:defRPr>
            </a:lvl2pPr>
            <a:lvl3pPr marL="1143000" indent="-228600" algn="l" rtl="0" fontAlgn="base">
              <a:lnSpc>
                <a:spcPct val="120000"/>
              </a:lnSpc>
              <a:spcBef>
                <a:spcPct val="20000"/>
              </a:spcBef>
              <a:spcAft>
                <a:spcPct val="20000"/>
              </a:spcAft>
              <a:buFont typeface="Arial" pitchFamily="34" charset="0"/>
              <a:buChar char="•"/>
              <a:defRPr kumimoji="1" sz="2400" kern="1200">
                <a:solidFill>
                  <a:schemeClr val="tx1"/>
                </a:solidFill>
                <a:latin typeface="Calibri" pitchFamily="34" charset="0"/>
                <a:ea typeface="ＭＳ Ｐゴシック" pitchFamily="50" charset="-128"/>
                <a:cs typeface="+mn-cs"/>
              </a:defRPr>
            </a:lvl3pPr>
            <a:lvl4pPr marL="16002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4pPr>
            <a:lvl5pPr marL="20574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9pPr>
          </a:lstStyle>
          <a:p>
            <a:pPr>
              <a:spcBef>
                <a:spcPct val="0"/>
              </a:spcBef>
              <a:buFontTx/>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82.84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スライド番号プレースホルダー 1"/>
          <p:cNvSpPr txBox="1">
            <a:spLocks/>
          </p:cNvSpPr>
          <p:nvPr/>
        </p:nvSpPr>
        <p:spPr bwMode="auto">
          <a:xfrm>
            <a:off x="4985517" y="3795598"/>
            <a:ext cx="12411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lnSpc>
                <a:spcPct val="120000"/>
              </a:lnSpc>
              <a:spcBef>
                <a:spcPct val="20000"/>
              </a:spcBef>
              <a:spcAft>
                <a:spcPct val="20000"/>
              </a:spcAft>
              <a:buFont typeface="Arial" pitchFamily="34" charset="0"/>
              <a:buChar char="•"/>
              <a:defRPr kumimoji="1" sz="3300" kern="1200">
                <a:solidFill>
                  <a:schemeClr val="tx1"/>
                </a:solidFill>
                <a:latin typeface="Calibri" pitchFamily="34" charset="0"/>
                <a:ea typeface="ＭＳ Ｐゴシック" pitchFamily="50" charset="-128"/>
                <a:cs typeface="+mn-cs"/>
              </a:defRPr>
            </a:lvl1pPr>
            <a:lvl2pPr marL="742950" indent="-285750" algn="l" rtl="0" fontAlgn="base">
              <a:lnSpc>
                <a:spcPct val="120000"/>
              </a:lnSpc>
              <a:spcBef>
                <a:spcPct val="20000"/>
              </a:spcBef>
              <a:spcAft>
                <a:spcPct val="20000"/>
              </a:spcAft>
              <a:buFont typeface="Arial" pitchFamily="34" charset="0"/>
              <a:buChar char="–"/>
              <a:defRPr kumimoji="1" sz="2800" kern="1200">
                <a:solidFill>
                  <a:schemeClr val="tx1"/>
                </a:solidFill>
                <a:latin typeface="Calibri" pitchFamily="34" charset="0"/>
                <a:ea typeface="ＭＳ Ｐゴシック" pitchFamily="50" charset="-128"/>
                <a:cs typeface="+mn-cs"/>
              </a:defRPr>
            </a:lvl2pPr>
            <a:lvl3pPr marL="1143000" indent="-228600" algn="l" rtl="0" fontAlgn="base">
              <a:lnSpc>
                <a:spcPct val="120000"/>
              </a:lnSpc>
              <a:spcBef>
                <a:spcPct val="20000"/>
              </a:spcBef>
              <a:spcAft>
                <a:spcPct val="20000"/>
              </a:spcAft>
              <a:buFont typeface="Arial" pitchFamily="34" charset="0"/>
              <a:buChar char="•"/>
              <a:defRPr kumimoji="1" sz="2400" kern="1200">
                <a:solidFill>
                  <a:schemeClr val="tx1"/>
                </a:solidFill>
                <a:latin typeface="Calibri" pitchFamily="34" charset="0"/>
                <a:ea typeface="ＭＳ Ｐゴシック" pitchFamily="50" charset="-128"/>
                <a:cs typeface="+mn-cs"/>
              </a:defRPr>
            </a:lvl3pPr>
            <a:lvl4pPr marL="16002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4pPr>
            <a:lvl5pPr marL="20574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9pPr>
          </a:lstStyle>
          <a:p>
            <a:pPr>
              <a:spcBef>
                <a:spcPct val="0"/>
              </a:spcBef>
              <a:buFontTx/>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50.28</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スライド番号プレースホルダー 1"/>
          <p:cNvSpPr txBox="1">
            <a:spLocks/>
          </p:cNvSpPr>
          <p:nvPr/>
        </p:nvSpPr>
        <p:spPr bwMode="auto">
          <a:xfrm>
            <a:off x="4985517" y="4342289"/>
            <a:ext cx="12411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lnSpc>
                <a:spcPct val="120000"/>
              </a:lnSpc>
              <a:spcBef>
                <a:spcPct val="20000"/>
              </a:spcBef>
              <a:spcAft>
                <a:spcPct val="20000"/>
              </a:spcAft>
              <a:buFont typeface="Arial" pitchFamily="34" charset="0"/>
              <a:buChar char="•"/>
              <a:defRPr kumimoji="1" sz="3300" kern="1200">
                <a:solidFill>
                  <a:schemeClr val="tx1"/>
                </a:solidFill>
                <a:latin typeface="Calibri" pitchFamily="34" charset="0"/>
                <a:ea typeface="ＭＳ Ｐゴシック" pitchFamily="50" charset="-128"/>
                <a:cs typeface="+mn-cs"/>
              </a:defRPr>
            </a:lvl1pPr>
            <a:lvl2pPr marL="742950" indent="-285750" algn="l" rtl="0" fontAlgn="base">
              <a:lnSpc>
                <a:spcPct val="120000"/>
              </a:lnSpc>
              <a:spcBef>
                <a:spcPct val="20000"/>
              </a:spcBef>
              <a:spcAft>
                <a:spcPct val="20000"/>
              </a:spcAft>
              <a:buFont typeface="Arial" pitchFamily="34" charset="0"/>
              <a:buChar char="–"/>
              <a:defRPr kumimoji="1" sz="2800" kern="1200">
                <a:solidFill>
                  <a:schemeClr val="tx1"/>
                </a:solidFill>
                <a:latin typeface="Calibri" pitchFamily="34" charset="0"/>
                <a:ea typeface="ＭＳ Ｐゴシック" pitchFamily="50" charset="-128"/>
                <a:cs typeface="+mn-cs"/>
              </a:defRPr>
            </a:lvl2pPr>
            <a:lvl3pPr marL="1143000" indent="-228600" algn="l" rtl="0" fontAlgn="base">
              <a:lnSpc>
                <a:spcPct val="120000"/>
              </a:lnSpc>
              <a:spcBef>
                <a:spcPct val="20000"/>
              </a:spcBef>
              <a:spcAft>
                <a:spcPct val="20000"/>
              </a:spcAft>
              <a:buFont typeface="Arial" pitchFamily="34" charset="0"/>
              <a:buChar char="•"/>
              <a:defRPr kumimoji="1" sz="2400" kern="1200">
                <a:solidFill>
                  <a:schemeClr val="tx1"/>
                </a:solidFill>
                <a:latin typeface="Calibri" pitchFamily="34" charset="0"/>
                <a:ea typeface="ＭＳ Ｐゴシック" pitchFamily="50" charset="-128"/>
                <a:cs typeface="+mn-cs"/>
              </a:defRPr>
            </a:lvl3pPr>
            <a:lvl4pPr marL="16002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4pPr>
            <a:lvl5pPr marL="2057400" indent="-228600" algn="l" rtl="0" fontAlgn="base">
              <a:lnSpc>
                <a:spcPct val="120000"/>
              </a:lnSpc>
              <a:spcBef>
                <a:spcPct val="20000"/>
              </a:spcBef>
              <a:spcAft>
                <a:spcPct val="20000"/>
              </a:spcAft>
              <a:buFont typeface="Arial" pitchFamily="34" charset="0"/>
              <a:buChar char="»"/>
              <a:defRPr kumimoji="1" sz="2000" kern="1200">
                <a:solidFill>
                  <a:schemeClr val="tx1"/>
                </a:solidFill>
                <a:latin typeface="Calibri" pitchFamily="34" charset="0"/>
                <a:ea typeface="ＭＳ Ｐゴシック" pitchFamily="50" charset="-128"/>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9pPr>
          </a:lstStyle>
          <a:p>
            <a:pPr>
              <a:spcBef>
                <a:spcPct val="0"/>
              </a:spcBef>
              <a:buFontTx/>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0.71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1843313" y="1240651"/>
            <a:ext cx="5776687"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長期・積立・分散投資の効果（実績）</a:t>
            </a:r>
          </a:p>
        </p:txBody>
      </p:sp>
      <p:sp>
        <p:nvSpPr>
          <p:cNvPr id="11" name="テキスト ボックス 10"/>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20" name="テキスト ボックス 13"/>
          <p:cNvSpPr txBox="1">
            <a:spLocks noChangeArrowheads="1"/>
          </p:cNvSpPr>
          <p:nvPr/>
        </p:nvSpPr>
        <p:spPr bwMode="auto">
          <a:xfrm>
            <a:off x="6291916" y="2003156"/>
            <a:ext cx="2656167" cy="1077178"/>
          </a:xfrm>
          <a:prstGeom prst="rect">
            <a:avLst/>
          </a:prstGeom>
          <a:solidFill>
            <a:srgbClr val="0000FF"/>
          </a:solidFill>
          <a:ln>
            <a:noFill/>
          </a:ln>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Ｃ：国内・先進国・新興国の</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194" indent="-176194">
              <a:lnSpc>
                <a:spcPct val="100000"/>
              </a:lnSpc>
              <a:spcBef>
                <a:spcPts val="0"/>
              </a:spcBef>
              <a:spcAft>
                <a:spcPts val="0"/>
              </a:spcAft>
              <a:defRPr/>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株・債券に</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ずつ</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投資</a:t>
            </a:r>
          </a:p>
          <a:p>
            <a:pPr marL="176194" indent="-176194">
              <a:lnSpc>
                <a:spcPct val="100000"/>
              </a:lnSpc>
              <a:spcBef>
                <a:spcPts val="0"/>
              </a:spcBef>
              <a:spcAft>
                <a:spcPts val="0"/>
              </a:spcAft>
              <a:defRPr/>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82.84%</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年平均</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194" indent="-176194">
              <a:lnSpc>
                <a:spcPct val="100000"/>
              </a:lnSpc>
              <a:spcBef>
                <a:spcPts val="0"/>
              </a:spcBef>
              <a:spcAft>
                <a:spcPts val="0"/>
              </a:spcAft>
              <a:defRPr/>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3.06%]</a:t>
            </a:r>
          </a:p>
        </p:txBody>
      </p:sp>
      <p:sp>
        <p:nvSpPr>
          <p:cNvPr id="21" name="テキスト ボックス 13"/>
          <p:cNvSpPr txBox="1">
            <a:spLocks noChangeArrowheads="1"/>
          </p:cNvSpPr>
          <p:nvPr/>
        </p:nvSpPr>
        <p:spPr bwMode="auto">
          <a:xfrm>
            <a:off x="6291916" y="3054724"/>
            <a:ext cx="2656167" cy="830956"/>
          </a:xfrm>
          <a:prstGeom prst="rect">
            <a:avLst/>
          </a:prstGeom>
          <a:solidFill>
            <a:srgbClr val="14AAEB"/>
          </a:solidFill>
          <a:ln>
            <a:noFill/>
          </a:ln>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55600" indent="-355600">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Ｂ：国内の株・債券に半分ずつ投資</a:t>
            </a:r>
          </a:p>
          <a:p>
            <a:pPr marL="355600" indent="-355600">
              <a:lnSpc>
                <a:spcPct val="100000"/>
              </a:lnSpc>
              <a:spcBef>
                <a:spcPts val="0"/>
              </a:spcBef>
              <a:spcAft>
                <a:spcPts val="0"/>
              </a:spcAft>
              <a:defRPr/>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50.28%</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2.06%]</a:t>
            </a:r>
          </a:p>
        </p:txBody>
      </p:sp>
      <p:sp>
        <p:nvSpPr>
          <p:cNvPr id="24" name="テキスト ボックス 13"/>
          <p:cNvSpPr txBox="1">
            <a:spLocks noChangeArrowheads="1"/>
          </p:cNvSpPr>
          <p:nvPr/>
        </p:nvSpPr>
        <p:spPr bwMode="auto">
          <a:xfrm>
            <a:off x="6291916" y="4232485"/>
            <a:ext cx="2656167" cy="584735"/>
          </a:xfrm>
          <a:prstGeom prst="rect">
            <a:avLst/>
          </a:prstGeom>
          <a:solidFill>
            <a:schemeClr val="accent3">
              <a:lumMod val="60000"/>
              <a:lumOff val="40000"/>
            </a:schemeClr>
          </a:solidFill>
          <a:ln>
            <a:noFill/>
          </a:ln>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55600" indent="-355600">
              <a:lnSpc>
                <a:spcPct val="100000"/>
              </a:lnSpc>
              <a:spcBef>
                <a:spcPts val="0"/>
              </a:spcBef>
              <a:spcAft>
                <a:spcPts val="0"/>
              </a:spcAft>
              <a:defRPr/>
            </a:pP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Ａ：定期預金</a:t>
            </a:r>
          </a:p>
          <a:p>
            <a:pPr marL="355600" indent="-355600">
              <a:lnSpc>
                <a:spcPct val="100000"/>
              </a:lnSpc>
              <a:spcBef>
                <a:spcPts val="0"/>
              </a:spcBef>
              <a:spcAft>
                <a:spcPts val="0"/>
              </a:spcAft>
              <a:defRPr/>
            </a:pP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0.71%</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年平均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0.04%]</a:t>
            </a:r>
          </a:p>
        </p:txBody>
      </p:sp>
    </p:spTree>
    <p:extLst>
      <p:ext uri="{BB962C8B-B14F-4D97-AF65-F5344CB8AC3E}">
        <p14:creationId xmlns:p14="http://schemas.microsoft.com/office/powerpoint/2010/main" val="173401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907134" y="1190500"/>
            <a:ext cx="8229600" cy="494347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2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年間、積み立てた場合（</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歳）</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266700">
              <a:spcBef>
                <a:spcPts val="1800"/>
              </a:spcBef>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266700">
              <a:spcBef>
                <a:spcPts val="1800"/>
              </a:spcBef>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266700">
              <a:spcBef>
                <a:spcPts val="1800"/>
              </a:spcBef>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266700">
              <a:spcBef>
                <a:spcPts val="1800"/>
              </a:spcBef>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266700">
              <a:spcBef>
                <a:spcPts val="1800"/>
              </a:spcBef>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15272865"/>
              </p:ext>
            </p:extLst>
          </p:nvPr>
        </p:nvGraphicFramePr>
        <p:xfrm>
          <a:off x="317989" y="417364"/>
          <a:ext cx="619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00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「老後に向けた資産形成」は大変？</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正方形/長方形 23"/>
          <p:cNvSpPr/>
          <p:nvPr/>
        </p:nvSpPr>
        <p:spPr>
          <a:xfrm>
            <a:off x="689424" y="6294286"/>
            <a:ext cx="1710725" cy="350865"/>
          </a:xfrm>
          <a:prstGeom prst="rect">
            <a:avLst/>
          </a:prstGeom>
        </p:spPr>
        <p:txBody>
          <a:bodyPr wrap="none">
            <a:spAutoFit/>
          </a:bodyPr>
          <a:lstStyle/>
          <a:p>
            <a:pPr indent="266700">
              <a:spcBef>
                <a:spcPts val="18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前提：複利計算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5" name="正方形/長方形 4"/>
          <p:cNvSpPr/>
          <p:nvPr/>
        </p:nvSpPr>
        <p:spPr>
          <a:xfrm>
            <a:off x="1536945" y="1737654"/>
            <a:ext cx="7195526" cy="461665"/>
          </a:xfrm>
          <a:prstGeom prst="rect">
            <a:avLst/>
          </a:prstGeom>
        </p:spPr>
        <p:txBody>
          <a:bodyPr wrap="square">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毎年</a:t>
            </a:r>
            <a:r>
              <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万円、非課税で積み立てれば、</a:t>
            </a:r>
            <a:r>
              <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年後には・・・</a:t>
            </a:r>
          </a:p>
        </p:txBody>
      </p:sp>
      <p:sp>
        <p:nvSpPr>
          <p:cNvPr id="19" name="正方形/長方形 18"/>
          <p:cNvSpPr/>
          <p:nvPr/>
        </p:nvSpPr>
        <p:spPr>
          <a:xfrm>
            <a:off x="2472719" y="2331447"/>
            <a:ext cx="4417568" cy="32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運用利回り（％）と</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年後の資産額</a:t>
            </a:r>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01626" y="2386443"/>
            <a:ext cx="1021782" cy="313932"/>
          </a:xfrm>
          <a:prstGeom prst="rect">
            <a:avLst/>
          </a:prstGeom>
          <a:noFill/>
          <a:ln w="12700">
            <a:noFill/>
            <a:prstDash val="sysDot"/>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利回り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4" name="直線コネクタ 3"/>
          <p:cNvCxnSpPr/>
          <p:nvPr/>
        </p:nvCxnSpPr>
        <p:spPr>
          <a:xfrm>
            <a:off x="2483341" y="6136758"/>
            <a:ext cx="448154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222655" y="6145973"/>
            <a:ext cx="1021782" cy="313932"/>
          </a:xfrm>
          <a:prstGeom prst="rect">
            <a:avLst/>
          </a:prstGeom>
          <a:noFill/>
          <a:ln w="12700">
            <a:noFill/>
            <a:prstDash val="sysDot"/>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p:cNvCxnSpPr/>
          <p:nvPr/>
        </p:nvCxnSpPr>
        <p:spPr>
          <a:xfrm flipV="1">
            <a:off x="2467842" y="2788797"/>
            <a:ext cx="1" cy="3348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890287" y="763675"/>
            <a:ext cx="1842184" cy="424732"/>
          </a:xfrm>
          <a:prstGeom prst="rect">
            <a:avLst/>
          </a:prstGeom>
          <a:noFill/>
        </p:spPr>
        <p:txBody>
          <a:bodyPr wrap="square" rtlCol="0">
            <a:spAutoFit/>
          </a:bodyPr>
          <a:lstStyle/>
          <a:p>
            <a:endParaRPr kumimoji="1" lang="ja-JP" altLang="en-US" dirty="0"/>
          </a:p>
        </p:txBody>
      </p:sp>
      <p:graphicFrame>
        <p:nvGraphicFramePr>
          <p:cNvPr id="25" name="グラフ 24"/>
          <p:cNvGraphicFramePr>
            <a:graphicFrameLocks/>
          </p:cNvGraphicFramePr>
          <p:nvPr>
            <p:extLst>
              <p:ext uri="{D42A27DB-BD31-4B8C-83A1-F6EECF244321}">
                <p14:modId xmlns:p14="http://schemas.microsoft.com/office/powerpoint/2010/main" val="1962260012"/>
              </p:ext>
            </p:extLst>
          </p:nvPr>
        </p:nvGraphicFramePr>
        <p:xfrm>
          <a:off x="2318287" y="2716226"/>
          <a:ext cx="4572000" cy="3852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664050748"/>
              </p:ext>
            </p:extLst>
          </p:nvPr>
        </p:nvGraphicFramePr>
        <p:xfrm>
          <a:off x="1616050" y="2773336"/>
          <a:ext cx="695325" cy="3409950"/>
        </p:xfrm>
        <a:graphic>
          <a:graphicData uri="http://schemas.openxmlformats.org/presentationml/2006/ole">
            <mc:AlternateContent xmlns:mc="http://schemas.openxmlformats.org/markup-compatibility/2006">
              <mc:Choice xmlns:v="urn:schemas-microsoft-com:vml" Requires="v">
                <p:oleObj spid="_x0000_s1058" name="ワークシート" r:id="rId5" imgW="695189" imgH="3409864" progId="Excel.Sheet.12">
                  <p:embed/>
                </p:oleObj>
              </mc:Choice>
              <mc:Fallback>
                <p:oleObj name="ワークシート" r:id="rId5" imgW="695189" imgH="3409864" progId="Excel.Sheet.12">
                  <p:embed/>
                  <p:pic>
                    <p:nvPicPr>
                      <p:cNvPr id="0" name=""/>
                      <p:cNvPicPr/>
                      <p:nvPr/>
                    </p:nvPicPr>
                    <p:blipFill>
                      <a:blip r:embed="rId6"/>
                      <a:stretch>
                        <a:fillRect/>
                      </a:stretch>
                    </p:blipFill>
                    <p:spPr>
                      <a:xfrm>
                        <a:off x="1616050" y="2773336"/>
                        <a:ext cx="695325" cy="3409950"/>
                      </a:xfrm>
                      <a:prstGeom prst="rect">
                        <a:avLst/>
                      </a:prstGeom>
                    </p:spPr>
                  </p:pic>
                </p:oleObj>
              </mc:Fallback>
            </mc:AlternateContent>
          </a:graphicData>
        </a:graphic>
      </p:graphicFrame>
    </p:spTree>
    <p:extLst>
      <p:ext uri="{BB962C8B-B14F-4D97-AF65-F5344CB8AC3E}">
        <p14:creationId xmlns:p14="http://schemas.microsoft.com/office/powerpoint/2010/main" val="418102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995" y="1905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20000"/>
              </a:lnSpc>
              <a:spcBef>
                <a:spcPct val="20000"/>
              </a:spcBef>
              <a:spcAft>
                <a:spcPct val="20000"/>
              </a:spcAft>
              <a:defRPr/>
            </a:pP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20000"/>
              </a:spcBef>
              <a:spcAft>
                <a:spcPct val="20000"/>
              </a:spcAft>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733397" y="34520"/>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fontAlgn="base">
              <a:lnSpc>
                <a:spcPct val="120000"/>
              </a:lnSpc>
              <a:spcBef>
                <a:spcPct val="20000"/>
              </a:spcBef>
              <a:spcAft>
                <a:spcPct val="20000"/>
              </a:spcAf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graphicFrame>
        <p:nvGraphicFramePr>
          <p:cNvPr id="2" name="表 1"/>
          <p:cNvGraphicFramePr>
            <a:graphicFrameLocks noGrp="1"/>
          </p:cNvGraphicFramePr>
          <p:nvPr>
            <p:extLst/>
          </p:nvPr>
        </p:nvGraphicFramePr>
        <p:xfrm>
          <a:off x="124690" y="1236132"/>
          <a:ext cx="8844742" cy="4758375"/>
        </p:xfrm>
        <a:graphic>
          <a:graphicData uri="http://schemas.openxmlformats.org/drawingml/2006/table">
            <a:tbl>
              <a:tblPr firstRow="1" bandRow="1">
                <a:tableStyleId>{6E25E649-3F16-4E02-A733-19D2CDBF48F0}</a:tableStyleId>
              </a:tblPr>
              <a:tblGrid>
                <a:gridCol w="1679278">
                  <a:extLst>
                    <a:ext uri="{9D8B030D-6E8A-4147-A177-3AD203B41FA5}">
                      <a16:colId xmlns:a16="http://schemas.microsoft.com/office/drawing/2014/main" val="2767728465"/>
                    </a:ext>
                  </a:extLst>
                </a:gridCol>
                <a:gridCol w="2276965">
                  <a:extLst>
                    <a:ext uri="{9D8B030D-6E8A-4147-A177-3AD203B41FA5}">
                      <a16:colId xmlns:a16="http://schemas.microsoft.com/office/drawing/2014/main" val="3546085170"/>
                    </a:ext>
                  </a:extLst>
                </a:gridCol>
                <a:gridCol w="1900198">
                  <a:extLst>
                    <a:ext uri="{9D8B030D-6E8A-4147-A177-3AD203B41FA5}">
                      <a16:colId xmlns:a16="http://schemas.microsoft.com/office/drawing/2014/main" val="2847744769"/>
                    </a:ext>
                  </a:extLst>
                </a:gridCol>
                <a:gridCol w="2988301">
                  <a:extLst>
                    <a:ext uri="{9D8B030D-6E8A-4147-A177-3AD203B41FA5}">
                      <a16:colId xmlns:a16="http://schemas.microsoft.com/office/drawing/2014/main" val="2251539925"/>
                    </a:ext>
                  </a:extLst>
                </a:gridCol>
              </a:tblGrid>
              <a:tr h="729518">
                <a:tc>
                  <a:txBody>
                    <a:bodyPr/>
                    <a:lstStyle/>
                    <a:p>
                      <a:endParaRPr kumimoji="1" lang="ja-JP" altLang="en-US" dirty="0">
                        <a:latin typeface="Meiryo UI" panose="020B0604030504040204" pitchFamily="50" charset="-128"/>
                        <a:ea typeface="Meiryo UI" panose="020B0604030504040204" pitchFamily="50" charset="-128"/>
                      </a:endParaRPr>
                    </a:p>
                  </a:txBody>
                  <a:tcP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rgbClr val="14AAE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NISA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（少額投資非課税制度）</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iDeCo</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イデコ</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（個人型確定拠出年金）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extLst>
                  <a:ext uri="{0D108BD9-81ED-4DB2-BD59-A6C34878D82A}">
                    <a16:rowId xmlns:a16="http://schemas.microsoft.com/office/drawing/2014/main" val="3111430986"/>
                  </a:ext>
                </a:extLst>
              </a:tr>
              <a:tr h="540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税の優遇</a:t>
                      </a:r>
                      <a:endParaRPr lang="en-US" altLang="ja-JP" sz="16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運用益が非課税　　　　　</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ja-JP" altLang="en-US" sz="1400" dirty="0">
                          <a:latin typeface="Meiryo UI" panose="020B0604030504040204" pitchFamily="50" charset="-128"/>
                          <a:ea typeface="Meiryo UI" panose="020B0604030504040204" pitchFamily="50" charset="-128"/>
                        </a:rPr>
                        <a:t>運用益が非課税</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毎年の所得税や住民税が少なくなる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受け取り時に支払う税金が少なくなる</a:t>
                      </a:r>
                      <a:endParaRPr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17687447"/>
                  </a:ext>
                </a:extLst>
              </a:tr>
              <a:tr h="4616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対象者</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l"/>
                      <a:r>
                        <a:rPr kumimoji="1" lang="ja-JP" altLang="en-US" sz="1400" dirty="0">
                          <a:latin typeface="Meiryo UI" panose="020B0604030504040204" pitchFamily="50" charset="-128"/>
                          <a:ea typeface="Meiryo UI" panose="020B0604030504040204" pitchFamily="50" charset="-128"/>
                        </a:rPr>
                        <a:t>　　　　　　　　　　　　　　１８歳以上</a:t>
                      </a:r>
                      <a:endParaRPr kumimoji="1" lang="ja-JP" altLang="en-US" sz="1400" strike="noStrike"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原則２０歳以上６５歳未満</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（公的年金被保険者）</a:t>
                      </a:r>
                      <a:endParaRPr kumimoji="1" lang="ja-JP" altLang="en-US" sz="1600" strike="noStrike" baseline="3000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3975817752"/>
                  </a:ext>
                </a:extLst>
              </a:tr>
              <a:tr h="297868">
                <a:tc rowSpan="2">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拠出限度額</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a:solidFill>
                            <a:schemeClr val="tx1"/>
                          </a:solidFill>
                          <a:latin typeface="Meiryo UI" panose="020B0604030504040204" pitchFamily="50" charset="-128"/>
                          <a:ea typeface="Meiryo UI" panose="020B0604030504040204" pitchFamily="50" charset="-128"/>
                        </a:rPr>
                        <a:t>（年間）</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つみたて投資枠</a:t>
                      </a:r>
                      <a:r>
                        <a:rPr kumimoji="1" lang="zh-TW"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成長投資枠</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1400" dirty="0">
                          <a:latin typeface="Meiryo UI" panose="020B0604030504040204" pitchFamily="50" charset="-128"/>
                          <a:ea typeface="Meiryo UI" panose="020B0604030504040204" pitchFamily="50" charset="-128"/>
                        </a:rPr>
                        <a:t>年間</a:t>
                      </a:r>
                      <a:r>
                        <a:rPr kumimoji="1" lang="en-US" altLang="ja-JP" sz="1400" dirty="0">
                          <a:latin typeface="Meiryo UI" panose="020B0604030504040204" pitchFamily="50" charset="-128"/>
                          <a:ea typeface="Meiryo UI" panose="020B0604030504040204" pitchFamily="50" charset="-128"/>
                        </a:rPr>
                        <a:t>14.4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81.6</a:t>
                      </a:r>
                      <a:r>
                        <a:rPr kumimoji="1" lang="ja-JP" altLang="en-US" sz="1400" dirty="0">
                          <a:latin typeface="Meiryo UI" panose="020B0604030504040204" pitchFamily="50" charset="-128"/>
                          <a:ea typeface="Meiryo UI" panose="020B0604030504040204" pitchFamily="50" charset="-128"/>
                        </a:rPr>
                        <a:t>万円</a:t>
                      </a:r>
                      <a:endParaRPr kumimoji="1" lang="ja-JP" altLang="en-US" sz="1400"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2415591850"/>
                  </a:ext>
                </a:extLst>
              </a:tr>
              <a:tr h="297868">
                <a:tc vMerge="1">
                  <a:txBody>
                    <a:bodyPr/>
                    <a:lstStyle/>
                    <a:p>
                      <a:endParaRPr kumimoji="1" lang="ja-JP" altLang="en-US"/>
                    </a:p>
                  </a:txBody>
                  <a:tcPr/>
                </a:tc>
                <a:tc>
                  <a:txBody>
                    <a:bodyPr/>
                    <a:lstStyle/>
                    <a:p>
                      <a:pPr algn="ctr"/>
                      <a:r>
                        <a:rPr kumimoji="1" lang="zh-TW" altLang="en-US" sz="1400" dirty="0">
                          <a:latin typeface="Meiryo UI" panose="020B0604030504040204" pitchFamily="50" charset="-128"/>
                          <a:ea typeface="Meiryo UI" panose="020B0604030504040204" pitchFamily="50" charset="-128"/>
                        </a:rPr>
                        <a:t>年間　　</a:t>
                      </a:r>
                      <a:r>
                        <a:rPr kumimoji="1" lang="en-US" altLang="ja-JP" sz="1400" dirty="0">
                          <a:latin typeface="Meiryo UI" panose="020B0604030504040204" pitchFamily="50" charset="-128"/>
                          <a:ea typeface="Meiryo UI" panose="020B0604030504040204" pitchFamily="50" charset="-128"/>
                        </a:rPr>
                        <a:t>120</a:t>
                      </a:r>
                      <a:r>
                        <a:rPr kumimoji="1" lang="zh-TW" altLang="en-US" sz="1400" dirty="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年間　</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万円</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84602340"/>
                  </a:ext>
                </a:extLst>
              </a:tr>
              <a:tr h="737794">
                <a:tc>
                  <a:txBody>
                    <a:bodyPr/>
                    <a:lstStyle/>
                    <a:p>
                      <a:pPr algn="ctr"/>
                      <a:r>
                        <a:rPr kumimoji="1" lang="ja-JP" altLang="en-US" sz="1400" dirty="0">
                          <a:latin typeface="Meiryo UI" panose="020B0604030504040204" pitchFamily="50" charset="-128"/>
                          <a:ea typeface="Meiryo UI" panose="020B0604030504040204" pitchFamily="50" charset="-128"/>
                        </a:rPr>
                        <a:t>非課税保有限度額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（総枠）</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sz="1400" dirty="0">
                          <a:latin typeface="Meiryo UI" panose="020B0604030504040204" pitchFamily="50" charset="-128"/>
                          <a:ea typeface="Meiryo UI" panose="020B0604030504040204" pitchFamily="50" charset="-128"/>
                        </a:rPr>
                        <a:t>1,800</a:t>
                      </a:r>
                      <a:r>
                        <a:rPr kumimoji="1" lang="ja-JP" altLang="en-US" sz="1400" dirty="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うち成長投資枠は</a:t>
                      </a:r>
                      <a:r>
                        <a:rPr kumimoji="1" lang="en-US" altLang="ja-JP" sz="1400" dirty="0">
                          <a:latin typeface="Meiryo UI" panose="020B0604030504040204" pitchFamily="50" charset="-128"/>
                          <a:ea typeface="Meiryo UI" panose="020B0604030504040204" pitchFamily="50" charset="-128"/>
                        </a:rPr>
                        <a:t>1,200</a:t>
                      </a:r>
                      <a:r>
                        <a:rPr kumimoji="1" lang="ja-JP" altLang="en-US" sz="1400" dirty="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購入商品を売却した場合、購入時の買値分だけ翌年以降、枠の再利用が可能</a:t>
                      </a:r>
                    </a:p>
                  </a:txBody>
                  <a:tcPr marL="36000" marR="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en-US" altLang="ja-JP"/>
                        <a:t>―</a:t>
                      </a:r>
                      <a:endParaRPr kumimoji="1"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584612953"/>
                  </a:ext>
                </a:extLst>
              </a:tr>
              <a:tr h="71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投資可能商品</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長期の積立・分散投資</a:t>
                      </a:r>
                    </a:p>
                    <a:p>
                      <a:pPr algn="ctr"/>
                      <a:r>
                        <a:rPr kumimoji="1" lang="ja-JP" altLang="en-US" sz="1400" dirty="0">
                          <a:solidFill>
                            <a:schemeClr val="tx1"/>
                          </a:solidFill>
                          <a:latin typeface="Meiryo UI" panose="020B0604030504040204" pitchFamily="50" charset="-128"/>
                          <a:ea typeface="Meiryo UI" panose="020B0604030504040204" pitchFamily="50" charset="-128"/>
                        </a:rPr>
                        <a:t>に適した一定の投資信託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金融庁の基準を満たしたものに限定</a:t>
                      </a:r>
                      <a:r>
                        <a:rPr kumimoji="1" lang="en-US" altLang="ja-JP" sz="1100" dirty="0">
                          <a:solidFill>
                            <a:schemeClr val="tx1"/>
                          </a:solidFill>
                          <a:latin typeface="Meiryo UI" panose="020B0604030504040204" pitchFamily="50" charset="-128"/>
                          <a:ea typeface="Meiryo UI" panose="020B0604030504040204" pitchFamily="50" charset="-128"/>
                        </a:rPr>
                        <a:t>)</a:t>
                      </a:r>
                    </a:p>
                  </a:txBody>
                  <a:tcPr marL="72000" marR="72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上場株式・投資信託等</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（一部の商品を除く）</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投資信託　保険商品</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定期預金等</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金融機関が提示する商品の中から選択</a:t>
                      </a:r>
                      <a:endParaRPr kumimoji="1" lang="en-US" altLang="ja-JP" sz="11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053563641"/>
                  </a:ext>
                </a:extLst>
              </a:tr>
              <a:tr h="422557">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購入方法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定期的・継続的に積み立て</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latin typeface="Meiryo UI" panose="020B0604030504040204" pitchFamily="50" charset="-128"/>
                          <a:ea typeface="Meiryo UI" panose="020B0604030504040204" pitchFamily="50" charset="-128"/>
                        </a:rPr>
                        <a:t>自由</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定期的・継続的に積み立て</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21974929"/>
                  </a:ext>
                </a:extLst>
              </a:tr>
              <a:tr h="327655">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払出し制限</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dirty="0">
                          <a:latin typeface="Meiryo UI" panose="020B0604030504040204" pitchFamily="50" charset="-128"/>
                          <a:ea typeface="Meiryo UI" panose="020B0604030504040204" pitchFamily="50" charset="-128"/>
                        </a:rPr>
                        <a:t>　</a:t>
                      </a:r>
                      <a:r>
                        <a:rPr kumimoji="1" lang="ja-JP" altLang="en-US" sz="1400" baseline="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引き出し可能</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原則</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歳まで引き出し不可</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109957686"/>
                  </a:ext>
                </a:extLst>
              </a:tr>
            </a:tbl>
          </a:graphicData>
        </a:graphic>
      </p:graphicFrame>
      <p:sp>
        <p:nvSpPr>
          <p:cNvPr id="13" name="テキスト ボックス 12"/>
          <p:cNvSpPr txBox="1"/>
          <p:nvPr/>
        </p:nvSpPr>
        <p:spPr>
          <a:xfrm>
            <a:off x="8219422" y="3331530"/>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（注</a:t>
            </a:r>
            <a:r>
              <a:rPr lang="en-US" altLang="ja-JP" sz="1050" dirty="0">
                <a:solidFill>
                  <a:prstClr val="black"/>
                </a:solidFill>
                <a:latin typeface="Meiryo UI" panose="020B0604030504040204" pitchFamily="50" charset="-128"/>
                <a:ea typeface="Meiryo UI" panose="020B0604030504040204" pitchFamily="50" charset="-128"/>
              </a:rPr>
              <a:t>1</a:t>
            </a:r>
            <a:r>
              <a:rPr lang="ja-JP" altLang="en-US" sz="1050" dirty="0">
                <a:solidFill>
                  <a:prstClr val="black"/>
                </a:solidFill>
                <a:latin typeface="Meiryo UI" panose="020B0604030504040204" pitchFamily="50" charset="-128"/>
                <a:ea typeface="Meiryo UI" panose="020B0604030504040204" pitchFamily="50" charset="-128"/>
              </a:rPr>
              <a:t>）</a:t>
            </a:r>
          </a:p>
        </p:txBody>
      </p:sp>
      <p:sp>
        <p:nvSpPr>
          <p:cNvPr id="14" name="テキスト ボックス 1"/>
          <p:cNvSpPr txBox="1">
            <a:spLocks noChangeArrowheads="1"/>
          </p:cNvSpPr>
          <p:nvPr/>
        </p:nvSpPr>
        <p:spPr bwMode="auto">
          <a:xfrm>
            <a:off x="81543" y="6053103"/>
            <a:ext cx="9019311" cy="634020"/>
          </a:xfrm>
          <a:prstGeom prst="rect">
            <a:avLst/>
          </a:prstGeom>
          <a:noFill/>
          <a:ln>
            <a:noFill/>
          </a:ln>
        </p:spPr>
        <p:txBody>
          <a:bodyPr wrap="square">
            <a:spAutoFit/>
          </a:bodyP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ct val="100000"/>
              </a:lnSpc>
              <a:spcBef>
                <a:spcPts val="0"/>
              </a:spcBef>
              <a:buNone/>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国民年金のみに加入の自営業者等：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68,000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・公務員：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専業主婦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・会社員：企業年金無し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月、企業年金有り最大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月（企業年金加入状況により異なるので、詳細は勤務先にご確認ください）</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buNone/>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①整理・監理銘柄、②信託期間</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年未満、毎月分配型の投資信託及びデリバティブ取引を用いた一定の投資信託等を除外。</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0" y="823044"/>
            <a:ext cx="1251662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ライフプランに柔軟に対応する</a:t>
            </a:r>
            <a:r>
              <a:rPr lang="en-US" altLang="ja-JP" dirty="0">
                <a:latin typeface="Meiryo UI" panose="020B0604030504040204" pitchFamily="50" charset="-128"/>
                <a:ea typeface="Meiryo UI" panose="020B0604030504040204" pitchFamily="50" charset="-128"/>
                <a:cs typeface="Meiryo UI" panose="020B0604030504040204" pitchFamily="50" charset="-128"/>
              </a:rPr>
              <a:t>NISA</a:t>
            </a:r>
            <a:r>
              <a:rPr lang="ja-JP" altLang="en-US" dirty="0">
                <a:latin typeface="Meiryo UI" panose="020B0604030504040204" pitchFamily="50" charset="-128"/>
                <a:ea typeface="Meiryo UI" panose="020B0604030504040204" pitchFamily="50" charset="-128"/>
                <a:cs typeface="Meiryo UI" panose="020B0604030504040204" pitchFamily="50" charset="-128"/>
              </a:rPr>
              <a:t>と　老後資産形成に適した</a:t>
            </a:r>
            <a:r>
              <a:rPr lang="en-US" altLang="ja-JP" dirty="0" err="1">
                <a:latin typeface="Meiryo UI" panose="020B0604030504040204" pitchFamily="50" charset="-128"/>
                <a:ea typeface="Meiryo UI" panose="020B0604030504040204" pitchFamily="50" charset="-128"/>
                <a:cs typeface="Meiryo UI" panose="020B0604030504040204" pitchFamily="50" charset="-128"/>
              </a:rPr>
              <a:t>iDeCo</a:t>
            </a:r>
            <a:r>
              <a:rPr lang="ja-JP" altLang="en-US" dirty="0">
                <a:latin typeface="Meiryo UI" panose="020B0604030504040204" pitchFamily="50" charset="-128"/>
                <a:ea typeface="Meiryo UI" panose="020B0604030504040204" pitchFamily="50" charset="-128"/>
                <a:cs typeface="Meiryo UI" panose="020B0604030504040204" pitchFamily="50" charset="-128"/>
              </a:rPr>
              <a:t>とで　目的に応じた使い分けを</a:t>
            </a:r>
          </a:p>
        </p:txBody>
      </p:sp>
      <p:sp>
        <p:nvSpPr>
          <p:cNvPr id="15" name="楕円 14"/>
          <p:cNvSpPr/>
          <p:nvPr/>
        </p:nvSpPr>
        <p:spPr>
          <a:xfrm>
            <a:off x="3684620" y="3199887"/>
            <a:ext cx="785781" cy="26389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併用可</a:t>
            </a:r>
          </a:p>
        </p:txBody>
      </p:sp>
      <p:sp>
        <p:nvSpPr>
          <p:cNvPr id="17" name="テキスト ボックス 16"/>
          <p:cNvSpPr txBox="1"/>
          <p:nvPr/>
        </p:nvSpPr>
        <p:spPr>
          <a:xfrm>
            <a:off x="5465570" y="4843083"/>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（注</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extLst/>
          </p:nvPr>
        </p:nvGraphicFramePr>
        <p:xfrm>
          <a:off x="81544" y="375799"/>
          <a:ext cx="8809858" cy="622592"/>
        </p:xfrm>
        <a:graphic>
          <a:graphicData uri="http://schemas.openxmlformats.org/drawingml/2006/table">
            <a:tbl>
              <a:tblPr firstRow="1" bandRow="1">
                <a:tableStyleId>{5C22544A-7EE6-4342-B048-85BDC9FD1C3A}</a:tableStyleId>
              </a:tblPr>
              <a:tblGrid>
                <a:gridCol w="1689136">
                  <a:extLst>
                    <a:ext uri="{9D8B030D-6E8A-4147-A177-3AD203B41FA5}">
                      <a16:colId xmlns:a16="http://schemas.microsoft.com/office/drawing/2014/main" val="20000"/>
                    </a:ext>
                  </a:extLst>
                </a:gridCol>
                <a:gridCol w="7120722">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2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iDeCo</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～資産形成の税優遇制度～</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3565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478549450"/>
              </p:ext>
            </p:extLst>
          </p:nvPr>
        </p:nvGraphicFramePr>
        <p:xfrm>
          <a:off x="475161" y="1643316"/>
          <a:ext cx="8355330" cy="3808554"/>
        </p:xfrm>
        <a:graphic>
          <a:graphicData uri="http://schemas.openxmlformats.org/drawingml/2006/table">
            <a:tbl>
              <a:tblPr firstRow="1" bandRow="1">
                <a:tableStyleId>{5C22544A-7EE6-4342-B048-85BDC9FD1C3A}</a:tableStyleId>
              </a:tblPr>
              <a:tblGrid>
                <a:gridCol w="993806">
                  <a:extLst>
                    <a:ext uri="{9D8B030D-6E8A-4147-A177-3AD203B41FA5}">
                      <a16:colId xmlns:a16="http://schemas.microsoft.com/office/drawing/2014/main" val="20000"/>
                    </a:ext>
                  </a:extLst>
                </a:gridCol>
                <a:gridCol w="7361524">
                  <a:extLst>
                    <a:ext uri="{9D8B030D-6E8A-4147-A177-3AD203B41FA5}">
                      <a16:colId xmlns:a16="http://schemas.microsoft.com/office/drawing/2014/main" val="20001"/>
                    </a:ext>
                  </a:extLst>
                </a:gridCol>
              </a:tblGrid>
              <a:tr h="834613">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auto">
                        <a:lnSpc>
                          <a:spcPts val="3200"/>
                        </a:lnSpc>
                        <a:spcBef>
                          <a:spcPts val="0"/>
                        </a:spcBef>
                        <a:spcAft>
                          <a:spcPts val="0"/>
                        </a:spcAft>
                        <a:buNone/>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夢の実現。将来への備え。</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32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どちらにとっても</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お金の知識</a:t>
                      </a:r>
                      <a:r>
                        <a:rPr lang="ja-JP" altLang="en-US"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が重要な鍵です。</a:t>
                      </a:r>
                      <a:endParaRPr lang="en-US" altLang="ja-JP" sz="2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72000">
                <a:tc>
                  <a:txBody>
                    <a:bodyPr/>
                    <a:lstStyle/>
                    <a:p>
                      <a:pPr algn="r"/>
                      <a:endParaRPr kumimoji="1" lang="ja-JP" altLang="en-US" sz="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0" marB="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834613">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ー　特に、若い皆さんが将来に向けて資産形成する上では、　</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「時間」を有効活用する</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ことが重要です。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834613">
                <a:tc>
                  <a:txBody>
                    <a:bodyPr/>
                    <a:lstStyle/>
                    <a:p>
                      <a:pPr marL="0" algn="r"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人生と、お金と、そして経済のつながり</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についての</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最低限の</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金融リテラシー</a:t>
                      </a:r>
                      <a:r>
                        <a:rPr kumimoji="1" lang="ja-JP" altLang="en-US" sz="2400" b="0" kern="12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を身につけましょう。</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581544">
                <a:tc>
                  <a:txBody>
                    <a:bodyPr/>
                    <a:lstStyle/>
                    <a:p>
                      <a:pPr algn="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＊金融リテラシー（</a:t>
                      </a:r>
                      <a:r>
                        <a:rPr kumimoji="1" lang="en-US" altLang="ja-JP"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Literacy</a:t>
                      </a:r>
                      <a:r>
                        <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）＝お金の知識・判断力。</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99372507"/>
              </p:ext>
            </p:extLst>
          </p:nvPr>
        </p:nvGraphicFramePr>
        <p:xfrm>
          <a:off x="317989" y="417364"/>
          <a:ext cx="363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44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この講義の目的</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星 5 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p>
        </p:txBody>
      </p:sp>
      <p:sp>
        <p:nvSpPr>
          <p:cNvPr id="7" name="テキスト ボックス 6"/>
          <p:cNvSpPr txBox="1"/>
          <p:nvPr/>
        </p:nvSpPr>
        <p:spPr>
          <a:xfrm>
            <a:off x="5753100" y="39852"/>
            <a:ext cx="282380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577136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1824946881"/>
              </p:ext>
            </p:extLst>
          </p:nvPr>
        </p:nvGraphicFramePr>
        <p:xfrm>
          <a:off x="147365" y="316922"/>
          <a:ext cx="7340958" cy="622592"/>
        </p:xfrm>
        <a:graphic>
          <a:graphicData uri="http://schemas.openxmlformats.org/drawingml/2006/table">
            <a:tbl>
              <a:tblPr firstRow="1" bandRow="1"/>
              <a:tblGrid>
                <a:gridCol w="1305201">
                  <a:extLst>
                    <a:ext uri="{9D8B030D-6E8A-4147-A177-3AD203B41FA5}">
                      <a16:colId xmlns:a16="http://schemas.microsoft.com/office/drawing/2014/main" val="20000"/>
                    </a:ext>
                  </a:extLst>
                </a:gridCol>
                <a:gridCol w="6035757">
                  <a:extLst>
                    <a:ext uri="{9D8B030D-6E8A-4147-A177-3AD203B41FA5}">
                      <a16:colId xmlns:a16="http://schemas.microsoft.com/office/drawing/2014/main" val="20001"/>
                    </a:ext>
                  </a:extLst>
                </a:gridCol>
              </a:tblGrid>
              <a:tr h="622592">
                <a:tc>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l" fontAlgn="auto">
                        <a:spcAft>
                          <a:spcPts val="672"/>
                        </a:spcAft>
                      </a:pPr>
                      <a:r>
                        <a:rPr lang="en-US" altLang="ja-JP"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正方形/長方形 14"/>
          <p:cNvSpPr/>
          <p:nvPr/>
        </p:nvSpPr>
        <p:spPr>
          <a:xfrm>
            <a:off x="-36995" y="1905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「貯める・増やす」　</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18" name="テキスト ボックス 17"/>
          <p:cNvSpPr txBox="1"/>
          <p:nvPr/>
        </p:nvSpPr>
        <p:spPr>
          <a:xfrm>
            <a:off x="6075965" y="124218"/>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6" name="タイトル 1"/>
          <p:cNvSpPr txBox="1">
            <a:spLocks/>
          </p:cNvSpPr>
          <p:nvPr/>
        </p:nvSpPr>
        <p:spPr>
          <a:xfrm>
            <a:off x="105939" y="152938"/>
            <a:ext cx="10515600" cy="32051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lnSpc>
                <a:spcPct val="100000"/>
              </a:lnSpc>
              <a:spcAft>
                <a:spcPts val="0"/>
              </a:spcAft>
            </a:pPr>
            <a:endParaRPr lang="ja-JP" altLang="en-US" sz="2800" dirty="0"/>
          </a:p>
        </p:txBody>
      </p:sp>
      <p:sp>
        <p:nvSpPr>
          <p:cNvPr id="7" name="円柱 6"/>
          <p:cNvSpPr/>
          <p:nvPr/>
        </p:nvSpPr>
        <p:spPr>
          <a:xfrm>
            <a:off x="598488" y="3757613"/>
            <a:ext cx="1512887" cy="1216025"/>
          </a:xfrm>
          <a:prstGeom prst="ca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71513" y="4981575"/>
            <a:ext cx="13684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投資開始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559300" y="4981575"/>
            <a:ext cx="13684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売却時</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143625" y="3554413"/>
            <a:ext cx="13684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売却益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中かっこ 10"/>
          <p:cNvSpPr/>
          <p:nvPr/>
        </p:nvSpPr>
        <p:spPr>
          <a:xfrm>
            <a:off x="6162675" y="3554413"/>
            <a:ext cx="206375" cy="5540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2" name="右矢印 11"/>
          <p:cNvSpPr/>
          <p:nvPr/>
        </p:nvSpPr>
        <p:spPr>
          <a:xfrm>
            <a:off x="2220913" y="4198938"/>
            <a:ext cx="2193925" cy="33337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3" name="円柱 12"/>
          <p:cNvSpPr/>
          <p:nvPr/>
        </p:nvSpPr>
        <p:spPr>
          <a:xfrm>
            <a:off x="2797175" y="5075238"/>
            <a:ext cx="755650" cy="387350"/>
          </a:xfrm>
          <a:prstGeom prst="ca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4" name="ストライプ矢印 13"/>
          <p:cNvSpPr/>
          <p:nvPr/>
        </p:nvSpPr>
        <p:spPr>
          <a:xfrm rot="5400000">
            <a:off x="2991644" y="4595019"/>
            <a:ext cx="366712" cy="241300"/>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6" name="正方形/長方形 15"/>
          <p:cNvSpPr/>
          <p:nvPr/>
        </p:nvSpPr>
        <p:spPr>
          <a:xfrm>
            <a:off x="2324091" y="5361148"/>
            <a:ext cx="1752619"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配当・分配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四角形吹き出し 19"/>
          <p:cNvSpPr/>
          <p:nvPr/>
        </p:nvSpPr>
        <p:spPr>
          <a:xfrm>
            <a:off x="6646863" y="4365625"/>
            <a:ext cx="1081087" cy="533400"/>
          </a:xfrm>
          <a:prstGeom prst="wedgeRectCallout">
            <a:avLst>
              <a:gd name="adj1" fmla="val -28414"/>
              <a:gd name="adj2" fmla="val -1205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非課税</a:t>
            </a:r>
          </a:p>
        </p:txBody>
      </p:sp>
      <p:sp>
        <p:nvSpPr>
          <p:cNvPr id="21" name="四角形吹き出し 20"/>
          <p:cNvSpPr/>
          <p:nvPr/>
        </p:nvSpPr>
        <p:spPr>
          <a:xfrm>
            <a:off x="3646668" y="6077631"/>
            <a:ext cx="1079500" cy="534987"/>
          </a:xfrm>
          <a:prstGeom prst="wedgeRectCallout">
            <a:avLst>
              <a:gd name="adj1" fmla="val -39785"/>
              <a:gd name="adj2" fmla="val -1027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非課税</a:t>
            </a:r>
          </a:p>
        </p:txBody>
      </p:sp>
      <p:sp>
        <p:nvSpPr>
          <p:cNvPr id="22" name="正方形/長方形 21"/>
          <p:cNvSpPr/>
          <p:nvPr/>
        </p:nvSpPr>
        <p:spPr>
          <a:xfrm>
            <a:off x="2611438" y="3805238"/>
            <a:ext cx="13684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96151" y="836034"/>
            <a:ext cx="2006822"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少額</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」の</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2214928" y="844011"/>
            <a:ext cx="2863481"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投資</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」が</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4243407" y="836034"/>
            <a:ext cx="3995537"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非課税</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」になる制度</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77442" y="1638391"/>
            <a:ext cx="8624041" cy="1733808"/>
          </a:xfrm>
          <a:prstGeom prst="rect">
            <a:avLst/>
          </a:prstGeom>
        </p:spPr>
        <p:txBody>
          <a:bodyPr wrap="square">
            <a:spAutoFit/>
          </a:bodyPr>
          <a:lstStyle/>
          <a:p>
            <a:pPr marL="838200" lvl="1" indent="-285750" algn="just">
              <a:lnSpc>
                <a:spcPts val="2400"/>
              </a:lnSpc>
              <a:buFont typeface="Wingdings" panose="05000000000000000000" pitchFamily="2" charset="2"/>
              <a:buChar char="ü"/>
              <a:defRPr/>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NISA</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口座での投資は、</a:t>
            </a: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運用益（売却益、配当・分配金）</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552450" lvl="1" algn="just">
              <a:lnSpc>
                <a:spcPts val="2400"/>
              </a:lnSpc>
              <a:defRPr/>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非課税</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です。</a:t>
            </a:r>
          </a:p>
          <a:p>
            <a:pPr marL="838200" lvl="1" indent="-285750" algn="just">
              <a:lnSpc>
                <a:spcPts val="2400"/>
              </a:lnSpc>
              <a:buFont typeface="Wingdings" panose="05000000000000000000" pitchFamily="2" charset="2"/>
              <a:buChar char="ü"/>
              <a:defRPr/>
            </a:pPr>
            <a:r>
              <a:rPr lang="en-US"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18</a:t>
            </a: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の日本居住者が対象です。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838200" lvl="1" indent="-285750" algn="just">
              <a:lnSpc>
                <a:spcPts val="2400"/>
              </a:lnSpc>
              <a:buFont typeface="Wingdings" panose="05000000000000000000" pitchFamily="2" charset="2"/>
              <a:buChar char="ü"/>
              <a:defRPr/>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銀行</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・証券会社等</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で口座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開設ができます。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4694105" y="5489711"/>
            <a:ext cx="4203875" cy="933934"/>
            <a:chOff x="4694105" y="5489711"/>
            <a:chExt cx="4419732" cy="933934"/>
          </a:xfrm>
        </p:grpSpPr>
        <p:sp>
          <p:nvSpPr>
            <p:cNvPr id="28" name="雲形吹き出し 27"/>
            <p:cNvSpPr/>
            <p:nvPr/>
          </p:nvSpPr>
          <p:spPr>
            <a:xfrm>
              <a:off x="5260975" y="5489711"/>
              <a:ext cx="3852862" cy="871537"/>
            </a:xfrm>
            <a:prstGeom prst="cloudCallout">
              <a:avLst>
                <a:gd name="adj1" fmla="val 3454"/>
                <a:gd name="adj2" fmla="val -10689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44000" bIns="36000" anchor="ctr"/>
            <a:lstStyle/>
            <a:p>
              <a:pPr algn="ctr">
                <a:defRPr/>
              </a:pPr>
              <a:r>
                <a:rPr lang="ja-JP" altLang="en-US" dirty="0">
                  <a:solidFill>
                    <a:schemeClr val="tx1"/>
                  </a:solidFill>
                  <a:latin typeface="Meiryo UI" panose="020B0604030504040204" pitchFamily="50" charset="-128"/>
                  <a:ea typeface="Meiryo UI" panose="020B0604030504040204" pitchFamily="50" charset="-128"/>
                </a:rPr>
                <a:t>原則、税率</a:t>
              </a:r>
              <a:r>
                <a:rPr lang="en-US" altLang="ja-JP" dirty="0" smtClean="0">
                  <a:solidFill>
                    <a:schemeClr val="tx1"/>
                  </a:solidFill>
                  <a:latin typeface="Meiryo UI" panose="020B0604030504040204" pitchFamily="50" charset="-128"/>
                  <a:ea typeface="Meiryo UI" panose="020B0604030504040204" pitchFamily="50" charset="-128"/>
                </a:rPr>
                <a:t>20.315</a:t>
              </a:r>
              <a:r>
                <a:rPr lang="ja-JP" altLang="en-US" dirty="0" smtClean="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の課税</a:t>
              </a:r>
            </a:p>
          </p:txBody>
        </p:sp>
        <p:pic>
          <p:nvPicPr>
            <p:cNvPr id="29" name="図 28"/>
            <p:cNvPicPr>
              <a:picLocks noChangeAspect="1"/>
            </p:cNvPicPr>
            <p:nvPr/>
          </p:nvPicPr>
          <p:blipFill rotWithShape="1">
            <a:blip r:embed="rId3"/>
            <a:srcRect t="11181" r="83048"/>
            <a:stretch/>
          </p:blipFill>
          <p:spPr>
            <a:xfrm>
              <a:off x="4694105" y="5741366"/>
              <a:ext cx="567370" cy="682279"/>
            </a:xfrm>
            <a:prstGeom prst="rect">
              <a:avLst/>
            </a:prstGeom>
          </p:spPr>
        </p:pic>
      </p:grpSp>
      <p:sp>
        <p:nvSpPr>
          <p:cNvPr id="30" name="円柱 29"/>
          <p:cNvSpPr/>
          <p:nvPr/>
        </p:nvSpPr>
        <p:spPr>
          <a:xfrm>
            <a:off x="4487863" y="3757613"/>
            <a:ext cx="1511300" cy="1216025"/>
          </a:xfrm>
          <a:prstGeom prst="ca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31" name="円柱 30"/>
          <p:cNvSpPr/>
          <p:nvPr/>
        </p:nvSpPr>
        <p:spPr>
          <a:xfrm>
            <a:off x="4487863" y="3533357"/>
            <a:ext cx="1511300" cy="608012"/>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32" name="円柱 31"/>
          <p:cNvSpPr/>
          <p:nvPr/>
        </p:nvSpPr>
        <p:spPr>
          <a:xfrm>
            <a:off x="4487862" y="3522663"/>
            <a:ext cx="1511300" cy="608012"/>
          </a:xfrm>
          <a:prstGeom prst="ca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52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fade">
                                      <p:cBhvr>
                                        <p:cTn id="25" dur="500"/>
                                        <p:tgtEl>
                                          <p:spTgt spid="2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6">
                                            <p:txEl>
                                              <p:pRg st="2" end="2"/>
                                            </p:txEl>
                                          </p:spTgt>
                                        </p:tgtEl>
                                        <p:attrNameLst>
                                          <p:attrName>style.visibility</p:attrName>
                                        </p:attrNameLst>
                                      </p:cBhvr>
                                      <p:to>
                                        <p:strVal val="visible"/>
                                      </p:to>
                                    </p:set>
                                    <p:animEffect transition="in" filter="fade">
                                      <p:cBhvr>
                                        <p:cTn id="79" dur="500"/>
                                        <p:tgtEl>
                                          <p:spTgt spid="2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xEl>
                                              <p:pRg st="3" end="3"/>
                                            </p:txEl>
                                          </p:spTgt>
                                        </p:tgtEl>
                                        <p:attrNameLst>
                                          <p:attrName>style.visibility</p:attrName>
                                        </p:attrNameLst>
                                      </p:cBhvr>
                                      <p:to>
                                        <p:strVal val="visible"/>
                                      </p:to>
                                    </p:set>
                                    <p:animEffect transition="in" filter="fade">
                                      <p:cBhvr>
                                        <p:cTn id="84"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P spid="13" grpId="0" animBg="1"/>
      <p:bldP spid="14" grpId="0" animBg="1"/>
      <p:bldP spid="16" grpId="0"/>
      <p:bldP spid="20" grpId="0" animBg="1"/>
      <p:bldP spid="21" grpId="0" animBg="1"/>
      <p:bldP spid="22" grpId="0"/>
      <p:bldP spid="23" grpId="0"/>
      <p:bldP spid="24" grpId="0"/>
      <p:bldP spid="25" grpId="0"/>
      <p:bldP spid="30" grpId="0" animBg="1"/>
      <p:bldP spid="31"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6995" y="1905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「貯める・増やす」　</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～資産形成</a:t>
            </a:r>
          </a:p>
        </p:txBody>
      </p:sp>
      <p:graphicFrame>
        <p:nvGraphicFramePr>
          <p:cNvPr id="17" name="表 16"/>
          <p:cNvGraphicFramePr>
            <a:graphicFrameLocks noGrp="1"/>
          </p:cNvGraphicFramePr>
          <p:nvPr>
            <p:extLst/>
          </p:nvPr>
        </p:nvGraphicFramePr>
        <p:xfrm>
          <a:off x="147365" y="316922"/>
          <a:ext cx="7340958" cy="622592"/>
        </p:xfrm>
        <a:graphic>
          <a:graphicData uri="http://schemas.openxmlformats.org/drawingml/2006/table">
            <a:tbl>
              <a:tblPr firstRow="1" bandRow="1"/>
              <a:tblGrid>
                <a:gridCol w="1305201">
                  <a:extLst>
                    <a:ext uri="{9D8B030D-6E8A-4147-A177-3AD203B41FA5}">
                      <a16:colId xmlns:a16="http://schemas.microsoft.com/office/drawing/2014/main" val="20000"/>
                    </a:ext>
                  </a:extLst>
                </a:gridCol>
                <a:gridCol w="6035757">
                  <a:extLst>
                    <a:ext uri="{9D8B030D-6E8A-4147-A177-3AD203B41FA5}">
                      <a16:colId xmlns:a16="http://schemas.microsoft.com/office/drawing/2014/main" val="20001"/>
                    </a:ext>
                  </a:extLst>
                </a:gridCol>
              </a:tblGrid>
              <a:tr h="622592">
                <a:tc>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l" fontAlgn="auto">
                        <a:spcAft>
                          <a:spcPts val="672"/>
                        </a:spcAft>
                      </a:pPr>
                      <a:r>
                        <a:rPr lang="en-US" altLang="ja-JP" sz="2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iDeCo</a:t>
                      </a: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6075965" y="124218"/>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marL="0" marR="0" lvl="0" indent="0" algn="r" defTabSz="914400" rtl="0" eaLnBrk="1" fontAlgn="base" latinLnBrk="0" hangingPunct="1">
              <a:lnSpc>
                <a:spcPct val="120000"/>
              </a:lnSpc>
              <a:spcBef>
                <a:spcPct val="2000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8" name="角丸四角形 25">
            <a:extLst>
              <a:ext uri="{FF2B5EF4-FFF2-40B4-BE49-F238E27FC236}">
                <a16:creationId xmlns:a16="http://schemas.microsoft.com/office/drawing/2014/main" id="{5EBC2D1B-A96C-9F9E-06A1-3C31BACBE454}"/>
              </a:ext>
            </a:extLst>
          </p:cNvPr>
          <p:cNvSpPr/>
          <p:nvPr/>
        </p:nvSpPr>
        <p:spPr>
          <a:xfrm>
            <a:off x="-5857" y="724331"/>
            <a:ext cx="9105967" cy="3721797"/>
          </a:xfrm>
          <a:prstGeom prst="roundRect">
            <a:avLst>
              <a:gd name="adj" fmla="val 10152"/>
            </a:avLst>
          </a:prstGeom>
          <a:noFill/>
          <a:ln w="25400" cap="flat" cmpd="sng" algn="ctr">
            <a:noFill/>
            <a:prstDash val="solid"/>
          </a:ln>
          <a:effectLst/>
        </p:spPr>
        <p:txBody>
          <a:bodyPr rtlCol="0" anchor="t"/>
          <a:lstStyle/>
          <a:p>
            <a:pPr marL="268288" indent="-268288" defTabSz="914217">
              <a:lnSpc>
                <a:spcPts val="3200"/>
              </a:lnSpc>
              <a:spcBef>
                <a:spcPts val="600"/>
              </a:spcBef>
              <a:defRPr/>
            </a:pPr>
            <a:r>
              <a:rPr kumimoji="0" lang="ja-JP" altLang="en-US" sz="2400" kern="0" dirty="0">
                <a:solidFill>
                  <a:prstClr val="black"/>
                </a:solidFill>
                <a:latin typeface="メイリオ" panose="020B0604030504040204" pitchFamily="50" charset="-128"/>
                <a:ea typeface="メイリオ" panose="020B0604030504040204" pitchFamily="50" charset="-128"/>
              </a:rPr>
              <a:t>○</a:t>
            </a:r>
            <a:r>
              <a:rPr kumimoji="0" lang="en-US" altLang="ja-JP" sz="2400" kern="0" dirty="0" err="1">
                <a:solidFill>
                  <a:prstClr val="black"/>
                </a:solidFill>
                <a:latin typeface="メイリオ" panose="020B0604030504040204" pitchFamily="50" charset="-128"/>
                <a:ea typeface="メイリオ" panose="020B0604030504040204" pitchFamily="50" charset="-128"/>
              </a:rPr>
              <a:t>iDeCo</a:t>
            </a:r>
            <a:r>
              <a:rPr kumimoji="0" lang="ja-JP" altLang="en-US" sz="2400" kern="0" dirty="0">
                <a:solidFill>
                  <a:prstClr val="black"/>
                </a:solidFill>
                <a:latin typeface="メイリオ" panose="020B0604030504040204" pitchFamily="50" charset="-128"/>
                <a:ea typeface="メイリオ" panose="020B0604030504040204" pitchFamily="50" charset="-128"/>
              </a:rPr>
              <a:t>（イデコ・個人型確定拠出年金）は、</a:t>
            </a:r>
            <a:r>
              <a:rPr kumimoji="0" lang="en-US" altLang="ja-JP" sz="2400" kern="0" dirty="0">
                <a:solidFill>
                  <a:prstClr val="black"/>
                </a:solidFill>
                <a:latin typeface="メイリオ" panose="020B0604030504040204" pitchFamily="50" charset="-128"/>
                <a:ea typeface="メイリオ" panose="020B0604030504040204" pitchFamily="50" charset="-128"/>
              </a:rPr>
              <a:t/>
            </a:r>
            <a:br>
              <a:rPr kumimoji="0" lang="en-US" altLang="ja-JP" sz="2400" kern="0" dirty="0">
                <a:solidFill>
                  <a:prstClr val="black"/>
                </a:solidFill>
                <a:latin typeface="メイリオ" panose="020B0604030504040204" pitchFamily="50" charset="-128"/>
                <a:ea typeface="メイリオ" panose="020B0604030504040204" pitchFamily="50" charset="-128"/>
              </a:rPr>
            </a:b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個人で加入</a:t>
            </a:r>
            <a:r>
              <a:rPr kumimoji="0" lang="ja-JP" altLang="en-US" sz="2400" kern="0" dirty="0">
                <a:solidFill>
                  <a:prstClr val="black"/>
                </a:solidFill>
                <a:latin typeface="メイリオ" panose="020B0604030504040204" pitchFamily="50" charset="-128"/>
                <a:ea typeface="メイリオ" panose="020B0604030504040204" pitchFamily="50" charset="-128"/>
              </a:rPr>
              <a:t>し、</a:t>
            </a: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一定額を毎月拠出</a:t>
            </a:r>
            <a:r>
              <a:rPr kumimoji="0" lang="ja-JP" altLang="en-US" sz="2400" kern="0" dirty="0">
                <a:latin typeface="メイリオ" panose="020B0604030504040204" pitchFamily="50" charset="-128"/>
                <a:ea typeface="メイリオ" panose="020B0604030504040204" pitchFamily="50" charset="-128"/>
              </a:rPr>
              <a:t>。</a:t>
            </a:r>
            <a:r>
              <a:rPr kumimoji="0" lang="en-US" altLang="ja-JP" sz="2400" kern="0" dirty="0">
                <a:latin typeface="メイリオ" panose="020B0604030504040204" pitchFamily="50" charset="-128"/>
                <a:ea typeface="メイリオ" panose="020B0604030504040204" pitchFamily="50" charset="-128"/>
              </a:rPr>
              <a:t/>
            </a:r>
            <a:br>
              <a:rPr kumimoji="0" lang="en-US" altLang="ja-JP" sz="2400" kern="0" dirty="0">
                <a:latin typeface="メイリオ" panose="020B0604030504040204" pitchFamily="50" charset="-128"/>
                <a:ea typeface="メイリオ" panose="020B0604030504040204" pitchFamily="50" charset="-128"/>
              </a:rPr>
            </a:b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加入者自らが資産を運用</a:t>
            </a:r>
            <a:r>
              <a:rPr kumimoji="0" lang="ja-JP" altLang="en-US" sz="2400" kern="0" dirty="0">
                <a:latin typeface="メイリオ" panose="020B0604030504040204" pitchFamily="50" charset="-128"/>
                <a:ea typeface="メイリオ" panose="020B0604030504040204" pitchFamily="50" charset="-128"/>
              </a:rPr>
              <a:t>。</a:t>
            </a:r>
            <a:r>
              <a:rPr kumimoji="0" lang="en-US" altLang="ja-JP" sz="2400" kern="0" dirty="0">
                <a:latin typeface="メイリオ" panose="020B0604030504040204" pitchFamily="50" charset="-128"/>
                <a:ea typeface="メイリオ" panose="020B0604030504040204" pitchFamily="50" charset="-128"/>
              </a:rPr>
              <a:t/>
            </a:r>
            <a:br>
              <a:rPr kumimoji="0" lang="en-US" altLang="ja-JP" sz="2400" kern="0" dirty="0">
                <a:latin typeface="メイリオ" panose="020B0604030504040204" pitchFamily="50" charset="-128"/>
                <a:ea typeface="メイリオ" panose="020B0604030504040204" pitchFamily="50" charset="-128"/>
              </a:rPr>
            </a:br>
            <a:r>
              <a:rPr kumimoji="0" lang="ja-JP" altLang="en-US" sz="2400" kern="0" dirty="0">
                <a:solidFill>
                  <a:prstClr val="black"/>
                </a:solidFill>
                <a:latin typeface="メイリオ" panose="020B0604030504040204" pitchFamily="50" charset="-128"/>
                <a:ea typeface="メイリオ" panose="020B0604030504040204" pitchFamily="50" charset="-128"/>
              </a:rPr>
              <a:t>最終的に</a:t>
            </a:r>
            <a:r>
              <a:rPr kumimoji="0" lang="ja-JP" altLang="en-US" sz="2400" b="1" kern="0" dirty="0">
                <a:solidFill>
                  <a:prstClr val="black"/>
                </a:solidFill>
                <a:latin typeface="メイリオ" panose="020B0604030504040204" pitchFamily="50" charset="-128"/>
                <a:ea typeface="メイリオ" panose="020B0604030504040204" pitchFamily="50" charset="-128"/>
              </a:rPr>
              <a:t>拠出額</a:t>
            </a:r>
            <a:r>
              <a:rPr kumimoji="0" lang="ja-JP" altLang="en-US" sz="2400" kern="0" dirty="0">
                <a:solidFill>
                  <a:prstClr val="black"/>
                </a:solidFill>
                <a:latin typeface="メイリオ" panose="020B0604030504040204" pitchFamily="50" charset="-128"/>
                <a:ea typeface="メイリオ" panose="020B0604030504040204" pitchFamily="50" charset="-128"/>
              </a:rPr>
              <a:t>と</a:t>
            </a:r>
            <a:r>
              <a:rPr kumimoji="0" lang="ja-JP" altLang="en-US" sz="2400" b="1" kern="0" dirty="0">
                <a:solidFill>
                  <a:prstClr val="black"/>
                </a:solidFill>
                <a:latin typeface="メイリオ" panose="020B0604030504040204" pitchFamily="50" charset="-128"/>
                <a:ea typeface="メイリオ" panose="020B0604030504040204" pitchFamily="50" charset="-128"/>
              </a:rPr>
              <a:t>運用益</a:t>
            </a:r>
            <a:r>
              <a:rPr kumimoji="0" lang="ja-JP" altLang="en-US" sz="2400" kern="0" dirty="0">
                <a:solidFill>
                  <a:prstClr val="black"/>
                </a:solidFill>
                <a:latin typeface="メイリオ" panose="020B0604030504040204" pitchFamily="50" charset="-128"/>
                <a:ea typeface="メイリオ" panose="020B0604030504040204" pitchFamily="50" charset="-128"/>
              </a:rPr>
              <a:t>により</a:t>
            </a:r>
            <a:r>
              <a:rPr kumimoji="0" lang="ja-JP" altLang="en-US" sz="2400" b="1" kern="0" dirty="0">
                <a:latin typeface="メイリオ" panose="020B0604030504040204" pitchFamily="50" charset="-128"/>
                <a:ea typeface="メイリオ" panose="020B0604030504040204" pitchFamily="50" charset="-128"/>
              </a:rPr>
              <a:t>受取額が決まる</a:t>
            </a:r>
            <a:r>
              <a:rPr kumimoji="0" lang="ja-JP" altLang="en-US" sz="2400" kern="0" dirty="0">
                <a:solidFill>
                  <a:prstClr val="black"/>
                </a:solidFill>
                <a:latin typeface="メイリオ" panose="020B0604030504040204" pitchFamily="50" charset="-128"/>
                <a:ea typeface="メイリオ" panose="020B0604030504040204" pitchFamily="50" charset="-128"/>
              </a:rPr>
              <a:t>。</a:t>
            </a:r>
            <a:endParaRPr kumimoji="0" lang="en-US" altLang="ja-JP" sz="1600" kern="0" dirty="0">
              <a:solidFill>
                <a:prstClr val="black"/>
              </a:solidFill>
              <a:latin typeface="メイリオ" panose="020B0604030504040204" pitchFamily="50" charset="-128"/>
              <a:ea typeface="メイリオ" panose="020B0604030504040204" pitchFamily="50" charset="-128"/>
            </a:endParaRPr>
          </a:p>
          <a:p>
            <a:pPr marL="179352" indent="-179352" defTabSz="914217">
              <a:lnSpc>
                <a:spcPts val="600"/>
              </a:lnSpc>
              <a:spcBef>
                <a:spcPts val="0"/>
              </a:spcBef>
              <a:spcAft>
                <a:spcPts val="0"/>
              </a:spcAft>
              <a:defRPr/>
            </a:pPr>
            <a:endParaRPr kumimoji="0" lang="en-US" altLang="ja-JP" sz="1600" kern="0" dirty="0">
              <a:solidFill>
                <a:prstClr val="black"/>
              </a:solidFill>
              <a:latin typeface="メイリオ" panose="020B0604030504040204" pitchFamily="50" charset="-128"/>
              <a:ea typeface="メイリオ" panose="020B0604030504040204" pitchFamily="50" charset="-128"/>
            </a:endParaRPr>
          </a:p>
          <a:p>
            <a:pPr marL="179352" indent="-179352" defTabSz="914217">
              <a:lnSpc>
                <a:spcPts val="2800"/>
              </a:lnSpc>
              <a:spcBef>
                <a:spcPts val="600"/>
              </a:spcBef>
              <a:defRPr/>
            </a:pPr>
            <a:r>
              <a:rPr kumimoji="0" lang="ja-JP" altLang="en-US" sz="2400" kern="0" dirty="0">
                <a:solidFill>
                  <a:prstClr val="black"/>
                </a:solidFill>
                <a:latin typeface="メイリオ" panose="020B0604030504040204" pitchFamily="50" charset="-128"/>
                <a:ea typeface="メイリオ" panose="020B0604030504040204" pitchFamily="50" charset="-128"/>
              </a:rPr>
              <a:t>○老後の資産形成に向けて</a:t>
            </a: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確実に積み立てられる</a:t>
            </a:r>
            <a:endParaRPr kumimoji="0" lang="en-US" altLang="ja-JP" sz="2400" b="1" u="sng" kern="0" dirty="0">
              <a:solidFill>
                <a:schemeClr val="accent2">
                  <a:lumMod val="75000"/>
                </a:schemeClr>
              </a:solidFill>
              <a:latin typeface="メイリオ" panose="020B0604030504040204" pitchFamily="50" charset="-128"/>
              <a:ea typeface="メイリオ" panose="020B0604030504040204" pitchFamily="50" charset="-128"/>
            </a:endParaRPr>
          </a:p>
          <a:p>
            <a:pPr marL="179352" indent="-179352" defTabSz="914217">
              <a:lnSpc>
                <a:spcPts val="2800"/>
              </a:lnSpc>
              <a:spcBef>
                <a:spcPts val="0"/>
              </a:spcBef>
              <a:defRPr/>
            </a:pPr>
            <a:r>
              <a:rPr kumimoji="0" lang="ja-JP" altLang="en-US" sz="2400" kern="0" dirty="0">
                <a:solidFill>
                  <a:prstClr val="black"/>
                </a:solidFill>
                <a:latin typeface="メイリオ" panose="020B0604030504040204" pitchFamily="50" charset="-128"/>
                <a:ea typeface="メイリオ" panose="020B0604030504040204" pitchFamily="50" charset="-128"/>
              </a:rPr>
              <a:t>　（原則</a:t>
            </a:r>
            <a:r>
              <a:rPr kumimoji="0" lang="en-US" altLang="ja-JP" sz="2400" kern="0" dirty="0">
                <a:solidFill>
                  <a:prstClr val="black"/>
                </a:solidFill>
                <a:latin typeface="メイリオ" panose="020B0604030504040204" pitchFamily="50" charset="-128"/>
                <a:ea typeface="メイリオ" panose="020B0604030504040204" pitchFamily="50" charset="-128"/>
              </a:rPr>
              <a:t>60</a:t>
            </a:r>
            <a:r>
              <a:rPr kumimoji="0" lang="ja-JP" altLang="en-US" sz="2400" kern="0" dirty="0">
                <a:solidFill>
                  <a:prstClr val="black"/>
                </a:solidFill>
                <a:latin typeface="メイリオ" panose="020B0604030504040204" pitchFamily="50" charset="-128"/>
                <a:ea typeface="メイリオ" panose="020B0604030504040204" pitchFamily="50" charset="-128"/>
              </a:rPr>
              <a:t>歳以降での受け取り）。</a:t>
            </a:r>
            <a:endParaRPr kumimoji="0" lang="en-US" altLang="ja-JP" sz="2400" kern="0" dirty="0">
              <a:solidFill>
                <a:prstClr val="black"/>
              </a:solidFill>
              <a:latin typeface="メイリオ" panose="020B0604030504040204" pitchFamily="50" charset="-128"/>
              <a:ea typeface="メイリオ" panose="020B0604030504040204" pitchFamily="50" charset="-128"/>
            </a:endParaRPr>
          </a:p>
          <a:p>
            <a:pPr marL="179352" indent="-179352" defTabSz="914217">
              <a:lnSpc>
                <a:spcPts val="2800"/>
              </a:lnSpc>
              <a:spcBef>
                <a:spcPts val="0"/>
              </a:spcBef>
              <a:defRPr/>
            </a:pPr>
            <a:r>
              <a:rPr kumimoji="0" lang="ja-JP" altLang="en-US" sz="2400" kern="0" dirty="0">
                <a:solidFill>
                  <a:prstClr val="black"/>
                </a:solidFill>
                <a:latin typeface="メイリオ" panose="020B0604030504040204" pitchFamily="50" charset="-128"/>
                <a:ea typeface="メイリオ" panose="020B0604030504040204" pitchFamily="50" charset="-128"/>
              </a:rPr>
              <a:t>　</a:t>
            </a: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拠出する掛金が全額所得控除される</a:t>
            </a:r>
            <a:r>
              <a:rPr kumimoji="0" lang="ja-JP" altLang="en-US" sz="2400" kern="0" dirty="0">
                <a:latin typeface="メイリオ" panose="020B0604030504040204" pitchFamily="50" charset="-128"/>
                <a:ea typeface="メイリオ" panose="020B0604030504040204" pitchFamily="50" charset="-128"/>
              </a:rPr>
              <a:t>など、</a:t>
            </a:r>
            <a:r>
              <a:rPr kumimoji="0" lang="ja-JP" altLang="en-US" sz="2400" b="1" u="sng" kern="0" dirty="0">
                <a:solidFill>
                  <a:schemeClr val="accent2">
                    <a:lumMod val="75000"/>
                  </a:schemeClr>
                </a:solidFill>
                <a:latin typeface="メイリオ" panose="020B0604030504040204" pitchFamily="50" charset="-128"/>
                <a:ea typeface="メイリオ" panose="020B0604030504040204" pitchFamily="50" charset="-128"/>
              </a:rPr>
              <a:t>手厚い税制優遇</a:t>
            </a:r>
            <a:r>
              <a:rPr kumimoji="0" lang="ja-JP" altLang="en-US" sz="1400" b="1" u="sng" kern="0" baseline="100000" dirty="0">
                <a:solidFill>
                  <a:schemeClr val="accent2">
                    <a:lumMod val="75000"/>
                  </a:schemeClr>
                </a:solidFill>
                <a:latin typeface="メイリオ" panose="020B0604030504040204" pitchFamily="50" charset="-128"/>
                <a:ea typeface="メイリオ" panose="020B0604030504040204" pitchFamily="50" charset="-128"/>
              </a:rPr>
              <a:t>（注）</a:t>
            </a:r>
            <a:r>
              <a:rPr kumimoji="0" lang="ja-JP" altLang="en-US" sz="2400" kern="0" dirty="0">
                <a:latin typeface="メイリオ" panose="020B0604030504040204" pitchFamily="50" charset="-128"/>
                <a:ea typeface="メイリオ" panose="020B0604030504040204" pitchFamily="50" charset="-128"/>
              </a:rPr>
              <a:t>。</a:t>
            </a:r>
            <a:endParaRPr kumimoji="0" lang="en-US" altLang="ja-JP" sz="2400" kern="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4BA087E9-A176-1EEC-263E-6886BD36F1F9}"/>
              </a:ext>
            </a:extLst>
          </p:cNvPr>
          <p:cNvGrpSpPr/>
          <p:nvPr/>
        </p:nvGrpSpPr>
        <p:grpSpPr>
          <a:xfrm>
            <a:off x="408751" y="4110756"/>
            <a:ext cx="8402672" cy="2113810"/>
            <a:chOff x="387749" y="725895"/>
            <a:chExt cx="8402672" cy="2113810"/>
          </a:xfrm>
        </p:grpSpPr>
        <p:sp>
          <p:nvSpPr>
            <p:cNvPr id="10" name="正方形/長方形 9">
              <a:extLst>
                <a:ext uri="{FF2B5EF4-FFF2-40B4-BE49-F238E27FC236}">
                  <a16:creationId xmlns:a16="http://schemas.microsoft.com/office/drawing/2014/main" id="{90D44EE6-CC51-3E44-25B3-7FC0AC384DD2}"/>
                </a:ext>
              </a:extLst>
            </p:cNvPr>
            <p:cNvSpPr/>
            <p:nvPr/>
          </p:nvSpPr>
          <p:spPr>
            <a:xfrm>
              <a:off x="6762655" y="1946424"/>
              <a:ext cx="166127" cy="173479"/>
            </a:xfrm>
            <a:prstGeom prst="rect">
              <a:avLst/>
            </a:prstGeom>
            <a:pattFill prst="pct40">
              <a:fgClr>
                <a:schemeClr val="accent1"/>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BF600C2E-1CAB-3283-57ED-0FF46A7C1062}"/>
                </a:ext>
              </a:extLst>
            </p:cNvPr>
            <p:cNvSpPr/>
            <p:nvPr/>
          </p:nvSpPr>
          <p:spPr>
            <a:xfrm>
              <a:off x="6991320" y="1952345"/>
              <a:ext cx="166127" cy="173479"/>
            </a:xfrm>
            <a:prstGeom prst="rect">
              <a:avLst/>
            </a:prstGeom>
            <a:pattFill prst="pct40">
              <a:fgClr>
                <a:schemeClr val="accent1"/>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ホームベース 52">
              <a:extLst>
                <a:ext uri="{FF2B5EF4-FFF2-40B4-BE49-F238E27FC236}">
                  <a16:creationId xmlns:a16="http://schemas.microsoft.com/office/drawing/2014/main" id="{96748B1F-E876-C50C-915F-C95D9D84D6E5}"/>
                </a:ext>
              </a:extLst>
            </p:cNvPr>
            <p:cNvSpPr/>
            <p:nvPr/>
          </p:nvSpPr>
          <p:spPr>
            <a:xfrm>
              <a:off x="6458229" y="2202588"/>
              <a:ext cx="2332192" cy="624599"/>
            </a:xfrm>
            <a:prstGeom prst="homePlate">
              <a:avLst/>
            </a:prstGeom>
            <a:pattFill prst="pct40">
              <a:fgClr>
                <a:schemeClr val="accent6">
                  <a:lumMod val="40000"/>
                  <a:lumOff val="60000"/>
                </a:schemeClr>
              </a:fgClr>
              <a:bgClr>
                <a:schemeClr val="bg1"/>
              </a:bgClr>
            </a:pattFill>
            <a:ln w="12700" cap="flat" cmpd="sng" algn="ctr">
              <a:solidFill>
                <a:sysClr val="window" lastClr="FFFFFF"/>
              </a:solidFill>
              <a:prstDash val="solid"/>
            </a:ln>
            <a:effectLst/>
          </p:spPr>
          <p:txBody>
            <a:bodyPr tIns="0" bIns="0" rtlCol="0" anchor="ctr"/>
            <a:lstStyle/>
            <a:p>
              <a:pPr defTabSz="843914">
                <a:defRPr/>
              </a:pPr>
              <a:r>
                <a:rPr kumimoji="0" lang="ja-JP" altLang="en-US" sz="166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　付</a:t>
              </a:r>
              <a:endParaRPr kumimoji="0" lang="ja-JP" altLang="en-US" sz="166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6">
              <a:extLst>
                <a:ext uri="{FF2B5EF4-FFF2-40B4-BE49-F238E27FC236}">
                  <a16:creationId xmlns:a16="http://schemas.microsoft.com/office/drawing/2014/main" id="{D2879A89-C513-26FF-7CEB-A75356B6281A}"/>
                </a:ext>
              </a:extLst>
            </p:cNvPr>
            <p:cNvSpPr/>
            <p:nvPr/>
          </p:nvSpPr>
          <p:spPr>
            <a:xfrm>
              <a:off x="820246" y="1105592"/>
              <a:ext cx="1321524" cy="628654"/>
            </a:xfrm>
            <a:prstGeom prst="wedgeRoundRectCallout">
              <a:avLst>
                <a:gd name="adj1" fmla="val 27381"/>
                <a:gd name="adj2" fmla="val 72328"/>
                <a:gd name="adj3" fmla="val 16667"/>
              </a:avLst>
            </a:prstGeom>
            <a:pattFill prst="pct50">
              <a:fgClr>
                <a:srgbClr val="FFFFCC"/>
              </a:fgClr>
              <a:bgClr>
                <a:schemeClr val="bg1"/>
              </a:bgClr>
            </a:pattFill>
            <a:ln w="12700" cap="flat" cmpd="sng" algn="ctr">
              <a:solidFill>
                <a:schemeClr val="accent3">
                  <a:lumMod val="60000"/>
                  <a:lumOff val="40000"/>
                </a:schemeClr>
              </a:solidFill>
              <a:prstDash val="solid"/>
            </a:ln>
            <a:effectLst/>
          </p:spPr>
          <p:txBody>
            <a:bodyPr lIns="0" tIns="43193" rIns="0" bIns="0" rtlCol="0" anchor="t" anchorCtr="0"/>
            <a:lstStyle/>
            <a:p>
              <a:pPr defTabSz="843914">
                <a:lnSpc>
                  <a:spcPct val="100000"/>
                </a:lnSpc>
                <a:spcBef>
                  <a:spcPts val="0"/>
                </a:spcBef>
                <a:spcAft>
                  <a:spcPts val="0"/>
                </a:spcAft>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加入者個人が</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14">
                <a:spcBef>
                  <a:spcPts val="0"/>
                </a:spcBef>
                <a:spcAft>
                  <a:spcPts val="0"/>
                </a:spcAft>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掛金を拠</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a:extLst>
                <a:ext uri="{FF2B5EF4-FFF2-40B4-BE49-F238E27FC236}">
                  <a16:creationId xmlns:a16="http://schemas.microsoft.com/office/drawing/2014/main" id="{517243A0-3D4C-F67D-67F6-9B355680DFEE}"/>
                </a:ext>
              </a:extLst>
            </p:cNvPr>
            <p:cNvGrpSpPr/>
            <p:nvPr/>
          </p:nvGrpSpPr>
          <p:grpSpPr>
            <a:xfrm>
              <a:off x="7222619" y="2058583"/>
              <a:ext cx="229716" cy="59375"/>
              <a:chOff x="7250392" y="3153064"/>
              <a:chExt cx="229753" cy="59385"/>
            </a:xfrm>
          </p:grpSpPr>
          <p:sp>
            <p:nvSpPr>
              <p:cNvPr id="43" name="円/楕円 62">
                <a:extLst>
                  <a:ext uri="{FF2B5EF4-FFF2-40B4-BE49-F238E27FC236}">
                    <a16:creationId xmlns:a16="http://schemas.microsoft.com/office/drawing/2014/main" id="{4EFB6769-E91F-EC9D-D14D-F2BA730DD383}"/>
                  </a:ext>
                </a:extLst>
              </p:cNvPr>
              <p:cNvSpPr/>
              <p:nvPr/>
            </p:nvSpPr>
            <p:spPr>
              <a:xfrm>
                <a:off x="7250392" y="3153065"/>
                <a:ext cx="59384" cy="59384"/>
              </a:xfrm>
              <a:prstGeom prst="ellipse">
                <a:avLst/>
              </a:prstGeom>
              <a:pattFill prst="pct40">
                <a:fgClr>
                  <a:srgbClr val="2DA2BF"/>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円/楕円 63">
                <a:extLst>
                  <a:ext uri="{FF2B5EF4-FFF2-40B4-BE49-F238E27FC236}">
                    <a16:creationId xmlns:a16="http://schemas.microsoft.com/office/drawing/2014/main" id="{601CC593-29B2-D488-9854-B4BF1DABACB1}"/>
                  </a:ext>
                </a:extLst>
              </p:cNvPr>
              <p:cNvSpPr/>
              <p:nvPr/>
            </p:nvSpPr>
            <p:spPr>
              <a:xfrm>
                <a:off x="7331685" y="3153064"/>
                <a:ext cx="59384" cy="59384"/>
              </a:xfrm>
              <a:prstGeom prst="ellipse">
                <a:avLst/>
              </a:prstGeom>
              <a:pattFill prst="pct40">
                <a:fgClr>
                  <a:srgbClr val="2DA2BF"/>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64">
                <a:extLst>
                  <a:ext uri="{FF2B5EF4-FFF2-40B4-BE49-F238E27FC236}">
                    <a16:creationId xmlns:a16="http://schemas.microsoft.com/office/drawing/2014/main" id="{7B8179D3-0E0A-DB35-9BC3-5923A4B90639}"/>
                  </a:ext>
                </a:extLst>
              </p:cNvPr>
              <p:cNvSpPr/>
              <p:nvPr/>
            </p:nvSpPr>
            <p:spPr>
              <a:xfrm>
                <a:off x="7420761" y="3153065"/>
                <a:ext cx="59384" cy="59384"/>
              </a:xfrm>
              <a:prstGeom prst="ellipse">
                <a:avLst/>
              </a:prstGeom>
              <a:pattFill prst="pct40">
                <a:fgClr>
                  <a:srgbClr val="2DA2BF"/>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6" name="直線矢印コネクタ 15">
              <a:extLst>
                <a:ext uri="{FF2B5EF4-FFF2-40B4-BE49-F238E27FC236}">
                  <a16:creationId xmlns:a16="http://schemas.microsoft.com/office/drawing/2014/main" id="{8D9A56BF-D9D8-4794-95FE-38935D185110}"/>
                </a:ext>
              </a:extLst>
            </p:cNvPr>
            <p:cNvCxnSpPr/>
            <p:nvPr/>
          </p:nvCxnSpPr>
          <p:spPr>
            <a:xfrm>
              <a:off x="6759576" y="1889465"/>
              <a:ext cx="638541" cy="0"/>
            </a:xfrm>
            <a:prstGeom prst="straightConnector1">
              <a:avLst/>
            </a:prstGeom>
            <a:noFill/>
            <a:ln w="9525" cap="flat" cmpd="sng" algn="ctr">
              <a:solidFill>
                <a:sysClr val="windowText" lastClr="000000"/>
              </a:solidFill>
              <a:prstDash val="solid"/>
              <a:tailEnd type="arrow"/>
            </a:ln>
            <a:effectLst/>
          </p:spPr>
        </p:cxnSp>
        <p:sp>
          <p:nvSpPr>
            <p:cNvPr id="19" name="ホームベース 75">
              <a:extLst>
                <a:ext uri="{FF2B5EF4-FFF2-40B4-BE49-F238E27FC236}">
                  <a16:creationId xmlns:a16="http://schemas.microsoft.com/office/drawing/2014/main" id="{A925529C-9C26-44B0-2D8A-68D42D9DC9DE}"/>
                </a:ext>
              </a:extLst>
            </p:cNvPr>
            <p:cNvSpPr/>
            <p:nvPr/>
          </p:nvSpPr>
          <p:spPr>
            <a:xfrm>
              <a:off x="3076303" y="2210606"/>
              <a:ext cx="3355267" cy="628654"/>
            </a:xfrm>
            <a:prstGeom prst="homePlate">
              <a:avLst/>
            </a:prstGeom>
            <a:pattFill prst="ltDnDiag">
              <a:fgClr>
                <a:srgbClr val="EB641B"/>
              </a:fgClr>
              <a:bgClr>
                <a:schemeClr val="bg1"/>
              </a:bgClr>
            </a:pattFill>
            <a:ln w="12700" cap="flat" cmpd="sng" algn="ctr">
              <a:solidFill>
                <a:sysClr val="window" lastClr="FFFFFF"/>
              </a:solidFill>
              <a:prstDash val="solid"/>
            </a:ln>
            <a:effectLst/>
          </p:spPr>
          <p:txBody>
            <a:bodyPr tIns="0" bIns="0" rtlCol="0" anchor="ctr"/>
            <a:lstStyle/>
            <a:p>
              <a:pPr defTabSz="843914">
                <a:defRPr/>
              </a:pPr>
              <a:r>
                <a:rPr kumimoji="0" lang="ja-JP" altLang="en-US" sz="166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　用</a:t>
              </a:r>
              <a:endParaRPr kumimoji="0" lang="ja-JP" altLang="en-US" sz="166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ホームベース 76">
              <a:extLst>
                <a:ext uri="{FF2B5EF4-FFF2-40B4-BE49-F238E27FC236}">
                  <a16:creationId xmlns:a16="http://schemas.microsoft.com/office/drawing/2014/main" id="{8CFC2D88-4F2E-B13A-5F60-9D3B669D97BD}"/>
                </a:ext>
              </a:extLst>
            </p:cNvPr>
            <p:cNvSpPr/>
            <p:nvPr/>
          </p:nvSpPr>
          <p:spPr>
            <a:xfrm>
              <a:off x="1360082" y="2210605"/>
              <a:ext cx="2014351" cy="628654"/>
            </a:xfrm>
            <a:prstGeom prst="homePlate">
              <a:avLst/>
            </a:prstGeom>
            <a:pattFill prst="pct50">
              <a:fgClr>
                <a:schemeClr val="accent4">
                  <a:lumMod val="40000"/>
                  <a:lumOff val="60000"/>
                </a:schemeClr>
              </a:fgClr>
              <a:bgClr>
                <a:schemeClr val="bg1"/>
              </a:bgClr>
            </a:pattFill>
            <a:ln w="12700" cap="flat" cmpd="sng" algn="ctr">
              <a:solidFill>
                <a:sysClr val="window" lastClr="FFFFFF"/>
              </a:solidFill>
              <a:prstDash val="solid"/>
            </a:ln>
            <a:effectLst/>
          </p:spPr>
          <p:txBody>
            <a:bodyPr tIns="0" bIns="0" rtlCol="0" anchor="ctr"/>
            <a:lstStyle/>
            <a:p>
              <a:pPr defTabSz="843914">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掛金を拠出</a:t>
              </a:r>
              <a:endPar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ホームベース 77">
              <a:extLst>
                <a:ext uri="{FF2B5EF4-FFF2-40B4-BE49-F238E27FC236}">
                  <a16:creationId xmlns:a16="http://schemas.microsoft.com/office/drawing/2014/main" id="{151AF175-A030-9FDC-856A-5CCAF591CAF6}"/>
                </a:ext>
              </a:extLst>
            </p:cNvPr>
            <p:cNvSpPr/>
            <p:nvPr/>
          </p:nvSpPr>
          <p:spPr>
            <a:xfrm>
              <a:off x="387749" y="2211051"/>
              <a:ext cx="945674" cy="628654"/>
            </a:xfrm>
            <a:prstGeom prst="homePlate">
              <a:avLst/>
            </a:prstGeom>
            <a:pattFill prst="pct50">
              <a:fgClr>
                <a:schemeClr val="accent1"/>
              </a:fgClr>
              <a:bgClr>
                <a:schemeClr val="bg1"/>
              </a:bgClr>
            </a:pattFill>
            <a:ln w="12700" cap="flat" cmpd="sng" algn="ctr">
              <a:solidFill>
                <a:sysClr val="window" lastClr="FFFFFF"/>
              </a:solidFill>
              <a:prstDash val="solid"/>
            </a:ln>
            <a:effectLst/>
          </p:spPr>
          <p:txBody>
            <a:bodyPr tIns="0" bIns="0" rtlCol="0" anchor="ctr"/>
            <a:lstStyle/>
            <a:p>
              <a:pPr defTabSz="843914">
                <a:defRPr/>
              </a:pP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加入</a:t>
              </a:r>
            </a:p>
          </p:txBody>
        </p:sp>
        <p:sp>
          <p:nvSpPr>
            <p:cNvPr id="22" name="テキスト ボックス 21">
              <a:extLst>
                <a:ext uri="{FF2B5EF4-FFF2-40B4-BE49-F238E27FC236}">
                  <a16:creationId xmlns:a16="http://schemas.microsoft.com/office/drawing/2014/main" id="{635A0692-3716-A258-6280-0F3F3486CA92}"/>
                </a:ext>
              </a:extLst>
            </p:cNvPr>
            <p:cNvSpPr txBox="1"/>
            <p:nvPr/>
          </p:nvSpPr>
          <p:spPr>
            <a:xfrm>
              <a:off x="1449701" y="2288753"/>
              <a:ext cx="492443" cy="461665"/>
            </a:xfrm>
            <a:prstGeom prst="rect">
              <a:avLst/>
            </a:prstGeom>
            <a:noFill/>
          </p:spPr>
          <p:txBody>
            <a:bodyPr wrap="square" rtlCol="0" anchor="ctr">
              <a:spAutoFit/>
            </a:bodyPr>
            <a:lstStyle/>
            <a:p>
              <a:pPr defTabSz="843914">
                <a:defRPr/>
              </a:pPr>
              <a:r>
                <a:rPr lang="ja-JP" altLang="en-US" sz="2400" dirty="0">
                  <a:solidFill>
                    <a:prstClr val="black"/>
                  </a:solidFill>
                  <a:latin typeface="メイリオ" panose="020B0604030504040204" pitchFamily="50" charset="-128"/>
                  <a:ea typeface="メイリオ" panose="020B0604030504040204" pitchFamily="50" charset="-128"/>
                </a:rPr>
                <a:t>①</a:t>
              </a:r>
            </a:p>
          </p:txBody>
        </p:sp>
        <p:sp>
          <p:nvSpPr>
            <p:cNvPr id="23" name="テキスト ボックス 22">
              <a:extLst>
                <a:ext uri="{FF2B5EF4-FFF2-40B4-BE49-F238E27FC236}">
                  <a16:creationId xmlns:a16="http://schemas.microsoft.com/office/drawing/2014/main" id="{74D4EC6A-25F9-343C-975C-2B164810B754}"/>
                </a:ext>
              </a:extLst>
            </p:cNvPr>
            <p:cNvSpPr txBox="1"/>
            <p:nvPr/>
          </p:nvSpPr>
          <p:spPr>
            <a:xfrm>
              <a:off x="3708638" y="2288753"/>
              <a:ext cx="492443" cy="461665"/>
            </a:xfrm>
            <a:prstGeom prst="rect">
              <a:avLst/>
            </a:prstGeom>
            <a:noFill/>
          </p:spPr>
          <p:txBody>
            <a:bodyPr wrap="none" rtlCol="0" anchor="ctr">
              <a:spAutoFit/>
            </a:bodyPr>
            <a:lstStyle/>
            <a:p>
              <a:pPr defTabSz="843914">
                <a:defRPr/>
              </a:pPr>
              <a:r>
                <a:rPr lang="ja-JP" altLang="en-US" sz="2400" dirty="0">
                  <a:solidFill>
                    <a:prstClr val="black"/>
                  </a:solidFill>
                  <a:latin typeface="メイリオ" panose="020B0604030504040204" pitchFamily="50" charset="-128"/>
                  <a:ea typeface="メイリオ" panose="020B0604030504040204" pitchFamily="50" charset="-128"/>
                </a:rPr>
                <a:t>②</a:t>
              </a:r>
            </a:p>
          </p:txBody>
        </p:sp>
        <p:sp>
          <p:nvSpPr>
            <p:cNvPr id="24" name="テキスト ボックス 23">
              <a:extLst>
                <a:ext uri="{FF2B5EF4-FFF2-40B4-BE49-F238E27FC236}">
                  <a16:creationId xmlns:a16="http://schemas.microsoft.com/office/drawing/2014/main" id="{471A9CDF-7F62-6F64-CB14-4B9ED4DED4E4}"/>
                </a:ext>
              </a:extLst>
            </p:cNvPr>
            <p:cNvSpPr txBox="1"/>
            <p:nvPr/>
          </p:nvSpPr>
          <p:spPr>
            <a:xfrm>
              <a:off x="6581940" y="2281196"/>
              <a:ext cx="492443" cy="461665"/>
            </a:xfrm>
            <a:prstGeom prst="rect">
              <a:avLst/>
            </a:prstGeom>
            <a:noFill/>
          </p:spPr>
          <p:txBody>
            <a:bodyPr wrap="none" rtlCol="0" anchor="ctr">
              <a:spAutoFit/>
            </a:bodyPr>
            <a:lstStyle/>
            <a:p>
              <a:pPr defTabSz="843914">
                <a:defRPr/>
              </a:pPr>
              <a:r>
                <a:rPr lang="ja-JP" altLang="en-US" sz="2400" b="1" dirty="0">
                  <a:solidFill>
                    <a:prstClr val="black"/>
                  </a:solidFill>
                  <a:latin typeface="メイリオ" panose="020B0604030504040204" pitchFamily="50" charset="-128"/>
                  <a:ea typeface="メイリオ" panose="020B0604030504040204" pitchFamily="50" charset="-128"/>
                </a:rPr>
                <a:t>③</a:t>
              </a:r>
              <a:endParaRPr lang="ja-JP" altLang="en-US" sz="2400" dirty="0">
                <a:solidFill>
                  <a:prstClr val="black"/>
                </a:solidFill>
                <a:latin typeface="メイリオ" panose="020B0604030504040204" pitchFamily="50" charset="-128"/>
                <a:ea typeface="メイリオ" panose="020B0604030504040204" pitchFamily="50" charset="-128"/>
              </a:endParaRPr>
            </a:p>
          </p:txBody>
        </p:sp>
        <p:sp>
          <p:nvSpPr>
            <p:cNvPr id="25" name="角丸四角形吹き出し 1">
              <a:extLst>
                <a:ext uri="{FF2B5EF4-FFF2-40B4-BE49-F238E27FC236}">
                  <a16:creationId xmlns:a16="http://schemas.microsoft.com/office/drawing/2014/main" id="{54B6D8F7-4D95-E8C8-0CC3-EA43BD8FD7F2}"/>
                </a:ext>
              </a:extLst>
            </p:cNvPr>
            <p:cNvSpPr/>
            <p:nvPr/>
          </p:nvSpPr>
          <p:spPr>
            <a:xfrm>
              <a:off x="6828161" y="895669"/>
              <a:ext cx="1901071" cy="608176"/>
            </a:xfrm>
            <a:prstGeom prst="wedgeRoundRectCallout">
              <a:avLst>
                <a:gd name="adj1" fmla="val -54237"/>
                <a:gd name="adj2" fmla="val 81141"/>
                <a:gd name="adj3" fmla="val 16667"/>
              </a:avLst>
            </a:prstGeom>
            <a:pattFill prst="pct50">
              <a:fgClr>
                <a:srgbClr val="FFFFCC"/>
              </a:fgClr>
              <a:bgClr>
                <a:schemeClr val="bg1"/>
              </a:bgClr>
            </a:patt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843914">
                <a:lnSpc>
                  <a:spcPct val="100000"/>
                </a:lnSpc>
                <a:spcBef>
                  <a:spcPts val="0"/>
                </a:spcBef>
                <a:spcAft>
                  <a:spcPts val="0"/>
                </a:spcAft>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年金、一時金等で受け取り</a:t>
              </a:r>
              <a:endPar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4A162A26-CFEC-599B-BCD8-0B7B4EB7EB93}"/>
                </a:ext>
              </a:extLst>
            </p:cNvPr>
            <p:cNvSpPr/>
            <p:nvPr/>
          </p:nvSpPr>
          <p:spPr>
            <a:xfrm>
              <a:off x="1722911" y="1921011"/>
              <a:ext cx="207739" cy="213266"/>
            </a:xfrm>
            <a:prstGeom prst="rect">
              <a:avLst/>
            </a:prstGeom>
            <a:pattFill prst="ltDnDiag">
              <a:fgClr>
                <a:srgbClr val="EB641B"/>
              </a:fgClr>
              <a:bgClr>
                <a:schemeClr val="bg1"/>
              </a:bgClr>
            </a:pattFill>
            <a:ln w="12700" cap="flat" cmpd="sng" algn="ctr">
              <a:solidFill>
                <a:sysClr val="window" lastClr="FFFFFF">
                  <a:lumMod val="75000"/>
                </a:sysClr>
              </a:solidFill>
              <a:prstDash val="solid"/>
            </a:ln>
            <a:effectLst/>
          </p:spPr>
          <p:txBody>
            <a:bodyPr lIns="84370" tIns="42187" rIns="84370" bIns="42187" rtlCol="0" anchor="ctr"/>
            <a:lstStyle/>
            <a:p>
              <a:pPr algn="ctr" defTabSz="843914">
                <a:defRPr/>
              </a:pPr>
              <a:endParaRPr kumimoji="0" lang="ja-JP" altLang="en-US" sz="1662"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直角三角形 26">
              <a:extLst>
                <a:ext uri="{FF2B5EF4-FFF2-40B4-BE49-F238E27FC236}">
                  <a16:creationId xmlns:a16="http://schemas.microsoft.com/office/drawing/2014/main" id="{917835DE-C8B2-A561-BCFB-719649D9A494}"/>
                </a:ext>
              </a:extLst>
            </p:cNvPr>
            <p:cNvSpPr/>
            <p:nvPr/>
          </p:nvSpPr>
          <p:spPr>
            <a:xfrm rot="16200000">
              <a:off x="4300392" y="226000"/>
              <a:ext cx="642616" cy="3090792"/>
            </a:xfrm>
            <a:prstGeom prst="rtTriangle">
              <a:avLst/>
            </a:prstGeom>
            <a:pattFill prst="ltDnDiag">
              <a:fgClr>
                <a:schemeClr val="accent3"/>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107">
                <a:defRPr/>
              </a:pPr>
              <a:r>
                <a:rPr lang="ja-JP" altLang="en-US" sz="1400" dirty="0">
                  <a:solidFill>
                    <a:srgbClr val="C00000"/>
                  </a:solidFill>
                  <a:latin typeface="メイリオ" panose="020B0604030504040204" pitchFamily="50" charset="-128"/>
                  <a:ea typeface="メイリオ" panose="020B0604030504040204" pitchFamily="50" charset="-128"/>
                </a:rPr>
                <a:t>　</a:t>
              </a:r>
              <a:r>
                <a:rPr lang="ja-JP" altLang="en-US" sz="1400" b="1" dirty="0">
                  <a:solidFill>
                    <a:srgbClr val="C00000"/>
                  </a:solidFill>
                  <a:latin typeface="メイリオ" panose="020B0604030504040204" pitchFamily="50" charset="-128"/>
                  <a:ea typeface="メイリオ" panose="020B0604030504040204" pitchFamily="50" charset="-128"/>
                </a:rPr>
                <a:t>拠出掛金</a:t>
              </a:r>
            </a:p>
          </p:txBody>
        </p:sp>
        <mc:AlternateContent xmlns:mc="http://schemas.openxmlformats.org/markup-compatibility/2006" xmlns:p14="http://schemas.microsoft.com/office/powerpoint/2010/main">
          <mc:Choice Requires="p14">
            <p:contentPart p14:bwMode="auto" r:id="rId3">
              <p14:nvContentPartPr>
                <p14:cNvPr id="28" name="インク 27">
                  <a:extLst>
                    <a:ext uri="{FF2B5EF4-FFF2-40B4-BE49-F238E27FC236}">
                      <a16:creationId xmlns:a16="http://schemas.microsoft.com/office/drawing/2014/main" id="{C021B9C6-7EE8-4C72-E7D4-0752F2EC00CB}"/>
                    </a:ext>
                  </a:extLst>
                </p14:cNvPr>
                <p14:cNvContentPartPr/>
                <p14:nvPr/>
              </p14:nvContentPartPr>
              <p14:xfrm>
                <a:off x="3794326" y="1310876"/>
                <a:ext cx="321069" cy="128139"/>
              </p14:xfrm>
            </p:contentPart>
          </mc:Choice>
          <mc:Fallback xmlns="">
            <p:pic>
              <p:nvPicPr>
                <p:cNvPr id="20" name="インク 19">
                  <a:extLst>
                    <a:ext uri="{FF2B5EF4-FFF2-40B4-BE49-F238E27FC236}">
                      <a16:creationId xmlns:a16="http://schemas.microsoft.com/office/drawing/2014/main" id="{C021B9C6-7EE8-4C72-E7D4-0752F2EC00CB}"/>
                    </a:ext>
                  </a:extLst>
                </p:cNvPr>
                <p:cNvPicPr/>
                <p:nvPr/>
              </p:nvPicPr>
              <p:blipFill>
                <a:blip r:embed="rId4"/>
                <a:stretch>
                  <a:fillRect/>
                </a:stretch>
              </p:blipFill>
              <p:spPr>
                <a:xfrm>
                  <a:off x="3740335" y="1202894"/>
                  <a:ext cx="428692" cy="3437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インク 28">
                  <a:extLst>
                    <a:ext uri="{FF2B5EF4-FFF2-40B4-BE49-F238E27FC236}">
                      <a16:creationId xmlns:a16="http://schemas.microsoft.com/office/drawing/2014/main" id="{73E5F549-4AFD-5D2E-2A52-98B9075A68FA}"/>
                    </a:ext>
                  </a:extLst>
                </p14:cNvPr>
                <p14:cNvContentPartPr/>
                <p14:nvPr/>
              </p14:nvContentPartPr>
              <p14:xfrm>
                <a:off x="3921386" y="1338951"/>
                <a:ext cx="160174" cy="134258"/>
              </p14:xfrm>
            </p:contentPart>
          </mc:Choice>
          <mc:Fallback xmlns="">
            <p:pic>
              <p:nvPicPr>
                <p:cNvPr id="21" name="インク 20">
                  <a:extLst>
                    <a:ext uri="{FF2B5EF4-FFF2-40B4-BE49-F238E27FC236}">
                      <a16:creationId xmlns:a16="http://schemas.microsoft.com/office/drawing/2014/main" id="{73E5F549-4AFD-5D2E-2A52-98B9075A68FA}"/>
                    </a:ext>
                  </a:extLst>
                </p:cNvPr>
                <p:cNvPicPr/>
                <p:nvPr/>
              </p:nvPicPr>
              <p:blipFill>
                <a:blip r:embed="rId6"/>
                <a:stretch>
                  <a:fillRect/>
                </a:stretch>
              </p:blipFill>
              <p:spPr>
                <a:xfrm>
                  <a:off x="3867395" y="1230969"/>
                  <a:ext cx="267797" cy="3498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インク 29">
                  <a:extLst>
                    <a:ext uri="{FF2B5EF4-FFF2-40B4-BE49-F238E27FC236}">
                      <a16:creationId xmlns:a16="http://schemas.microsoft.com/office/drawing/2014/main" id="{BAE66D77-64D6-FDA4-9AF2-501C9DA3DC8F}"/>
                    </a:ext>
                  </a:extLst>
                </p14:cNvPr>
                <p14:cNvContentPartPr/>
                <p14:nvPr/>
              </p14:nvContentPartPr>
              <p14:xfrm>
                <a:off x="3739256" y="1424617"/>
                <a:ext cx="178891" cy="65510"/>
              </p14:xfrm>
            </p:contentPart>
          </mc:Choice>
          <mc:Fallback xmlns="">
            <p:pic>
              <p:nvPicPr>
                <p:cNvPr id="22" name="インク 21">
                  <a:extLst>
                    <a:ext uri="{FF2B5EF4-FFF2-40B4-BE49-F238E27FC236}">
                      <a16:creationId xmlns:a16="http://schemas.microsoft.com/office/drawing/2014/main" id="{BAE66D77-64D6-FDA4-9AF2-501C9DA3DC8F}"/>
                    </a:ext>
                  </a:extLst>
                </p:cNvPr>
                <p:cNvPicPr/>
                <p:nvPr/>
              </p:nvPicPr>
              <p:blipFill>
                <a:blip r:embed="rId8"/>
                <a:stretch>
                  <a:fillRect/>
                </a:stretch>
              </p:blipFill>
              <p:spPr>
                <a:xfrm>
                  <a:off x="3685156" y="1316633"/>
                  <a:ext cx="286731" cy="28111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インク 30">
                  <a:extLst>
                    <a:ext uri="{FF2B5EF4-FFF2-40B4-BE49-F238E27FC236}">
                      <a16:creationId xmlns:a16="http://schemas.microsoft.com/office/drawing/2014/main" id="{93B3591F-AB0D-07E1-5B75-4B089FEF0E20}"/>
                    </a:ext>
                  </a:extLst>
                </p14:cNvPr>
                <p14:cNvContentPartPr/>
                <p14:nvPr/>
              </p14:nvContentPartPr>
              <p14:xfrm>
                <a:off x="4044126" y="1399061"/>
                <a:ext cx="360" cy="360"/>
              </p14:xfrm>
            </p:contentPart>
          </mc:Choice>
          <mc:Fallback xmlns="">
            <p:pic>
              <p:nvPicPr>
                <p:cNvPr id="23" name="インク 22">
                  <a:extLst>
                    <a:ext uri="{FF2B5EF4-FFF2-40B4-BE49-F238E27FC236}">
                      <a16:creationId xmlns:a16="http://schemas.microsoft.com/office/drawing/2014/main" id="{93B3591F-AB0D-07E1-5B75-4B089FEF0E20}"/>
                    </a:ext>
                  </a:extLst>
                </p:cNvPr>
                <p:cNvPicPr/>
                <p:nvPr/>
              </p:nvPicPr>
              <p:blipFill>
                <a:blip r:embed="rId10"/>
                <a:stretch>
                  <a:fillRect/>
                </a:stretch>
              </p:blipFill>
              <p:spPr>
                <a:xfrm>
                  <a:off x="3990126" y="129106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インク 31">
                  <a:extLst>
                    <a:ext uri="{FF2B5EF4-FFF2-40B4-BE49-F238E27FC236}">
                      <a16:creationId xmlns:a16="http://schemas.microsoft.com/office/drawing/2014/main" id="{316647C9-E1FC-F3BB-E780-3C9A3B9BE0EA}"/>
                    </a:ext>
                  </a:extLst>
                </p14:cNvPr>
                <p14:cNvContentPartPr/>
                <p14:nvPr/>
              </p14:nvContentPartPr>
              <p14:xfrm>
                <a:off x="4029729" y="1394022"/>
                <a:ext cx="63350" cy="81347"/>
              </p14:xfrm>
            </p:contentPart>
          </mc:Choice>
          <mc:Fallback xmlns="">
            <p:pic>
              <p:nvPicPr>
                <p:cNvPr id="24" name="インク 23">
                  <a:extLst>
                    <a:ext uri="{FF2B5EF4-FFF2-40B4-BE49-F238E27FC236}">
                      <a16:creationId xmlns:a16="http://schemas.microsoft.com/office/drawing/2014/main" id="{316647C9-E1FC-F3BB-E780-3C9A3B9BE0EA}"/>
                    </a:ext>
                  </a:extLst>
                </p:cNvPr>
                <p:cNvPicPr/>
                <p:nvPr/>
              </p:nvPicPr>
              <p:blipFill>
                <a:blip r:embed="rId12"/>
                <a:stretch>
                  <a:fillRect/>
                </a:stretch>
              </p:blipFill>
              <p:spPr>
                <a:xfrm>
                  <a:off x="3975429" y="1286039"/>
                  <a:ext cx="171588" cy="2969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インク 32">
                  <a:extLst>
                    <a:ext uri="{FF2B5EF4-FFF2-40B4-BE49-F238E27FC236}">
                      <a16:creationId xmlns:a16="http://schemas.microsoft.com/office/drawing/2014/main" id="{831F1483-B7EE-6123-2B8F-E7AC9F0EB40D}"/>
                    </a:ext>
                  </a:extLst>
                </p14:cNvPr>
                <p14:cNvContentPartPr/>
                <p14:nvPr/>
              </p14:nvContentPartPr>
              <p14:xfrm>
                <a:off x="4077601" y="1437215"/>
                <a:ext cx="360" cy="360"/>
              </p14:xfrm>
            </p:contentPart>
          </mc:Choice>
          <mc:Fallback xmlns="">
            <p:pic>
              <p:nvPicPr>
                <p:cNvPr id="25" name="インク 24">
                  <a:extLst>
                    <a:ext uri="{FF2B5EF4-FFF2-40B4-BE49-F238E27FC236}">
                      <a16:creationId xmlns:a16="http://schemas.microsoft.com/office/drawing/2014/main" id="{831F1483-B7EE-6123-2B8F-E7AC9F0EB40D}"/>
                    </a:ext>
                  </a:extLst>
                </p:cNvPr>
                <p:cNvPicPr/>
                <p:nvPr/>
              </p:nvPicPr>
              <p:blipFill>
                <a:blip r:embed="rId10"/>
                <a:stretch>
                  <a:fillRect/>
                </a:stretch>
              </p:blipFill>
              <p:spPr>
                <a:xfrm>
                  <a:off x="4023601" y="132921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インク 33">
                  <a:extLst>
                    <a:ext uri="{FF2B5EF4-FFF2-40B4-BE49-F238E27FC236}">
                      <a16:creationId xmlns:a16="http://schemas.microsoft.com/office/drawing/2014/main" id="{17C0A635-39DD-49B7-11CE-FA20F95E9FD0}"/>
                    </a:ext>
                  </a:extLst>
                </p14:cNvPr>
                <p14:cNvContentPartPr/>
                <p14:nvPr/>
              </p14:nvContentPartPr>
              <p14:xfrm>
                <a:off x="3829961" y="1328513"/>
                <a:ext cx="311710" cy="223524"/>
              </p14:xfrm>
            </p:contentPart>
          </mc:Choice>
          <mc:Fallback xmlns="">
            <p:pic>
              <p:nvPicPr>
                <p:cNvPr id="26" name="インク 25">
                  <a:extLst>
                    <a:ext uri="{FF2B5EF4-FFF2-40B4-BE49-F238E27FC236}">
                      <a16:creationId xmlns:a16="http://schemas.microsoft.com/office/drawing/2014/main" id="{17C0A635-39DD-49B7-11CE-FA20F95E9FD0}"/>
                    </a:ext>
                  </a:extLst>
                </p:cNvPr>
                <p:cNvPicPr/>
                <p:nvPr/>
              </p:nvPicPr>
              <p:blipFill>
                <a:blip r:embed="rId15"/>
                <a:stretch>
                  <a:fillRect/>
                </a:stretch>
              </p:blipFill>
              <p:spPr>
                <a:xfrm>
                  <a:off x="3776032" y="1220530"/>
                  <a:ext cx="419209" cy="4391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インク 34">
                  <a:extLst>
                    <a:ext uri="{FF2B5EF4-FFF2-40B4-BE49-F238E27FC236}">
                      <a16:creationId xmlns:a16="http://schemas.microsoft.com/office/drawing/2014/main" id="{2A57C527-CEA1-63A8-244B-A7DAE739746F}"/>
                    </a:ext>
                  </a:extLst>
                </p14:cNvPr>
                <p14:cNvContentPartPr/>
                <p14:nvPr/>
              </p14:nvContentPartPr>
              <p14:xfrm>
                <a:off x="3827407" y="1329078"/>
                <a:ext cx="203727" cy="142897"/>
              </p14:xfrm>
            </p:contentPart>
          </mc:Choice>
          <mc:Fallback xmlns="">
            <p:pic>
              <p:nvPicPr>
                <p:cNvPr id="27" name="インク 26">
                  <a:extLst>
                    <a:ext uri="{FF2B5EF4-FFF2-40B4-BE49-F238E27FC236}">
                      <a16:creationId xmlns:a16="http://schemas.microsoft.com/office/drawing/2014/main" id="{2A57C527-CEA1-63A8-244B-A7DAE739746F}"/>
                    </a:ext>
                  </a:extLst>
                </p:cNvPr>
                <p:cNvPicPr/>
                <p:nvPr/>
              </p:nvPicPr>
              <p:blipFill>
                <a:blip r:embed="rId17"/>
                <a:stretch>
                  <a:fillRect/>
                </a:stretch>
              </p:blipFill>
              <p:spPr>
                <a:xfrm>
                  <a:off x="3773416" y="1221095"/>
                  <a:ext cx="311350" cy="358502"/>
                </a:xfrm>
                <a:prstGeom prst="rect">
                  <a:avLst/>
                </a:prstGeom>
              </p:spPr>
            </p:pic>
          </mc:Fallback>
        </mc:AlternateContent>
        <p:grpSp>
          <p:nvGrpSpPr>
            <p:cNvPr id="36" name="グループ化 35">
              <a:extLst>
                <a:ext uri="{FF2B5EF4-FFF2-40B4-BE49-F238E27FC236}">
                  <a16:creationId xmlns:a16="http://schemas.microsoft.com/office/drawing/2014/main" id="{3C506B09-35FA-D813-BDE7-8BFAB906F202}"/>
                </a:ext>
              </a:extLst>
            </p:cNvPr>
            <p:cNvGrpSpPr/>
            <p:nvPr/>
          </p:nvGrpSpPr>
          <p:grpSpPr>
            <a:xfrm>
              <a:off x="3067426" y="1111433"/>
              <a:ext cx="3410613" cy="970874"/>
              <a:chOff x="3261535" y="2169582"/>
              <a:chExt cx="3411159" cy="971031"/>
            </a:xfrm>
          </p:grpSpPr>
          <p:grpSp>
            <p:nvGrpSpPr>
              <p:cNvPr id="39" name="グループ化 38">
                <a:extLst>
                  <a:ext uri="{FF2B5EF4-FFF2-40B4-BE49-F238E27FC236}">
                    <a16:creationId xmlns:a16="http://schemas.microsoft.com/office/drawing/2014/main" id="{8567698C-BE37-007E-F09E-D7E5791A97D6}"/>
                  </a:ext>
                </a:extLst>
              </p:cNvPr>
              <p:cNvGrpSpPr/>
              <p:nvPr/>
            </p:nvGrpSpPr>
            <p:grpSpPr>
              <a:xfrm>
                <a:off x="3261535" y="2169582"/>
                <a:ext cx="3411159" cy="971031"/>
                <a:chOff x="3216189" y="2197242"/>
                <a:chExt cx="3366960" cy="971031"/>
              </a:xfrm>
              <a:pattFill prst="pct50">
                <a:fgClr>
                  <a:schemeClr val="accent1"/>
                </a:fgClr>
                <a:bgClr>
                  <a:schemeClr val="bg1"/>
                </a:bgClr>
              </a:pattFill>
            </p:grpSpPr>
            <p:sp>
              <p:nvSpPr>
                <p:cNvPr id="41" name="フリーフォーム: 図形 32">
                  <a:extLst>
                    <a:ext uri="{FF2B5EF4-FFF2-40B4-BE49-F238E27FC236}">
                      <a16:creationId xmlns:a16="http://schemas.microsoft.com/office/drawing/2014/main" id="{E8D74EC1-606A-95BE-3F10-EF9F3398663A}"/>
                    </a:ext>
                  </a:extLst>
                </p:cNvPr>
                <p:cNvSpPr/>
                <p:nvPr/>
              </p:nvSpPr>
              <p:spPr>
                <a:xfrm>
                  <a:off x="3216189" y="2265834"/>
                  <a:ext cx="3312323" cy="902439"/>
                </a:xfrm>
                <a:custGeom>
                  <a:avLst/>
                  <a:gdLst>
                    <a:gd name="connsiteX0" fmla="*/ 0 w 3312319"/>
                    <a:gd name="connsiteY0" fmla="*/ 902439 h 902439"/>
                    <a:gd name="connsiteX1" fmla="*/ 259557 w 3312319"/>
                    <a:gd name="connsiteY1" fmla="*/ 669077 h 902439"/>
                    <a:gd name="connsiteX2" fmla="*/ 769144 w 3312319"/>
                    <a:gd name="connsiteY2" fmla="*/ 707177 h 902439"/>
                    <a:gd name="connsiteX3" fmla="*/ 1016794 w 3312319"/>
                    <a:gd name="connsiteY3" fmla="*/ 433333 h 902439"/>
                    <a:gd name="connsiteX4" fmla="*/ 1659732 w 3312319"/>
                    <a:gd name="connsiteY4" fmla="*/ 709558 h 902439"/>
                    <a:gd name="connsiteX5" fmla="*/ 2076450 w 3312319"/>
                    <a:gd name="connsiteY5" fmla="*/ 299983 h 902439"/>
                    <a:gd name="connsiteX6" fmla="*/ 2159794 w 3312319"/>
                    <a:gd name="connsiteY6" fmla="*/ 392852 h 902439"/>
                    <a:gd name="connsiteX7" fmla="*/ 2355057 w 3312319"/>
                    <a:gd name="connsiteY7" fmla="*/ 214258 h 902439"/>
                    <a:gd name="connsiteX8" fmla="*/ 2700338 w 3312319"/>
                    <a:gd name="connsiteY8" fmla="*/ 354752 h 902439"/>
                    <a:gd name="connsiteX9" fmla="*/ 3055144 w 3312319"/>
                    <a:gd name="connsiteY9" fmla="*/ 2327 h 902439"/>
                    <a:gd name="connsiteX10" fmla="*/ 3312319 w 3312319"/>
                    <a:gd name="connsiteY10" fmla="*/ 204733 h 902439"/>
                    <a:gd name="connsiteX0" fmla="*/ 0 w 3312319"/>
                    <a:gd name="connsiteY0" fmla="*/ 902439 h 902439"/>
                    <a:gd name="connsiteX1" fmla="*/ 259557 w 3312319"/>
                    <a:gd name="connsiteY1" fmla="*/ 669077 h 902439"/>
                    <a:gd name="connsiteX2" fmla="*/ 769144 w 3312319"/>
                    <a:gd name="connsiteY2" fmla="*/ 707177 h 902439"/>
                    <a:gd name="connsiteX3" fmla="*/ 1016794 w 3312319"/>
                    <a:gd name="connsiteY3" fmla="*/ 433333 h 902439"/>
                    <a:gd name="connsiteX4" fmla="*/ 1659732 w 3312319"/>
                    <a:gd name="connsiteY4" fmla="*/ 709558 h 902439"/>
                    <a:gd name="connsiteX5" fmla="*/ 2076450 w 3312319"/>
                    <a:gd name="connsiteY5" fmla="*/ 299983 h 902439"/>
                    <a:gd name="connsiteX6" fmla="*/ 2159794 w 3312319"/>
                    <a:gd name="connsiteY6" fmla="*/ 392852 h 902439"/>
                    <a:gd name="connsiteX7" fmla="*/ 2355057 w 3312319"/>
                    <a:gd name="connsiteY7" fmla="*/ 214258 h 902439"/>
                    <a:gd name="connsiteX8" fmla="*/ 2690813 w 3312319"/>
                    <a:gd name="connsiteY8" fmla="*/ 314271 h 902439"/>
                    <a:gd name="connsiteX9" fmla="*/ 3055144 w 3312319"/>
                    <a:gd name="connsiteY9" fmla="*/ 2327 h 902439"/>
                    <a:gd name="connsiteX10" fmla="*/ 3312319 w 3312319"/>
                    <a:gd name="connsiteY10" fmla="*/ 204733 h 902439"/>
                    <a:gd name="connsiteX0" fmla="*/ 0 w 3312319"/>
                    <a:gd name="connsiteY0" fmla="*/ 902439 h 902439"/>
                    <a:gd name="connsiteX1" fmla="*/ 259557 w 3312319"/>
                    <a:gd name="connsiteY1" fmla="*/ 669077 h 902439"/>
                    <a:gd name="connsiteX2" fmla="*/ 769144 w 3312319"/>
                    <a:gd name="connsiteY2" fmla="*/ 707177 h 902439"/>
                    <a:gd name="connsiteX3" fmla="*/ 1054894 w 3312319"/>
                    <a:gd name="connsiteY3" fmla="*/ 328558 h 902439"/>
                    <a:gd name="connsiteX4" fmla="*/ 1659732 w 3312319"/>
                    <a:gd name="connsiteY4" fmla="*/ 709558 h 902439"/>
                    <a:gd name="connsiteX5" fmla="*/ 2076450 w 3312319"/>
                    <a:gd name="connsiteY5" fmla="*/ 299983 h 902439"/>
                    <a:gd name="connsiteX6" fmla="*/ 2159794 w 3312319"/>
                    <a:gd name="connsiteY6" fmla="*/ 392852 h 902439"/>
                    <a:gd name="connsiteX7" fmla="*/ 2355057 w 3312319"/>
                    <a:gd name="connsiteY7" fmla="*/ 214258 h 902439"/>
                    <a:gd name="connsiteX8" fmla="*/ 2690813 w 3312319"/>
                    <a:gd name="connsiteY8" fmla="*/ 314271 h 902439"/>
                    <a:gd name="connsiteX9" fmla="*/ 3055144 w 3312319"/>
                    <a:gd name="connsiteY9" fmla="*/ 2327 h 902439"/>
                    <a:gd name="connsiteX10" fmla="*/ 3312319 w 3312319"/>
                    <a:gd name="connsiteY10" fmla="*/ 204733 h 902439"/>
                    <a:gd name="connsiteX0" fmla="*/ 0 w 3312319"/>
                    <a:gd name="connsiteY0" fmla="*/ 902439 h 902439"/>
                    <a:gd name="connsiteX1" fmla="*/ 259557 w 3312319"/>
                    <a:gd name="connsiteY1" fmla="*/ 669077 h 902439"/>
                    <a:gd name="connsiteX2" fmla="*/ 769144 w 3312319"/>
                    <a:gd name="connsiteY2" fmla="*/ 707177 h 902439"/>
                    <a:gd name="connsiteX3" fmla="*/ 1054894 w 3312319"/>
                    <a:gd name="connsiteY3" fmla="*/ 426189 h 902439"/>
                    <a:gd name="connsiteX4" fmla="*/ 1659732 w 3312319"/>
                    <a:gd name="connsiteY4" fmla="*/ 709558 h 902439"/>
                    <a:gd name="connsiteX5" fmla="*/ 2076450 w 3312319"/>
                    <a:gd name="connsiteY5" fmla="*/ 299983 h 902439"/>
                    <a:gd name="connsiteX6" fmla="*/ 2159794 w 3312319"/>
                    <a:gd name="connsiteY6" fmla="*/ 392852 h 902439"/>
                    <a:gd name="connsiteX7" fmla="*/ 2355057 w 3312319"/>
                    <a:gd name="connsiteY7" fmla="*/ 214258 h 902439"/>
                    <a:gd name="connsiteX8" fmla="*/ 2690813 w 3312319"/>
                    <a:gd name="connsiteY8" fmla="*/ 314271 h 902439"/>
                    <a:gd name="connsiteX9" fmla="*/ 3055144 w 3312319"/>
                    <a:gd name="connsiteY9" fmla="*/ 2327 h 902439"/>
                    <a:gd name="connsiteX10" fmla="*/ 3312319 w 3312319"/>
                    <a:gd name="connsiteY10" fmla="*/ 204733 h 9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319" h="902439">
                      <a:moveTo>
                        <a:pt x="0" y="902439"/>
                      </a:moveTo>
                      <a:cubicBezTo>
                        <a:pt x="65683" y="802030"/>
                        <a:pt x="131366" y="701621"/>
                        <a:pt x="259557" y="669077"/>
                      </a:cubicBezTo>
                      <a:cubicBezTo>
                        <a:pt x="387748" y="636533"/>
                        <a:pt x="636588" y="747658"/>
                        <a:pt x="769144" y="707177"/>
                      </a:cubicBezTo>
                      <a:cubicBezTo>
                        <a:pt x="901700" y="666696"/>
                        <a:pt x="906463" y="425792"/>
                        <a:pt x="1054894" y="426189"/>
                      </a:cubicBezTo>
                      <a:cubicBezTo>
                        <a:pt x="1203325" y="426586"/>
                        <a:pt x="1489473" y="730592"/>
                        <a:pt x="1659732" y="709558"/>
                      </a:cubicBezTo>
                      <a:cubicBezTo>
                        <a:pt x="1829991" y="688524"/>
                        <a:pt x="1993106" y="352767"/>
                        <a:pt x="2076450" y="299983"/>
                      </a:cubicBezTo>
                      <a:cubicBezTo>
                        <a:pt x="2159794" y="247199"/>
                        <a:pt x="2113359" y="407140"/>
                        <a:pt x="2159794" y="392852"/>
                      </a:cubicBezTo>
                      <a:cubicBezTo>
                        <a:pt x="2206229" y="378564"/>
                        <a:pt x="2266554" y="227355"/>
                        <a:pt x="2355057" y="214258"/>
                      </a:cubicBezTo>
                      <a:cubicBezTo>
                        <a:pt x="2443560" y="201161"/>
                        <a:pt x="2574132" y="349593"/>
                        <a:pt x="2690813" y="314271"/>
                      </a:cubicBezTo>
                      <a:cubicBezTo>
                        <a:pt x="2807494" y="278949"/>
                        <a:pt x="2953147" y="27330"/>
                        <a:pt x="3055144" y="2327"/>
                      </a:cubicBezTo>
                      <a:cubicBezTo>
                        <a:pt x="3157141" y="-22676"/>
                        <a:pt x="3278188" y="161077"/>
                        <a:pt x="3312319" y="204733"/>
                      </a:cubicBezTo>
                    </a:path>
                  </a:pathLst>
                </a:cu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7">
                    <a:defRPr/>
                  </a:pPr>
                  <a:r>
                    <a:rPr lang="ja-JP" altLang="en-US" sz="1400" dirty="0">
                      <a:solidFill>
                        <a:srgbClr val="DEF5FA">
                          <a:lumMod val="25000"/>
                        </a:srgbClr>
                      </a:solidFill>
                      <a:latin typeface="メイリオ" panose="020B0604030504040204" pitchFamily="50" charset="-128"/>
                      <a:ea typeface="メイリオ" panose="020B0604030504040204" pitchFamily="50" charset="-128"/>
                    </a:rPr>
                    <a:t>　　　　　　　　　　　　　 </a:t>
                  </a:r>
                  <a:r>
                    <a:rPr lang="ja-JP" altLang="en-US" sz="1400" b="1" dirty="0">
                      <a:solidFill>
                        <a:srgbClr val="DEF5FA">
                          <a:lumMod val="25000"/>
                        </a:srgbClr>
                      </a:solidFill>
                      <a:latin typeface="メイリオ" panose="020B0604030504040204" pitchFamily="50" charset="-128"/>
                      <a:ea typeface="メイリオ" panose="020B0604030504040204" pitchFamily="50" charset="-128"/>
                    </a:rPr>
                    <a:t>運用益</a:t>
                  </a:r>
                </a:p>
              </p:txBody>
            </p:sp>
            <p:sp>
              <p:nvSpPr>
                <p:cNvPr id="42" name="正方形/長方形 41">
                  <a:extLst>
                    <a:ext uri="{FF2B5EF4-FFF2-40B4-BE49-F238E27FC236}">
                      <a16:creationId xmlns:a16="http://schemas.microsoft.com/office/drawing/2014/main" id="{D27AC794-ACDA-D5E8-F900-145751703BA8}"/>
                    </a:ext>
                  </a:extLst>
                </p:cNvPr>
                <p:cNvSpPr/>
                <p:nvPr/>
              </p:nvSpPr>
              <p:spPr>
                <a:xfrm>
                  <a:off x="6288355" y="2197242"/>
                  <a:ext cx="294794" cy="34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7">
                    <a:defRPr/>
                  </a:pPr>
                  <a:endParaRPr lang="ja-JP" altLang="en-US">
                    <a:solidFill>
                      <a:prstClr val="white"/>
                    </a:solidFill>
                    <a:latin typeface="メイリオ" panose="020B0604030504040204" pitchFamily="50" charset="-128"/>
                    <a:ea typeface="メイリオ" panose="020B0604030504040204" pitchFamily="50" charset="-128"/>
                  </a:endParaRPr>
                </a:p>
              </p:txBody>
            </p:sp>
          </p:grpSp>
          <p:sp>
            <p:nvSpPr>
              <p:cNvPr id="40" name="フリーフォーム: 図形 31">
                <a:extLst>
                  <a:ext uri="{FF2B5EF4-FFF2-40B4-BE49-F238E27FC236}">
                    <a16:creationId xmlns:a16="http://schemas.microsoft.com/office/drawing/2014/main" id="{0BCCA345-699A-1A64-BB46-F9B36B355333}"/>
                  </a:ext>
                </a:extLst>
              </p:cNvPr>
              <p:cNvSpPr/>
              <p:nvPr/>
            </p:nvSpPr>
            <p:spPr>
              <a:xfrm>
                <a:off x="4674473" y="2726783"/>
                <a:ext cx="528458" cy="201895"/>
              </a:xfrm>
              <a:custGeom>
                <a:avLst/>
                <a:gdLst>
                  <a:gd name="connsiteX0" fmla="*/ 0 w 481012"/>
                  <a:gd name="connsiteY0" fmla="*/ 95250 h 207281"/>
                  <a:gd name="connsiteX1" fmla="*/ 233362 w 481012"/>
                  <a:gd name="connsiteY1" fmla="*/ 204788 h 207281"/>
                  <a:gd name="connsiteX2" fmla="*/ 481012 w 481012"/>
                  <a:gd name="connsiteY2" fmla="*/ 0 h 207281"/>
                  <a:gd name="connsiteX3" fmla="*/ 0 w 481012"/>
                  <a:gd name="connsiteY3" fmla="*/ 95250 h 207281"/>
                  <a:gd name="connsiteX0" fmla="*/ 0 w 514350"/>
                  <a:gd name="connsiteY0" fmla="*/ 109538 h 207829"/>
                  <a:gd name="connsiteX1" fmla="*/ 266700 w 514350"/>
                  <a:gd name="connsiteY1" fmla="*/ 204788 h 207829"/>
                  <a:gd name="connsiteX2" fmla="*/ 514350 w 514350"/>
                  <a:gd name="connsiteY2" fmla="*/ 0 h 207829"/>
                  <a:gd name="connsiteX3" fmla="*/ 0 w 514350"/>
                  <a:gd name="connsiteY3" fmla="*/ 109538 h 207829"/>
                  <a:gd name="connsiteX0" fmla="*/ 0 w 547688"/>
                  <a:gd name="connsiteY0" fmla="*/ 133351 h 231642"/>
                  <a:gd name="connsiteX1" fmla="*/ 266700 w 547688"/>
                  <a:gd name="connsiteY1" fmla="*/ 228601 h 231642"/>
                  <a:gd name="connsiteX2" fmla="*/ 547688 w 547688"/>
                  <a:gd name="connsiteY2" fmla="*/ 0 h 231642"/>
                  <a:gd name="connsiteX3" fmla="*/ 0 w 547688"/>
                  <a:gd name="connsiteY3" fmla="*/ 133351 h 231642"/>
                  <a:gd name="connsiteX0" fmla="*/ 0 w 547688"/>
                  <a:gd name="connsiteY0" fmla="*/ 133351 h 218183"/>
                  <a:gd name="connsiteX1" fmla="*/ 323850 w 547688"/>
                  <a:gd name="connsiteY1" fmla="*/ 214313 h 218183"/>
                  <a:gd name="connsiteX2" fmla="*/ 547688 w 547688"/>
                  <a:gd name="connsiteY2" fmla="*/ 0 h 218183"/>
                  <a:gd name="connsiteX3" fmla="*/ 0 w 547688"/>
                  <a:gd name="connsiteY3" fmla="*/ 133351 h 218183"/>
                  <a:gd name="connsiteX0" fmla="*/ 0 w 547688"/>
                  <a:gd name="connsiteY0" fmla="*/ 133351 h 249678"/>
                  <a:gd name="connsiteX1" fmla="*/ 280987 w 547688"/>
                  <a:gd name="connsiteY1" fmla="*/ 247319 h 249678"/>
                  <a:gd name="connsiteX2" fmla="*/ 547688 w 547688"/>
                  <a:gd name="connsiteY2" fmla="*/ 0 h 249678"/>
                  <a:gd name="connsiteX3" fmla="*/ 0 w 547688"/>
                  <a:gd name="connsiteY3" fmla="*/ 133351 h 249678"/>
                  <a:gd name="connsiteX0" fmla="*/ 0 w 571500"/>
                  <a:gd name="connsiteY0" fmla="*/ 114490 h 230817"/>
                  <a:gd name="connsiteX1" fmla="*/ 280987 w 571500"/>
                  <a:gd name="connsiteY1" fmla="*/ 228458 h 230817"/>
                  <a:gd name="connsiteX2" fmla="*/ 571500 w 571500"/>
                  <a:gd name="connsiteY2" fmla="*/ 0 h 230817"/>
                  <a:gd name="connsiteX3" fmla="*/ 0 w 571500"/>
                  <a:gd name="connsiteY3" fmla="*/ 114490 h 230817"/>
                  <a:gd name="connsiteX0" fmla="*/ 0 w 542676"/>
                  <a:gd name="connsiteY0" fmla="*/ 114490 h 230817"/>
                  <a:gd name="connsiteX1" fmla="*/ 280987 w 542676"/>
                  <a:gd name="connsiteY1" fmla="*/ 228458 h 230817"/>
                  <a:gd name="connsiteX2" fmla="*/ 542676 w 542676"/>
                  <a:gd name="connsiteY2" fmla="*/ 0 h 230817"/>
                  <a:gd name="connsiteX3" fmla="*/ 0 w 542676"/>
                  <a:gd name="connsiteY3" fmla="*/ 114490 h 230817"/>
                  <a:gd name="connsiteX0" fmla="*/ 0 w 547480"/>
                  <a:gd name="connsiteY0" fmla="*/ 77847 h 194174"/>
                  <a:gd name="connsiteX1" fmla="*/ 280987 w 547480"/>
                  <a:gd name="connsiteY1" fmla="*/ 191815 h 194174"/>
                  <a:gd name="connsiteX2" fmla="*/ 547480 w 547480"/>
                  <a:gd name="connsiteY2" fmla="*/ 0 h 194174"/>
                  <a:gd name="connsiteX3" fmla="*/ 0 w 547480"/>
                  <a:gd name="connsiteY3" fmla="*/ 77847 h 194174"/>
                  <a:gd name="connsiteX0" fmla="*/ 0 w 533067"/>
                  <a:gd name="connsiteY0" fmla="*/ 77847 h 194174"/>
                  <a:gd name="connsiteX1" fmla="*/ 280987 w 533067"/>
                  <a:gd name="connsiteY1" fmla="*/ 191815 h 194174"/>
                  <a:gd name="connsiteX2" fmla="*/ 533067 w 533067"/>
                  <a:gd name="connsiteY2" fmla="*/ 0 h 194174"/>
                  <a:gd name="connsiteX3" fmla="*/ 0 w 533067"/>
                  <a:gd name="connsiteY3" fmla="*/ 77847 h 194174"/>
                  <a:gd name="connsiteX0" fmla="*/ 0 w 533067"/>
                  <a:gd name="connsiteY0" fmla="*/ 77847 h 194174"/>
                  <a:gd name="connsiteX1" fmla="*/ 290596 w 533067"/>
                  <a:gd name="connsiteY1" fmla="*/ 191815 h 194174"/>
                  <a:gd name="connsiteX2" fmla="*/ 533067 w 533067"/>
                  <a:gd name="connsiteY2" fmla="*/ 0 h 194174"/>
                  <a:gd name="connsiteX3" fmla="*/ 0 w 533067"/>
                  <a:gd name="connsiteY3" fmla="*/ 77847 h 194174"/>
                </a:gdLst>
                <a:ahLst/>
                <a:cxnLst>
                  <a:cxn ang="0">
                    <a:pos x="connsiteX0" y="connsiteY0"/>
                  </a:cxn>
                  <a:cxn ang="0">
                    <a:pos x="connsiteX1" y="connsiteY1"/>
                  </a:cxn>
                  <a:cxn ang="0">
                    <a:pos x="connsiteX2" y="connsiteY2"/>
                  </a:cxn>
                  <a:cxn ang="0">
                    <a:pos x="connsiteX3" y="connsiteY3"/>
                  </a:cxn>
                </a:cxnLst>
                <a:rect l="l" t="t" r="r" b="b"/>
                <a:pathLst>
                  <a:path w="533067" h="194174">
                    <a:moveTo>
                      <a:pt x="0" y="77847"/>
                    </a:moveTo>
                    <a:cubicBezTo>
                      <a:pt x="76596" y="140553"/>
                      <a:pt x="210427" y="207690"/>
                      <a:pt x="290596" y="191815"/>
                    </a:cubicBezTo>
                    <a:cubicBezTo>
                      <a:pt x="370765" y="175940"/>
                      <a:pt x="449326" y="94456"/>
                      <a:pt x="533067" y="0"/>
                    </a:cubicBezTo>
                    <a:lnTo>
                      <a:pt x="0" y="778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7">
                  <a:defRPr/>
                </a:pPr>
                <a:endParaRPr lang="ja-JP" altLang="en-US">
                  <a:solidFill>
                    <a:prstClr val="white"/>
                  </a:solidFill>
                  <a:latin typeface="メイリオ" panose="020B0604030504040204" pitchFamily="50" charset="-128"/>
                  <a:ea typeface="メイリオ" panose="020B0604030504040204" pitchFamily="50" charset="-128"/>
                </a:endParaRPr>
              </a:p>
            </p:txBody>
          </p:sp>
        </p:grpSp>
        <p:sp>
          <p:nvSpPr>
            <p:cNvPr id="37" name="正方形/長方形 36">
              <a:extLst>
                <a:ext uri="{FF2B5EF4-FFF2-40B4-BE49-F238E27FC236}">
                  <a16:creationId xmlns:a16="http://schemas.microsoft.com/office/drawing/2014/main" id="{0D0D3703-5E6E-BA12-5F80-56B85D87DE08}"/>
                </a:ext>
              </a:extLst>
            </p:cNvPr>
            <p:cNvSpPr/>
            <p:nvPr/>
          </p:nvSpPr>
          <p:spPr>
            <a:xfrm>
              <a:off x="6485560" y="1124703"/>
              <a:ext cx="166127" cy="1011468"/>
            </a:xfrm>
            <a:prstGeom prst="rect">
              <a:avLst/>
            </a:prstGeom>
            <a:pattFill prst="pct40">
              <a:fgClr>
                <a:schemeClr val="accent3"/>
              </a:fgClr>
              <a:bgClr>
                <a:schemeClr val="bg1"/>
              </a:bgClr>
            </a:pattFill>
            <a:ln w="12700" cap="flat" cmpd="sng" algn="ctr">
              <a:solidFill>
                <a:schemeClr val="accent3"/>
              </a:solidFill>
              <a:prstDash val="solid"/>
            </a:ln>
            <a:effectLst/>
          </p:spPr>
          <p:txBody>
            <a:bodyPr lIns="84370" tIns="42187" rIns="84370" bIns="42187" rtlCol="0" anchor="ctr"/>
            <a:lstStyle/>
            <a:p>
              <a:pPr algn="ctr" defTabSz="843914">
                <a:defRPr/>
              </a:pPr>
              <a:endParaRPr kumimoji="0" lang="ja-JP" altLang="en-US" sz="1662"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吹き出し 16">
              <a:extLst>
                <a:ext uri="{FF2B5EF4-FFF2-40B4-BE49-F238E27FC236}">
                  <a16:creationId xmlns:a16="http://schemas.microsoft.com/office/drawing/2014/main" id="{677753BB-AE38-D8DC-CEFB-7EC6954C74AD}"/>
                </a:ext>
              </a:extLst>
            </p:cNvPr>
            <p:cNvSpPr/>
            <p:nvPr/>
          </p:nvSpPr>
          <p:spPr>
            <a:xfrm>
              <a:off x="2438113" y="725895"/>
              <a:ext cx="3569257" cy="564841"/>
            </a:xfrm>
            <a:prstGeom prst="wedgeRoundRectCallout">
              <a:avLst>
                <a:gd name="adj1" fmla="val 16486"/>
                <a:gd name="adj2" fmla="val 91977"/>
                <a:gd name="adj3" fmla="val 16667"/>
              </a:avLst>
            </a:prstGeom>
            <a:pattFill prst="pct50">
              <a:fgClr>
                <a:srgbClr val="FFFFCC"/>
              </a:fgClr>
              <a:bgClr>
                <a:schemeClr val="bg1"/>
              </a:bgClr>
            </a:pattFill>
            <a:ln w="12700" cap="flat" cmpd="sng" algn="ctr">
              <a:solidFill>
                <a:schemeClr val="accent3">
                  <a:lumMod val="60000"/>
                  <a:lumOff val="40000"/>
                </a:schemeClr>
              </a:solidFill>
              <a:prstDash val="solid"/>
            </a:ln>
            <a:effectLst/>
          </p:spPr>
          <p:txBody>
            <a:bodyPr lIns="35994" tIns="35994" rIns="0" bIns="0" rtlCol="0" anchor="t" anchorCtr="0"/>
            <a:lstStyle/>
            <a:p>
              <a:pPr defTabSz="843914">
                <a:lnSpc>
                  <a:spcPct val="100000"/>
                </a:lnSpc>
                <a:spcBef>
                  <a:spcPts val="0"/>
                </a:spcBef>
                <a:spcAft>
                  <a:spcPts val="0"/>
                </a:spcAft>
                <a:defRPr/>
              </a:pP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運用商品（</a:t>
              </a:r>
              <a:r>
                <a:rPr kumimoji="0" lang="zh-TW"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投資信託</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zh-TW"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預金、保険等</a:t>
              </a:r>
              <a:r>
                <a:rPr kumimoji="0" lang="ja-JP" altLang="en-US"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）から選択して積立金を運用</a:t>
              </a:r>
              <a:endParaRPr kumimoji="0" lang="ja-JP" altLang="en-US" sz="3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6" name="テキスト ボックス 1"/>
          <p:cNvSpPr txBox="1">
            <a:spLocks noChangeArrowheads="1"/>
          </p:cNvSpPr>
          <p:nvPr/>
        </p:nvSpPr>
        <p:spPr bwMode="auto">
          <a:xfrm>
            <a:off x="1963146" y="6254272"/>
            <a:ext cx="6751086" cy="532453"/>
          </a:xfrm>
          <a:prstGeom prst="rect">
            <a:avLst/>
          </a:prstGeom>
          <a:noFill/>
          <a:ln>
            <a:noFill/>
          </a:ln>
        </p:spPr>
        <p:txBody>
          <a:bodyPr wrap="square">
            <a:spAutoFit/>
          </a:bodyP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ct val="100000"/>
              </a:lnSpc>
              <a:spcBef>
                <a:spcPts val="0"/>
              </a:spcBef>
              <a:buNone/>
              <a:defRPr/>
            </a:pPr>
            <a:r>
              <a:rPr lang="en-US" altLang="ja-JP"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3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掛金が</a:t>
            </a:r>
            <a:r>
              <a:rPr lang="ja-JP" altLang="en-US"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全額所得控除</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3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運用益は</a:t>
            </a:r>
            <a:r>
              <a:rPr lang="ja-JP" altLang="en-US"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非課税で再投資</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buNone/>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sz="13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受け取る時の税制優遇</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（年金として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公的年金等控除</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／一時金として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退職所得控除</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76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4"/>
            <a:ext cx="7247359" cy="621972"/>
            <a:chOff x="1202980" y="1071736"/>
            <a:chExt cx="4489276" cy="191696"/>
          </a:xfrm>
        </p:grpSpPr>
        <p:sp>
          <p:nvSpPr>
            <p:cNvPr id="7" name="テキスト ボックス 6"/>
            <p:cNvSpPr txBox="1"/>
            <p:nvPr/>
          </p:nvSpPr>
          <p:spPr>
            <a:xfrm>
              <a:off x="1615171" y="1081303"/>
              <a:ext cx="4077085"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社会保険制度と民間保険</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graphicFrame>
        <p:nvGraphicFramePr>
          <p:cNvPr id="12" name="表 11"/>
          <p:cNvGraphicFramePr>
            <a:graphicFrameLocks noGrp="1"/>
          </p:cNvGraphicFramePr>
          <p:nvPr>
            <p:extLst>
              <p:ext uri="{D42A27DB-BD31-4B8C-83A1-F6EECF244321}">
                <p14:modId xmlns:p14="http://schemas.microsoft.com/office/powerpoint/2010/main" val="2831740197"/>
              </p:ext>
            </p:extLst>
          </p:nvPr>
        </p:nvGraphicFramePr>
        <p:xfrm>
          <a:off x="25397" y="1772816"/>
          <a:ext cx="8639409" cy="3964132"/>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867512">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72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人生には様々なリスクがあります。</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社会保険制度</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の対象となっているリスクには、まず制度を利用します。</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0019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72000" marB="10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社会保険制度でカバーされない部分について</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資産を形成</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したり、</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を利用することを、自ら検討する必要が　あります。</a:t>
                      </a:r>
                    </a:p>
                  </a:txBody>
                  <a:tcPr marL="166154" marR="84406" marB="72000" anchor="b">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773459">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Rectangle 9"/>
          <p:cNvSpPr>
            <a:spLocks noChangeArrowheads="1"/>
          </p:cNvSpPr>
          <p:nvPr/>
        </p:nvSpPr>
        <p:spPr bwMode="auto">
          <a:xfrm>
            <a:off x="1277221" y="2607322"/>
            <a:ext cx="6314203" cy="31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982663" indent="-982663">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＊年金保険、医療保険、介護保険、雇用保険、労災保険の制度</a:t>
            </a: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943302027"/>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社会保険制度と自助努力</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595903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595457" y="1149800"/>
            <a:ext cx="8427850" cy="815608"/>
          </a:xfrm>
          <a:prstGeom prst="rect">
            <a:avLst/>
          </a:prstGeom>
        </p:spPr>
        <p:txBody>
          <a:bodyPr wrap="square">
            <a:spAutoFit/>
          </a:bodyPr>
          <a:lstStyle/>
          <a:p>
            <a:pPr marL="153380" indent="-306761" defTabSz="422041">
              <a:spcBef>
                <a:spcPts val="256"/>
              </a:spcBef>
              <a:spcAft>
                <a:spcPct val="0"/>
              </a:spcAft>
              <a:defRPr/>
            </a:pP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rPr>
              <a:t>○年金制度は、「３階建て」の構造。</a:t>
            </a:r>
            <a:endParaRPr kumimoji="0"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marL="153380" indent="-306761" defTabSz="422041">
              <a:spcBef>
                <a:spcPts val="256"/>
              </a:spcBef>
              <a:spcAft>
                <a:spcPct val="0"/>
              </a:spcAft>
              <a:defRPr/>
            </a:pP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rPr>
              <a:t>○１・２階部分の公的年金が国民の老後生活の基本を支え、３階部分の企業年金・個人年金と合わせて</a:t>
            </a:r>
            <a:endParaRPr kumimoji="0"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marL="153380" indent="-306761" defTabSz="422041">
              <a:spcBef>
                <a:spcPts val="256"/>
              </a:spcBef>
              <a:spcAft>
                <a:spcPct val="0"/>
              </a:spcAft>
              <a:defRPr/>
            </a:pP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rPr>
              <a:t>老後生活の多様なニーズに対応。</a:t>
            </a:r>
          </a:p>
        </p:txBody>
      </p:sp>
      <p:sp>
        <p:nvSpPr>
          <p:cNvPr id="86" name="正方形/長方形 85"/>
          <p:cNvSpPr/>
          <p:nvPr/>
        </p:nvSpPr>
        <p:spPr>
          <a:xfrm>
            <a:off x="286766" y="958439"/>
            <a:ext cx="8570471" cy="79953"/>
          </a:xfrm>
          <a:prstGeom prst="rect">
            <a:avLst/>
          </a:prstGeom>
          <a:gradFill flip="none" rotWithShape="1">
            <a:gsLst>
              <a:gs pos="0">
                <a:srgbClr val="1F497D"/>
              </a:gs>
              <a:gs pos="50000">
                <a:srgbClr val="4BACC6"/>
              </a:gs>
              <a:gs pos="100000">
                <a:srgbClr val="4F81BD">
                  <a:tint val="23500"/>
                  <a:satMod val="160000"/>
                </a:srgbClr>
              </a:gs>
            </a:gsLst>
            <a:lin ang="0" scaled="1"/>
            <a:tileRect/>
          </a:gradFill>
          <a:ln w="25400" cap="flat" cmpd="sng" algn="ctr">
            <a:noFill/>
            <a:prstDash val="solid"/>
          </a:ln>
          <a:effectLst/>
        </p:spPr>
        <p:txBody>
          <a:bodyPr rtlCol="0" anchor="ctr"/>
          <a:lstStyle/>
          <a:p>
            <a:pPr algn="ctr" defTabSz="719168">
              <a:defRPr/>
            </a:pPr>
            <a:endParaRPr kumimoji="0" lang="ja-JP" altLang="en-US" sz="1416" kern="0" dirty="0">
              <a:solidFill>
                <a:prstClr val="white"/>
              </a:solidFill>
              <a:latin typeface="Arial"/>
              <a:ea typeface="ＭＳ Ｐゴシック"/>
            </a:endParaRPr>
          </a:p>
        </p:txBody>
      </p:sp>
      <p:sp>
        <p:nvSpPr>
          <p:cNvPr id="82" name="正方形/長方形 81"/>
          <p:cNvSpPr/>
          <p:nvPr/>
        </p:nvSpPr>
        <p:spPr>
          <a:xfrm>
            <a:off x="6216461" y="3100854"/>
            <a:ext cx="979939" cy="828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ja-JP" altLang="en-US" sz="1534">
              <a:solidFill>
                <a:srgbClr val="000000"/>
              </a:solidFill>
              <a:latin typeface="Segoe UI"/>
              <a:ea typeface="メイリオ"/>
            </a:endParaRPr>
          </a:p>
        </p:txBody>
      </p:sp>
      <p:sp>
        <p:nvSpPr>
          <p:cNvPr id="87" name="正方形/長方形 86"/>
          <p:cNvSpPr/>
          <p:nvPr/>
        </p:nvSpPr>
        <p:spPr>
          <a:xfrm>
            <a:off x="6256406" y="2541947"/>
            <a:ext cx="941600" cy="554944"/>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0" lang="ja-JP" altLang="en-US" sz="1534">
              <a:solidFill>
                <a:srgbClr val="000000"/>
              </a:solidFill>
              <a:latin typeface="Segoe UI"/>
              <a:ea typeface="メイリオ"/>
            </a:endParaRPr>
          </a:p>
        </p:txBody>
      </p:sp>
      <p:sp>
        <p:nvSpPr>
          <p:cNvPr id="89" name="Text Box 30"/>
          <p:cNvSpPr txBox="1">
            <a:spLocks noChangeArrowheads="1"/>
          </p:cNvSpPr>
          <p:nvPr/>
        </p:nvSpPr>
        <p:spPr bwMode="auto">
          <a:xfrm>
            <a:off x="7191913" y="2538588"/>
            <a:ext cx="1678345" cy="540740"/>
          </a:xfrm>
          <a:prstGeom prst="rect">
            <a:avLst/>
          </a:prstGeom>
          <a:noFill/>
          <a:ln w="9525">
            <a:noFill/>
            <a:miter lim="800000"/>
            <a:headEnd/>
            <a:tailEnd/>
          </a:ln>
        </p:spPr>
        <p:txBody>
          <a:bodyPr wrap="square" lIns="78310" tIns="39155" rIns="78310" bIns="39155">
            <a:spAutoFit/>
          </a:bodyPr>
          <a:lstStyle/>
          <a:p>
            <a:pPr algn="ctr" defTabSz="422041">
              <a:defRPr/>
            </a:pPr>
            <a:r>
              <a:rPr kumimoji="0" lang="ja-JP" altLang="en-US" sz="1000" dirty="0">
                <a:solidFill>
                  <a:srgbClr val="000000"/>
                </a:solidFill>
                <a:latin typeface="ＭＳ Ｐゴシック" panose="020B0600070205080204" pitchFamily="50" charset="-128"/>
                <a:ea typeface="ＭＳ Ｐゴシック" panose="020B0600070205080204" pitchFamily="50" charset="-128"/>
              </a:rPr>
              <a:t>（数値は</a:t>
            </a:r>
            <a:r>
              <a:rPr kumimoji="0" lang="en-US" altLang="ja-JP" sz="1000" dirty="0">
                <a:solidFill>
                  <a:srgbClr val="000000"/>
                </a:solidFill>
                <a:latin typeface="ＭＳ Ｐゴシック" panose="020B0600070205080204" pitchFamily="50" charset="-128"/>
                <a:ea typeface="ＭＳ Ｐゴシック" panose="020B0600070205080204" pitchFamily="50" charset="-128"/>
              </a:rPr>
              <a:t>2022</a:t>
            </a:r>
            <a:r>
              <a:rPr kumimoji="0" lang="ja-JP" altLang="en-US" sz="1000" dirty="0">
                <a:solidFill>
                  <a:srgbClr val="000000"/>
                </a:solidFill>
                <a:latin typeface="ＭＳ Ｐゴシック" panose="020B0600070205080204" pitchFamily="50" charset="-128"/>
                <a:ea typeface="ＭＳ Ｐゴシック" panose="020B0600070205080204" pitchFamily="50" charset="-128"/>
              </a:rPr>
              <a:t>年３月末時点）</a:t>
            </a:r>
            <a:endParaRPr kumimoji="0"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422041">
              <a:defRPr/>
            </a:pPr>
            <a:endParaRPr kumimoji="0"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422041">
              <a:defRPr/>
            </a:pPr>
            <a:r>
              <a:rPr kumimoji="0" lang="en-US" altLang="ja-JP" sz="1000" dirty="0">
                <a:solidFill>
                  <a:srgbClr val="000000"/>
                </a:solidFill>
                <a:latin typeface="ＭＳ Ｐゴシック" panose="020B0600070205080204" pitchFamily="50" charset="-128"/>
                <a:ea typeface="ＭＳ Ｐゴシック" panose="020B0600070205080204" pitchFamily="50" charset="-128"/>
              </a:rPr>
              <a:t>※</a:t>
            </a:r>
            <a:r>
              <a:rPr kumimoji="0" lang="ja-JP" altLang="en-US" sz="1000" dirty="0">
                <a:solidFill>
                  <a:srgbClr val="000000"/>
                </a:solidFill>
                <a:latin typeface="ＭＳ Ｐゴシック" panose="020B0600070205080204" pitchFamily="50" charset="-128"/>
                <a:ea typeface="ＭＳ Ｐゴシック" panose="020B0600070205080204" pitchFamily="50" charset="-128"/>
              </a:rPr>
              <a:t>　斜線部は任意加入</a:t>
            </a:r>
            <a:endParaRPr kumimoji="0" lang="en-US" altLang="ja-JP" sz="1000" dirty="0">
              <a:solidFill>
                <a:srgbClr val="000000"/>
              </a:solidFill>
              <a:latin typeface="ＭＳ Ｐゴシック" panose="020B0600070205080204" pitchFamily="50" charset="-128"/>
              <a:ea typeface="ＭＳ Ｐゴシック" panose="020B0600070205080204" pitchFamily="50" charset="-128"/>
            </a:endParaRPr>
          </a:p>
        </p:txBody>
      </p:sp>
      <p:cxnSp>
        <p:nvCxnSpPr>
          <p:cNvPr id="90" name="直線コネクタ 89"/>
          <p:cNvCxnSpPr/>
          <p:nvPr/>
        </p:nvCxnSpPr>
        <p:spPr bwMode="auto">
          <a:xfrm flipV="1">
            <a:off x="1271245" y="5322555"/>
            <a:ext cx="7175027" cy="2948"/>
          </a:xfrm>
          <a:prstGeom prst="line">
            <a:avLst/>
          </a:prstGeom>
          <a:ln>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1" name="Rectangle 4"/>
          <p:cNvSpPr>
            <a:spLocks noChangeArrowheads="1"/>
          </p:cNvSpPr>
          <p:nvPr/>
        </p:nvSpPr>
        <p:spPr bwMode="auto">
          <a:xfrm>
            <a:off x="3012696" y="3096896"/>
            <a:ext cx="3250872" cy="827466"/>
          </a:xfrm>
          <a:prstGeom prst="rect">
            <a:avLst/>
          </a:prstGeom>
          <a:solidFill>
            <a:schemeClr val="accent1">
              <a:lumMod val="20000"/>
              <a:lumOff val="80000"/>
            </a:schemeClr>
          </a:solidFill>
          <a:ln w="9525">
            <a:noFill/>
            <a:miter lim="800000"/>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sp>
        <p:nvSpPr>
          <p:cNvPr id="92" name="Line 19"/>
          <p:cNvSpPr>
            <a:spLocks noChangeShapeType="1"/>
          </p:cNvSpPr>
          <p:nvPr/>
        </p:nvSpPr>
        <p:spPr bwMode="auto">
          <a:xfrm>
            <a:off x="1258206" y="5186965"/>
            <a:ext cx="0" cy="135603"/>
          </a:xfrm>
          <a:prstGeom prst="line">
            <a:avLst/>
          </a:prstGeom>
          <a:noFill/>
          <a:ln w="9525">
            <a:solidFill>
              <a:schemeClr val="tx1"/>
            </a:solidFill>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sp>
        <p:nvSpPr>
          <p:cNvPr id="93" name="Line 23"/>
          <p:cNvSpPr>
            <a:spLocks noChangeShapeType="1"/>
          </p:cNvSpPr>
          <p:nvPr/>
        </p:nvSpPr>
        <p:spPr bwMode="auto">
          <a:xfrm>
            <a:off x="8446270" y="5189901"/>
            <a:ext cx="0" cy="132654"/>
          </a:xfrm>
          <a:prstGeom prst="line">
            <a:avLst/>
          </a:prstGeom>
          <a:noFill/>
          <a:ln w="9525">
            <a:solidFill>
              <a:schemeClr val="tx1"/>
            </a:solidFill>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sp>
        <p:nvSpPr>
          <p:cNvPr id="94" name="AutoShape 14"/>
          <p:cNvSpPr>
            <a:spLocks noChangeArrowheads="1"/>
          </p:cNvSpPr>
          <p:nvPr/>
        </p:nvSpPr>
        <p:spPr bwMode="auto">
          <a:xfrm>
            <a:off x="1500106" y="4846820"/>
            <a:ext cx="1414714" cy="217420"/>
          </a:xfrm>
          <a:prstGeom prst="bracketPair">
            <a:avLst>
              <a:gd name="adj" fmla="val 16667"/>
            </a:avLst>
          </a:prstGeom>
          <a:noFill/>
          <a:ln w="9525">
            <a:solidFill>
              <a:schemeClr val="tx1"/>
            </a:solidFill>
            <a:round/>
            <a:headEnd/>
            <a:tailEnd/>
          </a:ln>
          <a:effectLst/>
        </p:spPr>
        <p:txBody>
          <a:bodyPr wrap="none" anchor="ctr"/>
          <a:lstStyle/>
          <a:p>
            <a:pPr algn="ctr" defTabSz="422041">
              <a:defRPr/>
            </a:pPr>
            <a:r>
              <a:rPr kumimoji="0" lang="ja-JP" altLang="en-US" sz="1023">
                <a:solidFill>
                  <a:srgbClr val="000000"/>
                </a:solidFill>
                <a:latin typeface="Tahoma" pitchFamily="34" charset="0"/>
                <a:ea typeface="メイリオ"/>
              </a:rPr>
              <a:t>自営業者、学生</a:t>
            </a:r>
            <a:r>
              <a:rPr kumimoji="0" lang="ja-JP" altLang="en-US" sz="1023">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など</a:t>
            </a:r>
            <a:endPar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AutoShape 15"/>
          <p:cNvSpPr>
            <a:spLocks noChangeArrowheads="1"/>
          </p:cNvSpPr>
          <p:nvPr/>
        </p:nvSpPr>
        <p:spPr bwMode="auto">
          <a:xfrm>
            <a:off x="6323514" y="4846820"/>
            <a:ext cx="801806" cy="217420"/>
          </a:xfrm>
          <a:prstGeom prst="bracketPair">
            <a:avLst>
              <a:gd name="adj" fmla="val 16667"/>
            </a:avLst>
          </a:prstGeom>
          <a:noFill/>
          <a:ln w="9525">
            <a:solidFill>
              <a:schemeClr val="tx1"/>
            </a:solidFill>
            <a:round/>
            <a:headEnd/>
            <a:tailEnd/>
          </a:ln>
          <a:effectLst/>
        </p:spPr>
        <p:txBody>
          <a:bodyPr wrap="none" anchor="ctr"/>
          <a:lstStyle/>
          <a:p>
            <a:pPr algn="ctr" defTabSz="422041">
              <a:defRPr/>
            </a:pPr>
            <a:r>
              <a:rPr kumimoji="0" lang="ja-JP" altLang="en-US" sz="1023" dirty="0">
                <a:solidFill>
                  <a:srgbClr val="000000"/>
                </a:solidFill>
                <a:latin typeface="Tahoma" pitchFamily="34" charset="0"/>
                <a:ea typeface="メイリオ"/>
              </a:rPr>
              <a:t>公務員など</a:t>
            </a:r>
          </a:p>
        </p:txBody>
      </p:sp>
      <p:sp>
        <p:nvSpPr>
          <p:cNvPr id="96" name="AutoShape 16"/>
          <p:cNvSpPr>
            <a:spLocks noChangeArrowheads="1"/>
          </p:cNvSpPr>
          <p:nvPr/>
        </p:nvSpPr>
        <p:spPr bwMode="auto">
          <a:xfrm>
            <a:off x="3672703" y="4846820"/>
            <a:ext cx="1954835" cy="217420"/>
          </a:xfrm>
          <a:prstGeom prst="bracketPair">
            <a:avLst>
              <a:gd name="adj" fmla="val 16667"/>
            </a:avLst>
          </a:prstGeom>
          <a:noFill/>
          <a:ln w="9525">
            <a:solidFill>
              <a:schemeClr val="tx1"/>
            </a:solidFill>
            <a:round/>
            <a:headEnd/>
            <a:tailEnd/>
          </a:ln>
          <a:effectLst/>
        </p:spPr>
        <p:txBody>
          <a:bodyPr wrap="none" anchor="ctr"/>
          <a:lstStyle/>
          <a:p>
            <a:pPr algn="ctr" defTabSz="422041">
              <a:defRPr/>
            </a:pPr>
            <a:r>
              <a:rPr kumimoji="0" lang="ja-JP" altLang="en-US" sz="1023" dirty="0">
                <a:solidFill>
                  <a:srgbClr val="000000"/>
                </a:solidFill>
                <a:latin typeface="Tahoma" pitchFamily="34" charset="0"/>
                <a:ea typeface="メイリオ"/>
              </a:rPr>
              <a:t>会社員</a:t>
            </a:r>
          </a:p>
        </p:txBody>
      </p:sp>
      <p:sp>
        <p:nvSpPr>
          <p:cNvPr id="97" name="AutoShape 17"/>
          <p:cNvSpPr>
            <a:spLocks noChangeArrowheads="1"/>
          </p:cNvSpPr>
          <p:nvPr/>
        </p:nvSpPr>
        <p:spPr bwMode="auto">
          <a:xfrm>
            <a:off x="7215260" y="4846820"/>
            <a:ext cx="1227118" cy="217420"/>
          </a:xfrm>
          <a:prstGeom prst="bracketPair">
            <a:avLst>
              <a:gd name="adj" fmla="val 16667"/>
            </a:avLst>
          </a:prstGeom>
          <a:noFill/>
          <a:ln w="9525">
            <a:solidFill>
              <a:schemeClr val="tx1"/>
            </a:solidFill>
            <a:round/>
            <a:headEnd/>
            <a:tailEnd/>
          </a:ln>
          <a:effectLst/>
        </p:spPr>
        <p:txBody>
          <a:bodyPr wrap="none" anchor="ctr"/>
          <a:lstStyle/>
          <a:p>
            <a:pPr algn="ctr" defTabSz="422041">
              <a:defRPr/>
            </a:pPr>
            <a:r>
              <a:rPr kumimoji="0" lang="ja-JP" altLang="en-US" sz="1023" dirty="0">
                <a:solidFill>
                  <a:srgbClr val="000000"/>
                </a:solidFill>
                <a:latin typeface="Tahoma" pitchFamily="34" charset="0"/>
                <a:ea typeface="メイリオ"/>
              </a:rPr>
              <a:t>第２号被保険者の</a:t>
            </a:r>
          </a:p>
          <a:p>
            <a:pPr algn="ctr" defTabSz="422041">
              <a:defRPr/>
            </a:pPr>
            <a:r>
              <a:rPr kumimoji="0" lang="ja-JP" altLang="en-US" sz="1023" dirty="0">
                <a:solidFill>
                  <a:srgbClr val="000000"/>
                </a:solidFill>
                <a:latin typeface="Tahoma" pitchFamily="34" charset="0"/>
                <a:ea typeface="メイリオ"/>
              </a:rPr>
              <a:t>被扶養配偶者</a:t>
            </a:r>
          </a:p>
        </p:txBody>
      </p:sp>
      <p:sp>
        <p:nvSpPr>
          <p:cNvPr id="98" name="Line 20"/>
          <p:cNvSpPr>
            <a:spLocks noChangeShapeType="1"/>
          </p:cNvSpPr>
          <p:nvPr/>
        </p:nvSpPr>
        <p:spPr bwMode="auto">
          <a:xfrm>
            <a:off x="3011263" y="5186966"/>
            <a:ext cx="0" cy="135603"/>
          </a:xfrm>
          <a:prstGeom prst="line">
            <a:avLst/>
          </a:prstGeom>
          <a:noFill/>
          <a:ln w="9525">
            <a:solidFill>
              <a:schemeClr val="tx1"/>
            </a:solidFill>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sp>
        <p:nvSpPr>
          <p:cNvPr id="99" name="Line 21"/>
          <p:cNvSpPr>
            <a:spLocks noChangeShapeType="1"/>
          </p:cNvSpPr>
          <p:nvPr/>
        </p:nvSpPr>
        <p:spPr bwMode="auto">
          <a:xfrm>
            <a:off x="7191911" y="5189915"/>
            <a:ext cx="0" cy="135603"/>
          </a:xfrm>
          <a:prstGeom prst="line">
            <a:avLst/>
          </a:prstGeom>
          <a:noFill/>
          <a:ln w="9525">
            <a:solidFill>
              <a:schemeClr val="tx1"/>
            </a:solidFill>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sp>
        <p:nvSpPr>
          <p:cNvPr id="100" name="AutoShape 29"/>
          <p:cNvSpPr>
            <a:spLocks/>
          </p:cNvSpPr>
          <p:nvPr/>
        </p:nvSpPr>
        <p:spPr bwMode="auto">
          <a:xfrm rot="16200000">
            <a:off x="4793526" y="2078893"/>
            <a:ext cx="144615" cy="7215245"/>
          </a:xfrm>
          <a:prstGeom prst="leftBrace">
            <a:avLst>
              <a:gd name="adj1" fmla="val 41441"/>
              <a:gd name="adj2" fmla="val 49537"/>
            </a:avLst>
          </a:prstGeom>
          <a:noFill/>
          <a:ln w="9525">
            <a:solidFill>
              <a:schemeClr val="tx1"/>
            </a:solidFill>
            <a:round/>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sp>
        <p:nvSpPr>
          <p:cNvPr id="101" name="Rectangle 7" descr="50%"/>
          <p:cNvSpPr>
            <a:spLocks noChangeArrowheads="1"/>
          </p:cNvSpPr>
          <p:nvPr/>
        </p:nvSpPr>
        <p:spPr bwMode="auto">
          <a:xfrm>
            <a:off x="1271243" y="3924452"/>
            <a:ext cx="7174074" cy="828213"/>
          </a:xfrm>
          <a:prstGeom prst="rect">
            <a:avLst/>
          </a:prstGeom>
          <a:solidFill>
            <a:srgbClr val="FFDB75"/>
          </a:solidFill>
          <a:ln w="9525">
            <a:solidFill>
              <a:schemeClr val="tx1"/>
            </a:solidFill>
            <a:miter lim="800000"/>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sp>
        <p:nvSpPr>
          <p:cNvPr id="102" name="Text Box 12"/>
          <p:cNvSpPr txBox="1">
            <a:spLocks noChangeArrowheads="1"/>
          </p:cNvSpPr>
          <p:nvPr/>
        </p:nvSpPr>
        <p:spPr bwMode="auto">
          <a:xfrm>
            <a:off x="1271246" y="4194326"/>
            <a:ext cx="7491642" cy="354584"/>
          </a:xfrm>
          <a:prstGeom prst="rect">
            <a:avLst/>
          </a:prstGeom>
          <a:noFill/>
          <a:ln w="9525">
            <a:noFill/>
            <a:miter lim="800000"/>
            <a:headEnd/>
            <a:tailEnd/>
          </a:ln>
          <a:effectLst/>
        </p:spPr>
        <p:txBody>
          <a:bodyPr wrap="square">
            <a:spAutoFit/>
          </a:bodyPr>
          <a:lstStyle/>
          <a:p>
            <a:pPr algn="ctr" defTabSz="422041">
              <a:spcBef>
                <a:spcPct val="50000"/>
              </a:spcBef>
              <a:defRPr/>
            </a:pPr>
            <a:r>
              <a:rPr kumimoji="0" lang="ja-JP" altLang="en-US" sz="1704"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　民　年　金　（ 基　礎　年　金 ）</a:t>
            </a:r>
          </a:p>
        </p:txBody>
      </p:sp>
      <p:sp>
        <p:nvSpPr>
          <p:cNvPr id="103" name="Line 13"/>
          <p:cNvSpPr>
            <a:spLocks noChangeShapeType="1"/>
          </p:cNvSpPr>
          <p:nvPr/>
        </p:nvSpPr>
        <p:spPr bwMode="auto">
          <a:xfrm>
            <a:off x="7196050" y="3902693"/>
            <a:ext cx="992" cy="842527"/>
          </a:xfrm>
          <a:prstGeom prst="line">
            <a:avLst/>
          </a:prstGeom>
          <a:noFill/>
          <a:ln w="9525" cap="rnd">
            <a:solidFill>
              <a:schemeClr val="tx1"/>
            </a:solidFill>
            <a:prstDash val="sysDot"/>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cxnSp>
        <p:nvCxnSpPr>
          <p:cNvPr id="104" name="直線コネクタ 103"/>
          <p:cNvCxnSpPr/>
          <p:nvPr/>
        </p:nvCxnSpPr>
        <p:spPr bwMode="auto">
          <a:xfrm flipV="1">
            <a:off x="3011344" y="3929160"/>
            <a:ext cx="2708" cy="818794"/>
          </a:xfrm>
          <a:prstGeom prst="line">
            <a:avLst/>
          </a:prstGeom>
          <a:ln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105" name="Text Box 32"/>
          <p:cNvSpPr txBox="1">
            <a:spLocks noChangeArrowheads="1"/>
          </p:cNvSpPr>
          <p:nvPr/>
        </p:nvSpPr>
        <p:spPr bwMode="auto">
          <a:xfrm>
            <a:off x="4450615" y="3478278"/>
            <a:ext cx="1429691" cy="308418"/>
          </a:xfrm>
          <a:prstGeom prst="rect">
            <a:avLst/>
          </a:prstGeom>
          <a:noFill/>
          <a:ln w="9525">
            <a:noFill/>
            <a:miter lim="800000"/>
            <a:headEnd/>
            <a:tailEnd/>
          </a:ln>
          <a:effectLst/>
        </p:spPr>
        <p:txBody>
          <a:bodyPr lIns="0" tIns="0" rIns="0" anchor="ctr">
            <a:spAutoFit/>
          </a:bodyPr>
          <a:lstStyle/>
          <a:p>
            <a:pPr algn="ctr" defTabSz="422041">
              <a:spcBef>
                <a:spcPct val="50000"/>
              </a:spcBef>
              <a:defRPr/>
            </a:pPr>
            <a:r>
              <a:rPr kumimoji="0" lang="ja-JP" altLang="en-US" sz="1704"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厚生年金保険</a:t>
            </a:r>
          </a:p>
        </p:txBody>
      </p:sp>
      <p:sp>
        <p:nvSpPr>
          <p:cNvPr id="106" name="AutoShape 35"/>
          <p:cNvSpPr>
            <a:spLocks noChangeArrowheads="1"/>
          </p:cNvSpPr>
          <p:nvPr/>
        </p:nvSpPr>
        <p:spPr bwMode="auto">
          <a:xfrm>
            <a:off x="3546513" y="3541061"/>
            <a:ext cx="756779" cy="294278"/>
          </a:xfrm>
          <a:prstGeom prst="bracketPair">
            <a:avLst>
              <a:gd name="adj" fmla="val 10000"/>
            </a:avLst>
          </a:prstGeom>
          <a:noFill/>
          <a:ln w="9525">
            <a:solidFill>
              <a:schemeClr val="tx1"/>
            </a:solidFill>
            <a:round/>
            <a:headEnd/>
            <a:tailEnd/>
          </a:ln>
          <a:effectLst/>
        </p:spPr>
        <p:txBody>
          <a:bodyPr wrap="none" anchor="ctr"/>
          <a:lstStyle/>
          <a:p>
            <a:pPr algn="ctr" defTabSz="422041">
              <a:lnSpc>
                <a:spcPct val="85000"/>
              </a:lnSpc>
              <a:defRPr/>
            </a:pPr>
            <a:r>
              <a:rPr kumimoji="0" lang="ja-JP" altLang="en-US"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加入員数</a:t>
            </a:r>
            <a:endParaRPr kumimoji="0" lang="en-US" altLang="ja-JP"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422041">
              <a:lnSpc>
                <a:spcPct val="85000"/>
              </a:lnSpc>
              <a:defRPr/>
            </a:pPr>
            <a:r>
              <a:rPr kumimoji="0" lang="en-US" altLang="ja-JP"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4,065</a:t>
            </a:r>
            <a:r>
              <a:rPr kumimoji="0" lang="ja-JP" altLang="en-US"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p>
        </p:txBody>
      </p:sp>
      <p:sp>
        <p:nvSpPr>
          <p:cNvPr id="107" name="Rectangle 45"/>
          <p:cNvSpPr>
            <a:spLocks noChangeArrowheads="1"/>
          </p:cNvSpPr>
          <p:nvPr/>
        </p:nvSpPr>
        <p:spPr bwMode="auto">
          <a:xfrm>
            <a:off x="6267717" y="3112593"/>
            <a:ext cx="913386" cy="811861"/>
          </a:xfrm>
          <a:prstGeom prst="rect">
            <a:avLst/>
          </a:prstGeom>
          <a:noFill/>
          <a:ln w="9525">
            <a:noFill/>
            <a:miter lim="800000"/>
            <a:headEnd/>
            <a:tailEnd/>
          </a:ln>
          <a:effectLst/>
        </p:spPr>
        <p:txBody>
          <a:bodyPr wrap="none" anchor="ctr"/>
          <a:lstStyle/>
          <a:p>
            <a:pPr algn="ctr" defTabSz="422041">
              <a:defRPr/>
            </a:pPr>
            <a:endParaRPr kumimoji="0" lang="en-US" altLang="ja-JP" sz="1363" dirty="0">
              <a:solidFill>
                <a:srgbClr val="000000"/>
              </a:solidFill>
              <a:latin typeface="Tahoma" pitchFamily="34" charset="0"/>
              <a:ea typeface="メイリオ"/>
            </a:endParaRPr>
          </a:p>
        </p:txBody>
      </p:sp>
      <p:sp>
        <p:nvSpPr>
          <p:cNvPr id="109" name="Text Box 32"/>
          <p:cNvSpPr txBox="1">
            <a:spLocks noChangeArrowheads="1"/>
          </p:cNvSpPr>
          <p:nvPr/>
        </p:nvSpPr>
        <p:spPr bwMode="auto">
          <a:xfrm>
            <a:off x="6192658" y="3305685"/>
            <a:ext cx="1099581" cy="229743"/>
          </a:xfrm>
          <a:prstGeom prst="rect">
            <a:avLst/>
          </a:prstGeom>
          <a:noFill/>
          <a:ln w="9525">
            <a:noFill/>
            <a:miter lim="800000"/>
            <a:headEnd/>
            <a:tailEnd/>
          </a:ln>
          <a:effectLst/>
        </p:spPr>
        <p:txBody>
          <a:bodyPr wrap="square" lIns="0" tIns="0" rIns="0" anchor="ctr">
            <a:spAutoFit/>
          </a:bodyPr>
          <a:lstStyle/>
          <a:p>
            <a:pPr algn="ctr" defTabSz="422041">
              <a:spcBef>
                <a:spcPct val="50000"/>
              </a:spcBef>
              <a:defRPr/>
            </a:pPr>
            <a:r>
              <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（公務員等</a:t>
            </a:r>
            <a:r>
              <a:rPr kumimoji="0" lang="en-US" altLang="ja-JP"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kumimoji="0"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AutoShape 50"/>
          <p:cNvSpPr>
            <a:spLocks noChangeArrowheads="1"/>
          </p:cNvSpPr>
          <p:nvPr/>
        </p:nvSpPr>
        <p:spPr bwMode="auto">
          <a:xfrm>
            <a:off x="2207413" y="2104713"/>
            <a:ext cx="518775" cy="270444"/>
          </a:xfrm>
          <a:prstGeom prst="bracketPair">
            <a:avLst>
              <a:gd name="adj" fmla="val 10000"/>
            </a:avLst>
          </a:prstGeom>
          <a:noFill/>
          <a:ln w="9525">
            <a:solidFill>
              <a:srgbClr val="000000"/>
            </a:solidFill>
            <a:round/>
            <a:headEnd/>
            <a:tailEnd/>
          </a:ln>
        </p:spPr>
        <p:txBody>
          <a:bodyPr wrap="none" lIns="30675" tIns="30675" rIns="30675" bIns="30675" anchor="ctr"/>
          <a:lstStyle/>
          <a:p>
            <a:pPr algn="ctr" defTabSz="783342">
              <a:defRPr/>
            </a:pP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加入者数</a:t>
            </a:r>
          </a:p>
          <a:p>
            <a:pPr algn="ctr" defTabSz="783342">
              <a:defRPr/>
            </a:pPr>
            <a:r>
              <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239</a:t>
            </a: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Rectangle 4"/>
          <p:cNvSpPr>
            <a:spLocks noChangeArrowheads="1"/>
          </p:cNvSpPr>
          <p:nvPr/>
        </p:nvSpPr>
        <p:spPr bwMode="auto">
          <a:xfrm>
            <a:off x="4169159" y="2541943"/>
            <a:ext cx="694218" cy="552142"/>
          </a:xfrm>
          <a:prstGeom prst="rect">
            <a:avLst/>
          </a:prstGeom>
          <a:pattFill prst="dkDnDiag">
            <a:fgClr>
              <a:srgbClr val="92D050"/>
            </a:fgClr>
            <a:bgClr>
              <a:schemeClr val="bg1"/>
            </a:bgClr>
          </a:pattFill>
          <a:ln w="9525">
            <a:solidFill>
              <a:schemeClr val="tx1"/>
            </a:solidFill>
            <a:miter lim="800000"/>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sp>
        <p:nvSpPr>
          <p:cNvPr id="112" name="Text Box 43"/>
          <p:cNvSpPr txBox="1">
            <a:spLocks noChangeArrowheads="1"/>
          </p:cNvSpPr>
          <p:nvPr/>
        </p:nvSpPr>
        <p:spPr bwMode="auto">
          <a:xfrm>
            <a:off x="4127305" y="2511989"/>
            <a:ext cx="886946" cy="367487"/>
          </a:xfrm>
          <a:prstGeom prst="rect">
            <a:avLst/>
          </a:prstGeom>
          <a:noFill/>
          <a:ln w="9525">
            <a:noFill/>
            <a:miter lim="800000"/>
            <a:headEnd/>
            <a:tailEnd/>
          </a:ln>
        </p:spPr>
        <p:txBody>
          <a:bodyPr wrap="square" lIns="78310" tIns="39155" rIns="78310" bIns="39155">
            <a:spAutoFit/>
          </a:bodyPr>
          <a:lstStyle/>
          <a:p>
            <a:pPr algn="ctr" defTabSz="422041">
              <a:lnSpc>
                <a:spcPct val="100000"/>
              </a:lnSpc>
              <a:spcAft>
                <a:spcPts val="0"/>
              </a:spcAft>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確定拠出</a:t>
            </a:r>
          </a:p>
          <a:p>
            <a:pPr algn="ctr" defTabSz="422041">
              <a:lnSpc>
                <a:spcPct val="100000"/>
              </a:lnSpc>
              <a:spcBef>
                <a:spcPts val="0"/>
              </a:spcBef>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年金</a:t>
            </a:r>
            <a:r>
              <a:rPr kumimoji="0" lang="ja-JP" altLang="en-US" sz="76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（企業型</a:t>
            </a:r>
            <a:r>
              <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3" name="Rectangle 4"/>
          <p:cNvSpPr>
            <a:spLocks noChangeArrowheads="1"/>
          </p:cNvSpPr>
          <p:nvPr/>
        </p:nvSpPr>
        <p:spPr bwMode="auto">
          <a:xfrm>
            <a:off x="4868386" y="2541943"/>
            <a:ext cx="733842" cy="552142"/>
          </a:xfrm>
          <a:prstGeom prst="rect">
            <a:avLst/>
          </a:prstGeom>
          <a:pattFill prst="dkDnDiag">
            <a:fgClr>
              <a:srgbClr val="92D050"/>
            </a:fgClr>
            <a:bgClr>
              <a:schemeClr val="bg1"/>
            </a:bgClr>
          </a:pattFill>
          <a:ln w="9525">
            <a:solidFill>
              <a:schemeClr val="tx1"/>
            </a:solidFill>
            <a:miter lim="800000"/>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sp>
        <p:nvSpPr>
          <p:cNvPr id="114" name="Text Box 10"/>
          <p:cNvSpPr txBox="1">
            <a:spLocks noChangeArrowheads="1"/>
          </p:cNvSpPr>
          <p:nvPr/>
        </p:nvSpPr>
        <p:spPr bwMode="auto">
          <a:xfrm>
            <a:off x="4816858" y="2562015"/>
            <a:ext cx="802574" cy="327950"/>
          </a:xfrm>
          <a:prstGeom prst="rect">
            <a:avLst/>
          </a:prstGeom>
          <a:noFill/>
          <a:ln w="9525">
            <a:noFill/>
            <a:miter lim="800000"/>
            <a:headEnd/>
            <a:tailEnd/>
          </a:ln>
        </p:spPr>
        <p:txBody>
          <a:bodyPr lIns="78310" tIns="0" rIns="78310" bIns="39155">
            <a:spAutoFit/>
          </a:bodyPr>
          <a:lstStyle/>
          <a:p>
            <a:pPr algn="ctr" defTabSz="422041">
              <a:lnSpc>
                <a:spcPct val="100000"/>
              </a:lnSpc>
              <a:spcBef>
                <a:spcPts val="0"/>
              </a:spcBef>
              <a:spcAft>
                <a:spcPts val="0"/>
              </a:spcAft>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確定給付</a:t>
            </a:r>
            <a:endParaRPr kumimoji="0" lang="en-US" altLang="ja-JP"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422041">
              <a:lnSpc>
                <a:spcPct val="100000"/>
              </a:lnSpc>
              <a:spcBef>
                <a:spcPts val="0"/>
              </a:spcBef>
              <a:spcAft>
                <a:spcPts val="0"/>
              </a:spcAft>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企業年金</a:t>
            </a:r>
          </a:p>
        </p:txBody>
      </p:sp>
      <p:grpSp>
        <p:nvGrpSpPr>
          <p:cNvPr id="115" name="グループ化 114"/>
          <p:cNvGrpSpPr/>
          <p:nvPr/>
        </p:nvGrpSpPr>
        <p:grpSpPr>
          <a:xfrm>
            <a:off x="5599889" y="2528805"/>
            <a:ext cx="666294" cy="803289"/>
            <a:chOff x="6364974" y="2145556"/>
            <a:chExt cx="781971" cy="942749"/>
          </a:xfrm>
        </p:grpSpPr>
        <p:sp>
          <p:nvSpPr>
            <p:cNvPr id="116" name="Rectangle 4"/>
            <p:cNvSpPr>
              <a:spLocks noChangeArrowheads="1"/>
            </p:cNvSpPr>
            <p:nvPr/>
          </p:nvSpPr>
          <p:spPr bwMode="auto">
            <a:xfrm>
              <a:off x="6365827" y="2160992"/>
              <a:ext cx="781118" cy="907968"/>
            </a:xfrm>
            <a:prstGeom prst="rect">
              <a:avLst/>
            </a:prstGeom>
            <a:pattFill prst="dkDnDiag">
              <a:fgClr>
                <a:srgbClr val="92D050"/>
              </a:fgClr>
              <a:bgClr>
                <a:schemeClr val="bg1"/>
              </a:bgClr>
            </a:pattFill>
            <a:ln w="9525">
              <a:solidFill>
                <a:schemeClr val="tx1"/>
              </a:solidFill>
              <a:miter lim="800000"/>
              <a:headEnd/>
              <a:tailEnd/>
            </a:ln>
            <a:effectLst/>
          </p:spPr>
          <p:txBody>
            <a:bodyPr wrap="none" anchor="ctr"/>
            <a:lstStyle/>
            <a:p>
              <a:pPr algn="ctr" defTabSz="422041">
                <a:defRPr/>
              </a:pPr>
              <a:endParaRPr kumimoji="0" lang="ja-JP" altLang="en-US" sz="1534">
                <a:solidFill>
                  <a:srgbClr val="000000"/>
                </a:solidFill>
                <a:latin typeface="Calibri" pitchFamily="34" charset="0"/>
                <a:ea typeface="メイリオ"/>
              </a:endParaRPr>
            </a:p>
          </p:txBody>
        </p:sp>
        <p:cxnSp>
          <p:nvCxnSpPr>
            <p:cNvPr id="117" name="直線コネクタ 101"/>
            <p:cNvCxnSpPr>
              <a:cxnSpLocks noChangeShapeType="1"/>
            </p:cNvCxnSpPr>
            <p:nvPr/>
          </p:nvCxnSpPr>
          <p:spPr bwMode="auto">
            <a:xfrm>
              <a:off x="6364974" y="2808388"/>
              <a:ext cx="771004" cy="1512"/>
            </a:xfrm>
            <a:prstGeom prst="line">
              <a:avLst/>
            </a:prstGeom>
            <a:noFill/>
            <a:ln w="9525" algn="ctr">
              <a:solidFill>
                <a:srgbClr val="000000"/>
              </a:solidFill>
              <a:prstDash val="sysDot"/>
              <a:round/>
              <a:headEnd/>
              <a:tailEnd/>
            </a:ln>
          </p:spPr>
        </p:cxnSp>
        <p:sp>
          <p:nvSpPr>
            <p:cNvPr id="118" name="Text Box 32"/>
            <p:cNvSpPr txBox="1">
              <a:spLocks noChangeArrowheads="1"/>
            </p:cNvSpPr>
            <p:nvPr/>
          </p:nvSpPr>
          <p:spPr bwMode="auto">
            <a:xfrm>
              <a:off x="6368850" y="2841611"/>
              <a:ext cx="775073" cy="246694"/>
            </a:xfrm>
            <a:prstGeom prst="rect">
              <a:avLst/>
            </a:prstGeom>
            <a:noFill/>
            <a:ln w="9525">
              <a:noFill/>
              <a:miter lim="800000"/>
              <a:headEnd/>
              <a:tailEnd/>
            </a:ln>
          </p:spPr>
          <p:txBody>
            <a:bodyPr lIns="0" tIns="39155" rIns="0" bIns="39155">
              <a:spAutoFit/>
            </a:bodyPr>
            <a:lstStyle/>
            <a:p>
              <a:pPr defTabSz="422041">
                <a:defRPr/>
              </a:pPr>
              <a:r>
                <a:rPr kumimoji="0" lang="ja-JP" altLang="en-US" sz="852"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（代行部分）</a:t>
              </a:r>
              <a:endParaRPr kumimoji="0" lang="ja-JP" altLang="en-US" sz="596"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Text Box 51"/>
            <p:cNvSpPr txBox="1">
              <a:spLocks noChangeArrowheads="1"/>
            </p:cNvSpPr>
            <p:nvPr/>
          </p:nvSpPr>
          <p:spPr bwMode="auto">
            <a:xfrm>
              <a:off x="6383343" y="2145556"/>
              <a:ext cx="746085" cy="431287"/>
            </a:xfrm>
            <a:prstGeom prst="rect">
              <a:avLst/>
            </a:prstGeom>
            <a:noFill/>
            <a:ln w="9525">
              <a:noFill/>
              <a:miter lim="800000"/>
              <a:headEnd/>
              <a:tailEnd/>
            </a:ln>
          </p:spPr>
          <p:txBody>
            <a:bodyPr wrap="square" lIns="78310" tIns="39155" rIns="78310" bIns="39155">
              <a:spAutoFit/>
            </a:bodyPr>
            <a:lstStyle/>
            <a:p>
              <a:pPr algn="ctr" defTabSz="422041">
                <a:lnSpc>
                  <a:spcPct val="100000"/>
                </a:lnSpc>
                <a:spcBef>
                  <a:spcPts val="0"/>
                </a:spcBef>
                <a:spcAft>
                  <a:spcPts val="0"/>
                </a:spcAft>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厚生年金基金</a:t>
              </a:r>
            </a:p>
          </p:txBody>
        </p:sp>
      </p:grpSp>
      <p:sp>
        <p:nvSpPr>
          <p:cNvPr id="120" name="AutoShape 52"/>
          <p:cNvSpPr>
            <a:spLocks noChangeArrowheads="1"/>
          </p:cNvSpPr>
          <p:nvPr/>
        </p:nvSpPr>
        <p:spPr bwMode="auto">
          <a:xfrm>
            <a:off x="4275709" y="2840077"/>
            <a:ext cx="481118" cy="247052"/>
          </a:xfrm>
          <a:prstGeom prst="bracketPair">
            <a:avLst>
              <a:gd name="adj" fmla="val 10000"/>
            </a:avLst>
          </a:prstGeom>
          <a:noFill/>
          <a:ln w="9525">
            <a:solidFill>
              <a:srgbClr val="000000"/>
            </a:solidFill>
            <a:round/>
            <a:headEnd/>
            <a:tailEnd/>
          </a:ln>
        </p:spPr>
        <p:txBody>
          <a:bodyPr wrap="none" lIns="30675" tIns="30675" rIns="30675" bIns="30675" anchor="ctr"/>
          <a:lstStyle/>
          <a:p>
            <a:pPr algn="ctr" defTabSz="783342">
              <a:lnSpc>
                <a:spcPct val="100000"/>
              </a:lnSpc>
              <a:spcBef>
                <a:spcPts val="0"/>
              </a:spcBef>
              <a:spcAft>
                <a:spcPts val="0"/>
              </a:spcAft>
              <a:defRPr/>
            </a:pP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加入者数</a:t>
            </a:r>
          </a:p>
          <a:p>
            <a:pPr algn="ctr" defTabSz="783342">
              <a:lnSpc>
                <a:spcPct val="100000"/>
              </a:lnSpc>
              <a:spcBef>
                <a:spcPts val="0"/>
              </a:spcBef>
              <a:spcAft>
                <a:spcPts val="0"/>
              </a:spcAft>
              <a:defRPr/>
            </a:pPr>
            <a:r>
              <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782</a:t>
            </a: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AutoShape 48"/>
          <p:cNvSpPr>
            <a:spLocks noChangeArrowheads="1"/>
          </p:cNvSpPr>
          <p:nvPr/>
        </p:nvSpPr>
        <p:spPr bwMode="auto">
          <a:xfrm>
            <a:off x="4990105" y="2855573"/>
            <a:ext cx="507018" cy="231609"/>
          </a:xfrm>
          <a:prstGeom prst="bracketPair">
            <a:avLst>
              <a:gd name="adj" fmla="val 10000"/>
            </a:avLst>
          </a:prstGeom>
          <a:noFill/>
          <a:ln w="9525">
            <a:solidFill>
              <a:srgbClr val="000000"/>
            </a:solidFill>
            <a:round/>
            <a:headEnd/>
            <a:tailEnd/>
          </a:ln>
        </p:spPr>
        <p:txBody>
          <a:bodyPr wrap="none" lIns="30675" tIns="30675" rIns="30675" bIns="30675" anchor="ctr"/>
          <a:lstStyle/>
          <a:p>
            <a:pPr algn="ctr" defTabSz="783342">
              <a:lnSpc>
                <a:spcPct val="100000"/>
              </a:lnSpc>
              <a:spcBef>
                <a:spcPts val="0"/>
              </a:spcBef>
              <a:spcAft>
                <a:spcPts val="0"/>
              </a:spcAft>
              <a:defRPr/>
            </a:pP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加入者数</a:t>
            </a:r>
          </a:p>
          <a:p>
            <a:pPr algn="ctr" defTabSz="783342">
              <a:lnSpc>
                <a:spcPct val="100000"/>
              </a:lnSpc>
              <a:spcBef>
                <a:spcPts val="0"/>
              </a:spcBef>
              <a:spcAft>
                <a:spcPts val="0"/>
              </a:spcAft>
              <a:defRPr/>
            </a:pPr>
            <a:r>
              <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930</a:t>
            </a: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AutoShape 36"/>
          <p:cNvSpPr>
            <a:spLocks noChangeArrowheads="1"/>
          </p:cNvSpPr>
          <p:nvPr/>
        </p:nvSpPr>
        <p:spPr bwMode="auto">
          <a:xfrm>
            <a:off x="5704189" y="2877354"/>
            <a:ext cx="491137" cy="199190"/>
          </a:xfrm>
          <a:prstGeom prst="bracketPair">
            <a:avLst>
              <a:gd name="adj" fmla="val 10000"/>
            </a:avLst>
          </a:prstGeom>
          <a:noFill/>
          <a:ln w="9525">
            <a:solidFill>
              <a:srgbClr val="000000"/>
            </a:solidFill>
            <a:round/>
            <a:headEnd/>
            <a:tailEnd/>
          </a:ln>
        </p:spPr>
        <p:txBody>
          <a:bodyPr wrap="none" lIns="30675" tIns="30675" rIns="30675" bIns="30675" anchor="ctr"/>
          <a:lstStyle/>
          <a:p>
            <a:pPr algn="ctr" defTabSz="783342">
              <a:defRPr/>
            </a:pP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83342">
              <a:lnSpc>
                <a:spcPct val="100000"/>
              </a:lnSpc>
              <a:spcBef>
                <a:spcPts val="0"/>
              </a:spcBef>
              <a:spcAft>
                <a:spcPts val="0"/>
              </a:spcAft>
              <a:defRPr/>
            </a:pP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加入員数</a:t>
            </a:r>
          </a:p>
          <a:p>
            <a:pPr algn="ctr" defTabSz="783342">
              <a:lnSpc>
                <a:spcPct val="100000"/>
              </a:lnSpc>
              <a:spcBef>
                <a:spcPts val="0"/>
              </a:spcBef>
              <a:spcAft>
                <a:spcPts val="0"/>
              </a:spcAft>
              <a:defRPr/>
            </a:pPr>
            <a:r>
              <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83342">
              <a:defRPr/>
            </a:pP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3" name="グループ化 122"/>
          <p:cNvGrpSpPr/>
          <p:nvPr/>
        </p:nvGrpSpPr>
        <p:grpSpPr>
          <a:xfrm>
            <a:off x="573873" y="2217689"/>
            <a:ext cx="129882" cy="2529392"/>
            <a:chOff x="333434" y="1924452"/>
            <a:chExt cx="152431" cy="2968523"/>
          </a:xfrm>
        </p:grpSpPr>
        <p:cxnSp>
          <p:nvCxnSpPr>
            <p:cNvPr id="124" name="直線コネクタ 123"/>
            <p:cNvCxnSpPr/>
            <p:nvPr/>
          </p:nvCxnSpPr>
          <p:spPr>
            <a:xfrm flipV="1">
              <a:off x="338197" y="1946305"/>
              <a:ext cx="0" cy="29390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333434" y="1924452"/>
              <a:ext cx="1524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33434" y="3928293"/>
              <a:ext cx="1524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333434" y="2960949"/>
              <a:ext cx="1524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333434" y="4892975"/>
              <a:ext cx="1524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29" name="テキスト ボックス 128"/>
          <p:cNvSpPr txBox="1"/>
          <p:nvPr/>
        </p:nvSpPr>
        <p:spPr>
          <a:xfrm>
            <a:off x="555910" y="2340405"/>
            <a:ext cx="342081" cy="636544"/>
          </a:xfrm>
          <a:prstGeom prst="rect">
            <a:avLst/>
          </a:prstGeom>
          <a:noFill/>
        </p:spPr>
        <p:txBody>
          <a:bodyPr vert="eaVert" wrap="square" rtlCol="0">
            <a:spAutoFit/>
          </a:bodyPr>
          <a:lstStyle/>
          <a:p>
            <a:pPr defTabSz="422041">
              <a:defRPr/>
            </a:pPr>
            <a:r>
              <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３階部分</a:t>
            </a:r>
          </a:p>
        </p:txBody>
      </p:sp>
      <p:sp>
        <p:nvSpPr>
          <p:cNvPr id="130" name="テキスト ボックス 129"/>
          <p:cNvSpPr txBox="1"/>
          <p:nvPr/>
        </p:nvSpPr>
        <p:spPr>
          <a:xfrm>
            <a:off x="557412" y="3198795"/>
            <a:ext cx="342081" cy="636544"/>
          </a:xfrm>
          <a:prstGeom prst="rect">
            <a:avLst/>
          </a:prstGeom>
          <a:noFill/>
        </p:spPr>
        <p:txBody>
          <a:bodyPr vert="eaVert" wrap="square" rtlCol="0">
            <a:spAutoFit/>
          </a:bodyPr>
          <a:lstStyle/>
          <a:p>
            <a:pPr defTabSz="422041">
              <a:defRPr/>
            </a:pPr>
            <a:r>
              <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２階部分</a:t>
            </a:r>
          </a:p>
        </p:txBody>
      </p:sp>
      <p:sp>
        <p:nvSpPr>
          <p:cNvPr id="131" name="テキスト ボックス 130"/>
          <p:cNvSpPr txBox="1"/>
          <p:nvPr/>
        </p:nvSpPr>
        <p:spPr>
          <a:xfrm>
            <a:off x="557412" y="4022982"/>
            <a:ext cx="342081" cy="636544"/>
          </a:xfrm>
          <a:prstGeom prst="rect">
            <a:avLst/>
          </a:prstGeom>
          <a:noFill/>
        </p:spPr>
        <p:txBody>
          <a:bodyPr vert="eaVert" wrap="square" rtlCol="0">
            <a:spAutoFit/>
          </a:bodyPr>
          <a:lstStyle/>
          <a:p>
            <a:pPr defTabSz="422041">
              <a:defRPr/>
            </a:pPr>
            <a:r>
              <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１階部分</a:t>
            </a:r>
          </a:p>
        </p:txBody>
      </p:sp>
      <p:cxnSp>
        <p:nvCxnSpPr>
          <p:cNvPr id="132" name="直線コネクタ 131"/>
          <p:cNvCxnSpPr/>
          <p:nvPr/>
        </p:nvCxnSpPr>
        <p:spPr>
          <a:xfrm>
            <a:off x="3012702" y="3094085"/>
            <a:ext cx="2587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2879355" y="3092910"/>
            <a:ext cx="1" cy="836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6276846" y="2541943"/>
            <a:ext cx="917485" cy="0"/>
          </a:xfrm>
          <a:prstGeom prst="line">
            <a:avLst/>
          </a:prstGeom>
          <a:ln w="9525" cmpd="sng">
            <a:solidFill>
              <a:schemeClr val="tx1">
                <a:alpha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135" name="Text Box 32"/>
          <p:cNvSpPr txBox="1">
            <a:spLocks noChangeArrowheads="1"/>
          </p:cNvSpPr>
          <p:nvPr/>
        </p:nvSpPr>
        <p:spPr bwMode="auto">
          <a:xfrm>
            <a:off x="3096946" y="3340897"/>
            <a:ext cx="1610631" cy="203582"/>
          </a:xfrm>
          <a:prstGeom prst="rect">
            <a:avLst/>
          </a:prstGeom>
          <a:noFill/>
          <a:ln w="9525">
            <a:noFill/>
            <a:miter lim="800000"/>
            <a:headEnd/>
            <a:tailEnd/>
          </a:ln>
          <a:effectLst/>
        </p:spPr>
        <p:txBody>
          <a:bodyPr wrap="square" lIns="0" tIns="0" rIns="0" anchor="ctr">
            <a:spAutoFit/>
          </a:bodyPr>
          <a:lstStyle/>
          <a:p>
            <a:pPr algn="ctr" defTabSz="422041">
              <a:spcBef>
                <a:spcPct val="50000"/>
              </a:spcBef>
              <a:defRPr/>
            </a:pPr>
            <a:r>
              <a:rPr kumimoji="0" lang="ja-JP" altLang="en-US" sz="10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（会社員）</a:t>
            </a:r>
            <a:endParaRPr kumimoji="0" lang="ja-JP" altLang="en-US"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テキスト ボックス 135"/>
          <p:cNvSpPr txBox="1"/>
          <p:nvPr/>
        </p:nvSpPr>
        <p:spPr>
          <a:xfrm>
            <a:off x="421544" y="5956860"/>
            <a:ext cx="8570472" cy="338554"/>
          </a:xfrm>
          <a:prstGeom prst="rect">
            <a:avLst/>
          </a:prstGeom>
          <a:noFill/>
        </p:spPr>
        <p:txBody>
          <a:bodyPr wrap="square">
            <a:spAutoFit/>
          </a:bodyPr>
          <a:lstStyle/>
          <a:p>
            <a:pPr algn="just" defTabSz="779067">
              <a:defRPr/>
            </a:pP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　被用者年金制度の一元化に伴い、平成</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日から公務員および私学教職員も厚生年金に加入。また、共済年金の職域加算部分は廃止され、新たに退職等年金給付が創設。</a:t>
            </a:r>
            <a:endPar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779067">
              <a:defRPr/>
            </a:pP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ただし、平成</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日までの共済年金に加入していた期間分については、平成</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月以後においても、加入期間に応じた職域加算部分を支給。</a:t>
            </a:r>
          </a:p>
        </p:txBody>
      </p:sp>
      <p:sp>
        <p:nvSpPr>
          <p:cNvPr id="137" name="Line 55"/>
          <p:cNvSpPr>
            <a:spLocks noChangeShapeType="1"/>
          </p:cNvSpPr>
          <p:nvPr/>
        </p:nvSpPr>
        <p:spPr bwMode="auto">
          <a:xfrm flipH="1">
            <a:off x="6262932" y="3315596"/>
            <a:ext cx="4116" cy="608758"/>
          </a:xfrm>
          <a:prstGeom prst="line">
            <a:avLst/>
          </a:prstGeom>
          <a:noFill/>
          <a:ln w="9525">
            <a:solidFill>
              <a:schemeClr val="tx1"/>
            </a:solidFill>
            <a:prstDash val="dash"/>
            <a:round/>
            <a:headEnd/>
            <a:tailEnd/>
          </a:ln>
          <a:effectLst/>
        </p:spPr>
        <p:txBody>
          <a:bodyPr wrap="none"/>
          <a:lstStyle/>
          <a:p>
            <a:pPr defTabSz="422041">
              <a:defRPr/>
            </a:pPr>
            <a:endParaRPr kumimoji="0" lang="ja-JP" altLang="en-US" sz="1534">
              <a:solidFill>
                <a:srgbClr val="000000"/>
              </a:solidFill>
              <a:latin typeface="Segoe UI"/>
              <a:ea typeface="メイリオ"/>
            </a:endParaRPr>
          </a:p>
        </p:txBody>
      </p:sp>
      <p:cxnSp>
        <p:nvCxnSpPr>
          <p:cNvPr id="138" name="直線コネクタ 137"/>
          <p:cNvCxnSpPr/>
          <p:nvPr/>
        </p:nvCxnSpPr>
        <p:spPr>
          <a:xfrm flipH="1">
            <a:off x="7196048" y="3092915"/>
            <a:ext cx="1956" cy="82846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9" name="Text Box 56"/>
          <p:cNvSpPr txBox="1">
            <a:spLocks noChangeArrowheads="1"/>
          </p:cNvSpPr>
          <p:nvPr/>
        </p:nvSpPr>
        <p:spPr bwMode="auto">
          <a:xfrm>
            <a:off x="6336830" y="2661091"/>
            <a:ext cx="850188" cy="334579"/>
          </a:xfrm>
          <a:prstGeom prst="rect">
            <a:avLst/>
          </a:prstGeom>
          <a:noFill/>
          <a:ln w="9525">
            <a:noFill/>
            <a:miter lim="800000"/>
            <a:headEnd/>
            <a:tailEnd/>
          </a:ln>
          <a:effectLst/>
        </p:spPr>
        <p:txBody>
          <a:bodyPr wrap="square" lIns="0" tIns="0" rIns="0">
            <a:spAutoFit/>
          </a:bodyPr>
          <a:lstStyle/>
          <a:p>
            <a:pPr defTabSz="422041">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退職等</a:t>
            </a:r>
            <a:endParaRPr kumimoji="0" lang="en-US" altLang="ja-JP"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422041">
              <a:defRPr/>
            </a:pPr>
            <a:r>
              <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年金給付</a:t>
            </a:r>
            <a:r>
              <a:rPr kumimoji="0" lang="en-US" altLang="ja-JP"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0" lang="ja-JP" altLang="en-US" sz="937"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二等辺三角形 139"/>
          <p:cNvSpPr/>
          <p:nvPr/>
        </p:nvSpPr>
        <p:spPr>
          <a:xfrm>
            <a:off x="2280445" y="2551982"/>
            <a:ext cx="600618" cy="1372293"/>
          </a:xfrm>
          <a:prstGeom prst="triangle">
            <a:avLst>
              <a:gd name="adj" fmla="val 0"/>
            </a:avLst>
          </a:prstGeom>
          <a:pattFill prst="dkUpDiag">
            <a:fgClr>
              <a:srgbClr val="92D050"/>
            </a:fgClr>
            <a:bgClr>
              <a:schemeClr val="bg1"/>
            </a:bgClr>
          </a:pattFill>
          <a:ln w="9525">
            <a:solidFill>
              <a:schemeClr val="tx1"/>
            </a:solidFill>
            <a:miter lim="800000"/>
            <a:headEnd/>
            <a:tailEnd/>
          </a:ln>
        </p:spPr>
        <p:txBody>
          <a:bodyPr vert="eaVert" wrap="square" lIns="78310" tIns="39155" rIns="78310" bIns="39155" anchor="t">
            <a:spAutoFit/>
          </a:bodyPr>
          <a:lstStyle/>
          <a:p>
            <a:pPr algn="ctr" defTabSz="783342">
              <a:defRPr/>
            </a:pPr>
            <a:endParaRPr kumimoji="0" lang="ja-JP" altLang="en-US" sz="937"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テキスト ボックス 140"/>
          <p:cNvSpPr txBox="1"/>
          <p:nvPr/>
        </p:nvSpPr>
        <p:spPr>
          <a:xfrm>
            <a:off x="2253734" y="3041273"/>
            <a:ext cx="328873" cy="858994"/>
          </a:xfrm>
          <a:prstGeom prst="rect">
            <a:avLst/>
          </a:prstGeom>
          <a:noFill/>
        </p:spPr>
        <p:txBody>
          <a:bodyPr vert="eaVert" wrap="square" rtlCol="0" anchor="ctr">
            <a:spAutoFit/>
          </a:bodyPr>
          <a:lstStyle/>
          <a:p>
            <a:pPr defTabSz="422041">
              <a:defRPr/>
            </a:pPr>
            <a:r>
              <a:rPr kumimoji="0" lang="ja-JP" altLang="en-US" sz="937"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国民年金基金</a:t>
            </a:r>
            <a:endParaRPr kumimoji="0" lang="ja-JP" altLang="en-US" sz="937" dirty="0">
              <a:solidFill>
                <a:srgbClr val="000000"/>
              </a:solidFill>
              <a:latin typeface="Segoe UI"/>
              <a:ea typeface="メイリオ"/>
            </a:endParaRPr>
          </a:p>
        </p:txBody>
      </p:sp>
      <p:sp>
        <p:nvSpPr>
          <p:cNvPr id="142" name="二等辺三角形 141"/>
          <p:cNvSpPr/>
          <p:nvPr/>
        </p:nvSpPr>
        <p:spPr>
          <a:xfrm rot="10800000">
            <a:off x="2282412" y="2538272"/>
            <a:ext cx="600112" cy="1372293"/>
          </a:xfrm>
          <a:prstGeom prst="triangle">
            <a:avLst>
              <a:gd name="adj" fmla="val 0"/>
            </a:avLst>
          </a:prstGeom>
          <a:pattFill prst="dkUpDiag">
            <a:fgClr>
              <a:srgbClr val="92D050"/>
            </a:fgClr>
            <a:bgClr>
              <a:schemeClr val="bg1"/>
            </a:bgClr>
          </a:pattFill>
          <a:ln w="9525">
            <a:solidFill>
              <a:schemeClr val="tx1"/>
            </a:solidFill>
            <a:miter lim="800000"/>
            <a:headEnd/>
            <a:tailEnd/>
          </a:ln>
          <a:effectLst/>
        </p:spPr>
        <p:txBody>
          <a:bodyPr wrap="none" anchor="ctr"/>
          <a:lstStyle/>
          <a:p>
            <a:pPr algn="ctr" defTabSz="422041">
              <a:defRPr/>
            </a:pPr>
            <a:endParaRPr kumimoji="0" lang="ja-JP" altLang="en-US" sz="1534" dirty="0">
              <a:solidFill>
                <a:srgbClr val="000000"/>
              </a:solidFill>
              <a:latin typeface="Calibri" pitchFamily="34" charset="0"/>
              <a:ea typeface="メイリオ"/>
            </a:endParaRPr>
          </a:p>
        </p:txBody>
      </p:sp>
      <p:sp>
        <p:nvSpPr>
          <p:cNvPr id="143" name="正方形/長方形 142"/>
          <p:cNvSpPr/>
          <p:nvPr/>
        </p:nvSpPr>
        <p:spPr>
          <a:xfrm>
            <a:off x="3010292" y="2126658"/>
            <a:ext cx="4982600" cy="315311"/>
          </a:xfrm>
          <a:prstGeom prst="rect">
            <a:avLst/>
          </a:prstGeom>
          <a:pattFill prst="dkUpDiag">
            <a:fgClr>
              <a:srgbClr val="92D050"/>
            </a:fgClr>
            <a:bgClr>
              <a:schemeClr val="bg1"/>
            </a:bgClr>
          </a:pattFill>
          <a:ln w="9525">
            <a:solidFill>
              <a:schemeClr val="tx1"/>
            </a:solidFill>
            <a:miter lim="800000"/>
            <a:headEnd/>
            <a:tailEnd/>
          </a:ln>
          <a:effectLst/>
        </p:spPr>
        <p:txBody>
          <a:bodyPr wrap="none" anchor="ctr"/>
          <a:lstStyle/>
          <a:p>
            <a:pPr algn="ctr" defTabSz="422041">
              <a:defRPr/>
            </a:pPr>
            <a:r>
              <a:rPr kumimoji="0" lang="en-US" altLang="ja-JP" sz="1100" b="1"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iDeCo</a:t>
            </a:r>
            <a:endParaRPr kumimoji="0"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 name="AutoShape 40"/>
          <p:cNvSpPr>
            <a:spLocks noChangeArrowheads="1"/>
          </p:cNvSpPr>
          <p:nvPr/>
        </p:nvSpPr>
        <p:spPr bwMode="auto">
          <a:xfrm>
            <a:off x="1788394" y="3136914"/>
            <a:ext cx="478381" cy="292086"/>
          </a:xfrm>
          <a:prstGeom prst="bracketPair">
            <a:avLst>
              <a:gd name="adj" fmla="val 10000"/>
            </a:avLst>
          </a:prstGeom>
          <a:noFill/>
          <a:ln w="9525">
            <a:solidFill>
              <a:srgbClr val="000000"/>
            </a:solidFill>
            <a:round/>
            <a:headEnd/>
            <a:tailEnd/>
          </a:ln>
        </p:spPr>
        <p:txBody>
          <a:bodyPr wrap="none" lIns="30675" tIns="30675" rIns="30675" bIns="30675" anchor="ctr"/>
          <a:lstStyle/>
          <a:p>
            <a:pPr algn="ctr" defTabSz="783342">
              <a:defRPr/>
            </a:pP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加入員数</a:t>
            </a:r>
          </a:p>
          <a:p>
            <a:pPr algn="ctr" defTabSz="783342">
              <a:defRPr/>
            </a:pPr>
            <a:r>
              <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34</a:t>
            </a:r>
            <a:r>
              <a:rPr kumimoji="0" lang="ja-JP" altLang="en-US"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円弧 144"/>
          <p:cNvSpPr/>
          <p:nvPr/>
        </p:nvSpPr>
        <p:spPr>
          <a:xfrm rot="19501836">
            <a:off x="2488608" y="2291064"/>
            <a:ext cx="570829" cy="19253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kumimoji="0" lang="ja-JP" altLang="en-US" sz="1534">
              <a:solidFill>
                <a:srgbClr val="000000"/>
              </a:solidFill>
              <a:latin typeface="Segoe UI"/>
              <a:ea typeface="メイリオ"/>
            </a:endParaRPr>
          </a:p>
        </p:txBody>
      </p:sp>
      <p:sp>
        <p:nvSpPr>
          <p:cNvPr id="146" name="円弧 145"/>
          <p:cNvSpPr/>
          <p:nvPr/>
        </p:nvSpPr>
        <p:spPr>
          <a:xfrm rot="11697588">
            <a:off x="2316731" y="2346478"/>
            <a:ext cx="554041" cy="19253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22041">
              <a:defRPr/>
            </a:pPr>
            <a:endParaRPr kumimoji="0" lang="ja-JP" altLang="en-US" sz="1534">
              <a:solidFill>
                <a:srgbClr val="000000"/>
              </a:solidFill>
              <a:latin typeface="Segoe UI"/>
              <a:ea typeface="メイリオ"/>
            </a:endParaRPr>
          </a:p>
        </p:txBody>
      </p:sp>
      <p:sp>
        <p:nvSpPr>
          <p:cNvPr id="147" name="テキスト ボックス 146"/>
          <p:cNvSpPr txBox="1"/>
          <p:nvPr/>
        </p:nvSpPr>
        <p:spPr>
          <a:xfrm>
            <a:off x="2349637" y="2548558"/>
            <a:ext cx="680063" cy="407163"/>
          </a:xfrm>
          <a:prstGeom prst="rect">
            <a:avLst/>
          </a:prstGeom>
          <a:noFill/>
        </p:spPr>
        <p:txBody>
          <a:bodyPr wrap="square" rtlCol="0">
            <a:spAutoFit/>
          </a:bodyPr>
          <a:lstStyle/>
          <a:p>
            <a:pPr defTabSz="422041">
              <a:defRPr/>
            </a:pPr>
            <a:r>
              <a:rPr kumimoji="0" lang="en-US" altLang="ja-JP" sz="1023" b="1" kern="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iDeCo</a:t>
            </a:r>
            <a:endParaRPr kumimoji="0" lang="en-US" altLang="ja-JP" sz="1023"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422041">
              <a:defRPr/>
            </a:pPr>
            <a:endParaRPr kumimoji="0" lang="ja-JP" altLang="en-US" sz="1023" dirty="0">
              <a:solidFill>
                <a:srgbClr val="000000"/>
              </a:solidFill>
              <a:latin typeface="Segoe UI"/>
              <a:ea typeface="メイリオ"/>
            </a:endParaRPr>
          </a:p>
        </p:txBody>
      </p:sp>
      <p:cxnSp>
        <p:nvCxnSpPr>
          <p:cNvPr id="148" name="直線コネクタ 147"/>
          <p:cNvCxnSpPr/>
          <p:nvPr/>
        </p:nvCxnSpPr>
        <p:spPr>
          <a:xfrm flipH="1">
            <a:off x="3009314" y="3086384"/>
            <a:ext cx="1956" cy="82846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0" name="AutoShape 46"/>
          <p:cNvSpPr>
            <a:spLocks noChangeArrowheads="1"/>
          </p:cNvSpPr>
          <p:nvPr/>
        </p:nvSpPr>
        <p:spPr bwMode="auto">
          <a:xfrm>
            <a:off x="6323509" y="3532009"/>
            <a:ext cx="801805" cy="294278"/>
          </a:xfrm>
          <a:prstGeom prst="bracketPair">
            <a:avLst>
              <a:gd name="adj" fmla="val 10000"/>
            </a:avLst>
          </a:prstGeom>
          <a:noFill/>
          <a:ln w="9525">
            <a:solidFill>
              <a:schemeClr val="tx1"/>
            </a:solidFill>
            <a:round/>
            <a:headEnd/>
            <a:tailEnd/>
          </a:ln>
          <a:effectLst/>
        </p:spPr>
        <p:txBody>
          <a:bodyPr wrap="none" anchor="ctr"/>
          <a:lstStyle/>
          <a:p>
            <a:pPr algn="ctr" defTabSz="779079">
              <a:defRPr/>
            </a:pPr>
            <a:endParaRPr kumimoji="0" lang="en-US" altLang="ja-JP" sz="937" dirty="0">
              <a:solidFill>
                <a:srgbClr val="000000"/>
              </a:solidFill>
              <a:latin typeface="Tahoma" pitchFamily="34" charset="0"/>
              <a:ea typeface="ＭＳ Ｐゴシック" panose="020B0600070205080204" pitchFamily="50" charset="-128"/>
            </a:endParaRPr>
          </a:p>
          <a:p>
            <a:pPr algn="ctr" defTabSz="779079">
              <a:defRPr/>
            </a:pPr>
            <a:r>
              <a:rPr kumimoji="0" lang="ja-JP" altLang="en-US"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加入員数</a:t>
            </a:r>
          </a:p>
          <a:p>
            <a:pPr algn="ctr" defTabSz="779079">
              <a:defRPr/>
            </a:pPr>
            <a:r>
              <a:rPr kumimoji="0" lang="en-US" altLang="ja-JP"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471</a:t>
            </a:r>
            <a:r>
              <a:rPr kumimoji="0" lang="ja-JP" altLang="en-US"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en-US" altLang="ja-JP"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79079">
              <a:defRPr/>
            </a:pPr>
            <a:endParaRPr kumimoji="0" lang="en-US" altLang="ja-JP" sz="93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Text Box 30"/>
          <p:cNvSpPr txBox="1">
            <a:spLocks noChangeArrowheads="1"/>
          </p:cNvSpPr>
          <p:nvPr/>
        </p:nvSpPr>
        <p:spPr bwMode="auto">
          <a:xfrm>
            <a:off x="4349791" y="5767343"/>
            <a:ext cx="1073005" cy="183576"/>
          </a:xfrm>
          <a:prstGeom prst="rect">
            <a:avLst/>
          </a:prstGeom>
          <a:noFill/>
          <a:ln w="9525">
            <a:noFill/>
            <a:miter lim="800000"/>
            <a:headEnd/>
            <a:tailEnd/>
          </a:ln>
          <a:effectLst/>
        </p:spPr>
        <p:txBody>
          <a:bodyPr lIns="0" tIns="0" rIns="0" bIns="0">
            <a:spAutoFit/>
          </a:bodyPr>
          <a:lstStyle/>
          <a:p>
            <a:pPr algn="ctr" defTabSz="422041">
              <a:spcBef>
                <a:spcPct val="50000"/>
              </a:spcBef>
              <a:defRPr/>
            </a:pPr>
            <a:r>
              <a:rPr kumimoji="0" lang="en-US" altLang="ja-JP"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6,729</a:t>
            </a:r>
            <a:r>
              <a:rPr kumimoji="0"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useBgFill="1">
        <p:nvSpPr>
          <p:cNvPr id="152" name="Text Box 24"/>
          <p:cNvSpPr txBox="1">
            <a:spLocks noChangeArrowheads="1"/>
          </p:cNvSpPr>
          <p:nvPr/>
        </p:nvSpPr>
        <p:spPr bwMode="auto">
          <a:xfrm>
            <a:off x="1755979" y="5217633"/>
            <a:ext cx="825389" cy="183576"/>
          </a:xfrm>
          <a:prstGeom prst="rect">
            <a:avLst/>
          </a:prstGeom>
          <a:ln w="9525">
            <a:noFill/>
            <a:miter lim="800000"/>
            <a:headEnd/>
            <a:tailEnd/>
          </a:ln>
          <a:effectLst/>
        </p:spPr>
        <p:txBody>
          <a:bodyPr lIns="0" tIns="0" rIns="0" bIns="0">
            <a:spAutoFit/>
          </a:bodyPr>
          <a:lstStyle/>
          <a:p>
            <a:pPr algn="ctr" defTabSz="422041">
              <a:spcBef>
                <a:spcPct val="50000"/>
              </a:spcBef>
              <a:defRPr/>
            </a:pPr>
            <a:r>
              <a:rPr kumimoji="0" lang="en-US" altLang="ja-JP" sz="1193" dirty="0">
                <a:solidFill>
                  <a:srgbClr val="000000"/>
                </a:solidFill>
                <a:latin typeface="Tahoma" pitchFamily="34" charset="0"/>
                <a:ea typeface="メイリオ"/>
              </a:rPr>
              <a:t>1,431</a:t>
            </a:r>
            <a:r>
              <a:rPr kumimoji="0" lang="ja-JP" altLang="en-US" sz="1193" dirty="0">
                <a:solidFill>
                  <a:srgbClr val="000000"/>
                </a:solidFill>
                <a:latin typeface="Tahoma" pitchFamily="34" charset="0"/>
                <a:ea typeface="メイリオ"/>
              </a:rPr>
              <a:t>万人</a:t>
            </a:r>
          </a:p>
        </p:txBody>
      </p:sp>
      <p:sp useBgFill="1">
        <p:nvSpPr>
          <p:cNvPr id="153" name="Text Box 25"/>
          <p:cNvSpPr txBox="1">
            <a:spLocks noChangeArrowheads="1"/>
          </p:cNvSpPr>
          <p:nvPr/>
        </p:nvSpPr>
        <p:spPr bwMode="auto">
          <a:xfrm>
            <a:off x="4239640" y="5229307"/>
            <a:ext cx="1139485" cy="183576"/>
          </a:xfrm>
          <a:prstGeom prst="rect">
            <a:avLst/>
          </a:prstGeom>
        </p:spPr>
        <p:txBody>
          <a:bodyPr wrap="square" lIns="0" tIns="0" rIns="0" bIns="0">
            <a:spAutoFit/>
          </a:bodyPr>
          <a:lstStyle/>
          <a:p>
            <a:pPr algn="ctr" defTabSz="422041">
              <a:spcBef>
                <a:spcPct val="50000"/>
              </a:spcBef>
              <a:defRPr/>
            </a:pPr>
            <a:r>
              <a:rPr kumimoji="0" lang="en-US" altLang="ja-JP"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4,535</a:t>
            </a:r>
            <a:r>
              <a:rPr kumimoji="0"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useBgFill="1">
        <p:nvSpPr>
          <p:cNvPr id="154" name="Text Box 47"/>
          <p:cNvSpPr txBox="1">
            <a:spLocks noChangeArrowheads="1"/>
          </p:cNvSpPr>
          <p:nvPr/>
        </p:nvSpPr>
        <p:spPr bwMode="auto">
          <a:xfrm>
            <a:off x="7352093" y="5218133"/>
            <a:ext cx="923042" cy="183576"/>
          </a:xfrm>
          <a:prstGeom prst="rect">
            <a:avLst/>
          </a:prstGeom>
          <a:ln w="9525">
            <a:noFill/>
            <a:miter lim="800000"/>
            <a:headEnd/>
            <a:tailEnd/>
          </a:ln>
          <a:effectLst/>
        </p:spPr>
        <p:txBody>
          <a:bodyPr lIns="0" tIns="0" rIns="0" bIns="0">
            <a:spAutoFit/>
          </a:bodyPr>
          <a:lstStyle/>
          <a:p>
            <a:pPr algn="ctr" defTabSz="422041">
              <a:spcBef>
                <a:spcPct val="50000"/>
              </a:spcBef>
              <a:defRPr/>
            </a:pPr>
            <a:r>
              <a:rPr kumimoji="0" lang="en-US" altLang="ja-JP" sz="1193" dirty="0">
                <a:solidFill>
                  <a:srgbClr val="000000"/>
                </a:solidFill>
                <a:latin typeface="メイリオ" panose="020B0604030504040204" pitchFamily="50" charset="-128"/>
                <a:ea typeface="メイリオ" panose="020B0604030504040204" pitchFamily="50" charset="-128"/>
              </a:rPr>
              <a:t>763</a:t>
            </a:r>
            <a:r>
              <a:rPr kumimoji="0" lang="ja-JP" altLang="en-US" sz="1193" dirty="0">
                <a:solidFill>
                  <a:srgbClr val="000000"/>
                </a:solidFill>
                <a:latin typeface="メイリオ" panose="020B0604030504040204" pitchFamily="50" charset="-128"/>
                <a:ea typeface="メイリオ" panose="020B0604030504040204" pitchFamily="50" charset="-128"/>
              </a:rPr>
              <a:t>万人</a:t>
            </a:r>
          </a:p>
        </p:txBody>
      </p:sp>
      <p:sp>
        <p:nvSpPr>
          <p:cNvPr id="155" name="Rectangle 26"/>
          <p:cNvSpPr>
            <a:spLocks noChangeArrowheads="1"/>
          </p:cNvSpPr>
          <p:nvPr/>
        </p:nvSpPr>
        <p:spPr bwMode="auto">
          <a:xfrm>
            <a:off x="1500108" y="5401698"/>
            <a:ext cx="1230651" cy="203404"/>
          </a:xfrm>
          <a:prstGeom prst="rect">
            <a:avLst/>
          </a:prstGeom>
          <a:solidFill>
            <a:schemeClr val="bg1"/>
          </a:solidFill>
          <a:ln w="6350">
            <a:solidFill>
              <a:schemeClr val="tx1"/>
            </a:solidFill>
            <a:miter lim="800000"/>
            <a:headEnd/>
            <a:tailEnd/>
          </a:ln>
          <a:effectLst/>
          <a:scene3d>
            <a:camera prst="orthographicFront"/>
            <a:lightRig rig="threePt" dir="t"/>
          </a:scene3d>
          <a:sp3d>
            <a:bevelT/>
          </a:sp3d>
        </p:spPr>
        <p:txBody>
          <a:bodyPr wrap="none" tIns="61350" anchor="ctr"/>
          <a:lstStyle/>
          <a:p>
            <a:pPr algn="ctr" defTabSz="422041">
              <a:defRPr/>
            </a:pPr>
            <a:r>
              <a:rPr kumimoji="0"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第１号被保険者</a:t>
            </a:r>
          </a:p>
        </p:txBody>
      </p:sp>
      <p:sp>
        <p:nvSpPr>
          <p:cNvPr id="156" name="Rectangle 27"/>
          <p:cNvSpPr>
            <a:spLocks noChangeArrowheads="1"/>
          </p:cNvSpPr>
          <p:nvPr/>
        </p:nvSpPr>
        <p:spPr bwMode="auto">
          <a:xfrm>
            <a:off x="7215260" y="5401702"/>
            <a:ext cx="1283652" cy="209543"/>
          </a:xfrm>
          <a:prstGeom prst="rect">
            <a:avLst/>
          </a:prstGeom>
          <a:solidFill>
            <a:schemeClr val="bg1"/>
          </a:solidFill>
          <a:ln w="6350">
            <a:solidFill>
              <a:schemeClr val="tx1"/>
            </a:solidFill>
            <a:miter lim="800000"/>
            <a:headEnd/>
            <a:tailEnd/>
          </a:ln>
          <a:effectLst/>
          <a:scene3d>
            <a:camera prst="orthographicFront"/>
            <a:lightRig rig="threePt" dir="t"/>
          </a:scene3d>
          <a:sp3d>
            <a:bevelT/>
          </a:sp3d>
        </p:spPr>
        <p:txBody>
          <a:bodyPr wrap="none" tIns="61350" anchor="ctr"/>
          <a:lstStyle/>
          <a:p>
            <a:pPr algn="ctr" defTabSz="422041">
              <a:defRPr/>
            </a:pPr>
            <a:r>
              <a:rPr kumimoji="0"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第３号被保険者</a:t>
            </a:r>
          </a:p>
        </p:txBody>
      </p:sp>
      <p:sp>
        <p:nvSpPr>
          <p:cNvPr id="157" name="Rectangle 28"/>
          <p:cNvSpPr>
            <a:spLocks noChangeArrowheads="1"/>
          </p:cNvSpPr>
          <p:nvPr/>
        </p:nvSpPr>
        <p:spPr bwMode="auto">
          <a:xfrm>
            <a:off x="4100057" y="5408986"/>
            <a:ext cx="1515484" cy="202452"/>
          </a:xfrm>
          <a:prstGeom prst="rect">
            <a:avLst/>
          </a:prstGeom>
          <a:solidFill>
            <a:schemeClr val="bg1"/>
          </a:solidFill>
          <a:ln w="6350">
            <a:solidFill>
              <a:schemeClr val="tx1"/>
            </a:solidFill>
            <a:miter lim="800000"/>
            <a:headEnd/>
            <a:tailEnd/>
          </a:ln>
          <a:effectLst/>
          <a:scene3d>
            <a:camera prst="orthographicFront"/>
            <a:lightRig rig="threePt" dir="t"/>
          </a:scene3d>
          <a:sp3d>
            <a:bevelT/>
          </a:sp3d>
        </p:spPr>
        <p:txBody>
          <a:bodyPr wrap="none" tIns="61350" anchor="ctr"/>
          <a:lstStyle/>
          <a:p>
            <a:pPr defTabSz="422041">
              <a:defRPr/>
            </a:pPr>
            <a:r>
              <a:rPr kumimoji="0"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第２号被保険者等</a:t>
            </a:r>
            <a:endParaRPr kumimoji="0" lang="ja-JP" altLang="en-US" sz="1100" baseline="30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8" name="テキスト ボックス 157"/>
          <p:cNvSpPr txBox="1"/>
          <p:nvPr/>
        </p:nvSpPr>
        <p:spPr>
          <a:xfrm>
            <a:off x="5218147" y="5415213"/>
            <a:ext cx="462077" cy="209544"/>
          </a:xfrm>
          <a:prstGeom prst="rect">
            <a:avLst/>
          </a:prstGeom>
          <a:noFill/>
        </p:spPr>
        <p:txBody>
          <a:bodyPr wrap="square" rtlCol="0">
            <a:spAutoFit/>
          </a:bodyPr>
          <a:lstStyle/>
          <a:p>
            <a:pPr algn="ctr" defTabSz="422041">
              <a:spcBef>
                <a:spcPct val="50000"/>
              </a:spcBef>
              <a:defRPr/>
            </a:pPr>
            <a:r>
              <a:rPr kumimoji="0" lang="en-US" altLang="ja-JP"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767"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a:t>
            </a:r>
          </a:p>
        </p:txBody>
      </p:sp>
      <p:sp>
        <p:nvSpPr>
          <p:cNvPr id="80" name="正方形/長方形 79">
            <a:extLst>
              <a:ext uri="{FF2B5EF4-FFF2-40B4-BE49-F238E27FC236}">
                <a16:creationId xmlns:a16="http://schemas.microsoft.com/office/drawing/2014/main" id="{CEDDEE94-99E1-4001-935E-DFC6337490D6}"/>
              </a:ext>
            </a:extLst>
          </p:cNvPr>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sp>
        <p:nvSpPr>
          <p:cNvPr id="81" name="テキスト ボックス 80">
            <a:extLst>
              <a:ext uri="{FF2B5EF4-FFF2-40B4-BE49-F238E27FC236}">
                <a16:creationId xmlns:a16="http://schemas.microsoft.com/office/drawing/2014/main" id="{B8BE98AF-B1E3-4576-8514-5693E40A0F81}"/>
              </a:ext>
            </a:extLst>
          </p:cNvPr>
          <p:cNvSpPr txBox="1"/>
          <p:nvPr/>
        </p:nvSpPr>
        <p:spPr>
          <a:xfrm>
            <a:off x="5676901" y="108738"/>
            <a:ext cx="2822015" cy="276999"/>
          </a:xfrm>
          <a:prstGeom prst="rect">
            <a:avLst/>
          </a:prstGeom>
          <a:solidFill>
            <a:schemeClr val="accent5">
              <a:lumMod val="20000"/>
              <a:lumOff val="80000"/>
            </a:schemeClr>
          </a:solidFill>
          <a:ln>
            <a:solidFill>
              <a:srgbClr val="14AAEB"/>
            </a:solidFill>
          </a:ln>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83" name="星 5 3">
            <a:extLst>
              <a:ext uri="{FF2B5EF4-FFF2-40B4-BE49-F238E27FC236}">
                <a16:creationId xmlns:a16="http://schemas.microsoft.com/office/drawing/2014/main" id="{704532AF-3937-46F1-81C9-21EC234B5B8D}"/>
              </a:ext>
            </a:extLst>
          </p:cNvPr>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84" name="表 83">
            <a:extLst>
              <a:ext uri="{FF2B5EF4-FFF2-40B4-BE49-F238E27FC236}">
                <a16:creationId xmlns:a16="http://schemas.microsoft.com/office/drawing/2014/main" id="{0A9A12E7-A956-4B47-8281-DE9CBF325BD8}"/>
              </a:ext>
            </a:extLst>
          </p:cNvPr>
          <p:cNvGraphicFramePr>
            <a:graphicFrameLocks noGrp="1"/>
          </p:cNvGraphicFramePr>
          <p:nvPr/>
        </p:nvGraphicFramePr>
        <p:xfrm>
          <a:off x="350581" y="503091"/>
          <a:ext cx="3171130" cy="495261"/>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84110">
                  <a:extLst>
                    <a:ext uri="{9D8B030D-6E8A-4147-A177-3AD203B41FA5}">
                      <a16:colId xmlns:a16="http://schemas.microsoft.com/office/drawing/2014/main" val="20001"/>
                    </a:ext>
                  </a:extLst>
                </a:gridCol>
              </a:tblGrid>
              <a:tr h="495261">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年金の種類</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9" name="テキスト ボックス 148">
            <a:extLst>
              <a:ext uri="{FF2B5EF4-FFF2-40B4-BE49-F238E27FC236}">
                <a16:creationId xmlns:a16="http://schemas.microsoft.com/office/drawing/2014/main" id="{09259F8E-C687-4E2F-843A-DEC6F0CD7A4E}"/>
              </a:ext>
            </a:extLst>
          </p:cNvPr>
          <p:cNvSpPr txBox="1"/>
          <p:nvPr/>
        </p:nvSpPr>
        <p:spPr>
          <a:xfrm>
            <a:off x="419100" y="6295126"/>
            <a:ext cx="8303356" cy="215444"/>
          </a:xfrm>
          <a:prstGeom prst="rect">
            <a:avLst/>
          </a:prstGeom>
          <a:noFill/>
        </p:spPr>
        <p:txBody>
          <a:bodyPr wrap="square">
            <a:spAutoFit/>
          </a:bodyPr>
          <a:lstStyle/>
          <a:p>
            <a:pPr algn="just" defTabSz="779067">
              <a:defRPr/>
            </a:pP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　第２号被保険者等とは、厚生年金被保険者のことをいう（第２号被保険者のほか、</a:t>
            </a: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歳以上で老齢、または、退職を支給事由とする年金給付の受給権を有する者を含む）。</a:t>
            </a:r>
          </a:p>
        </p:txBody>
      </p:sp>
      <p:sp>
        <p:nvSpPr>
          <p:cNvPr id="85" name="テキスト ボックス 84">
            <a:extLst>
              <a:ext uri="{FF2B5EF4-FFF2-40B4-BE49-F238E27FC236}">
                <a16:creationId xmlns:a16="http://schemas.microsoft.com/office/drawing/2014/main" id="{5D013CC8-E107-4EAA-ADEB-ACB2DAF5FDE2}"/>
              </a:ext>
            </a:extLst>
          </p:cNvPr>
          <p:cNvSpPr txBox="1"/>
          <p:nvPr/>
        </p:nvSpPr>
        <p:spPr>
          <a:xfrm>
            <a:off x="2907115" y="6499422"/>
            <a:ext cx="6042496" cy="240066"/>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（出所）厚生労働省　年金制度の仕組み</a:t>
            </a:r>
            <a:r>
              <a:rPr lang="ja-JP" altLang="en-US" sz="800" kern="100" dirty="0">
                <a:latin typeface="メイリオ" panose="020B0604030504040204" pitchFamily="50" charset="-128"/>
                <a:ea typeface="メイリオ" panose="020B0604030504040204" pitchFamily="50" charset="-128"/>
                <a:cs typeface="Courier New" panose="02070309020205020404" pitchFamily="49" charset="0"/>
              </a:rPr>
              <a:t>（</a:t>
            </a:r>
            <a:r>
              <a:rPr lang="en-US" altLang="ja-JP" sz="800" kern="100" dirty="0">
                <a:latin typeface="メイリオ" panose="020B0604030504040204" pitchFamily="50" charset="-128"/>
                <a:ea typeface="メイリオ" panose="020B0604030504040204" pitchFamily="50" charset="-128"/>
                <a:cs typeface="Courier New" panose="02070309020205020404" pitchFamily="49" charset="0"/>
              </a:rPr>
              <a:t>https://www.mhlw.go.jp/stf/nenkin_shikumi.html</a:t>
            </a:r>
            <a:r>
              <a:rPr lang="ja-JP" altLang="en-US" sz="800" kern="100" dirty="0">
                <a:latin typeface="メイリオ" panose="020B0604030504040204" pitchFamily="50" charset="-128"/>
                <a:ea typeface="メイリオ" panose="020B0604030504040204" pitchFamily="50" charset="-128"/>
                <a:cs typeface="Courier New" panose="02070309020205020404" pitchFamily="49" charset="0"/>
              </a:rPr>
              <a:t>）　年金制度基礎資料集</a:t>
            </a:r>
            <a:r>
              <a:rPr lang="ja-JP" altLang="ja-JP" sz="800" kern="100" dirty="0">
                <a:latin typeface="メイリオ" panose="020B0604030504040204" pitchFamily="50" charset="-128"/>
                <a:ea typeface="メイリオ" panose="020B0604030504040204" pitchFamily="50" charset="-128"/>
                <a:cs typeface="Courier New" panose="02070309020205020404" pitchFamily="49" charset="0"/>
              </a:rPr>
              <a:t>：</a:t>
            </a:r>
            <a:r>
              <a:rPr lang="en-US" altLang="ja-JP" sz="800" kern="100" dirty="0">
                <a:latin typeface="メイリオ" panose="020B0604030504040204" pitchFamily="50" charset="-128"/>
                <a:ea typeface="メイリオ" panose="020B0604030504040204" pitchFamily="50" charset="-128"/>
                <a:cs typeface="Courier New" panose="02070309020205020404" pitchFamily="49" charset="0"/>
              </a:rPr>
              <a:t>P6</a:t>
            </a:r>
            <a:r>
              <a:rPr lang="ja-JP" altLang="en-US" sz="800" dirty="0">
                <a:latin typeface="メイリオ" panose="020B0604030504040204" pitchFamily="50" charset="-128"/>
                <a:ea typeface="メイリオ" panose="020B0604030504040204" pitchFamily="50" charset="-128"/>
              </a:rPr>
              <a:t>　</a:t>
            </a:r>
            <a:endPar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841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481537089"/>
              </p:ext>
            </p:extLst>
          </p:nvPr>
        </p:nvGraphicFramePr>
        <p:xfrm>
          <a:off x="317987" y="41736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大学生と国民年金（基礎年金）</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graphicFrame>
        <p:nvGraphicFramePr>
          <p:cNvPr id="11" name="表 10"/>
          <p:cNvGraphicFramePr>
            <a:graphicFrameLocks noGrp="1"/>
          </p:cNvGraphicFramePr>
          <p:nvPr>
            <p:extLst>
              <p:ext uri="{D42A27DB-BD31-4B8C-83A1-F6EECF244321}">
                <p14:modId xmlns:p14="http://schemas.microsoft.com/office/powerpoint/2010/main" val="1675105433"/>
              </p:ext>
            </p:extLst>
          </p:nvPr>
        </p:nvGraphicFramePr>
        <p:xfrm>
          <a:off x="680673" y="1287770"/>
          <a:ext cx="7609846" cy="5409713"/>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6480000">
                  <a:extLst>
                    <a:ext uri="{9D8B030D-6E8A-4147-A177-3AD203B41FA5}">
                      <a16:colId xmlns:a16="http://schemas.microsoft.com/office/drawing/2014/main" val="20001"/>
                    </a:ext>
                  </a:extLst>
                </a:gridCol>
              </a:tblGrid>
              <a:tr h="394073">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歳になったときから、国民年金保険料の納付は義務です。納付しないと、</a:t>
                      </a:r>
                      <a:r>
                        <a:rPr kumimoji="1" lang="ja-JP" altLang="en-US" sz="20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老齢年金の金額</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に影響がでます</a:t>
                      </a:r>
                      <a:r>
                        <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72000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36575" indent="-536575" algn="l" defTabSz="914400" rtl="0" eaLnBrk="1" latinLnBrk="0" hangingPunct="1"/>
                      <a:r>
                        <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（注）老齢年金を受給するためには、国民年金に原則として</a:t>
                      </a:r>
                      <a: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か月）以上加入することが必要です。</a:t>
                      </a:r>
                      <a: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納付していない月は、この加入期間に算入されません。後述する猶予申請が認められれば加入期間に算入</a:t>
                      </a:r>
                      <a: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されますが、納付額がないので年金額には反映されません。なお、追納が認められれば年金額に反映されます。</a:t>
                      </a: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233209">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年金は、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老齢年金</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に注目が集まりがちですが、</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障害年金</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遺族年金</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もあり、社会の安定に役立っています。たとえば、学生である間に交通事故で重い障害を負った場合も、</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障害年金</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が支給されます。</a:t>
                      </a:r>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126749">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学生には「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学生納付特例制度</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」があります。所得が　一定額以下なら、保険料の納付を猶予（先送り）してもらえます。ただし、申請することが必要です（市区町村役場の国民年金窓口に申請します）。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63553">
                <a:tc>
                  <a:txBody>
                    <a:bodyPr/>
                    <a:lstStyle/>
                    <a:p>
                      <a:pPr marL="0" algn="r"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9263" indent="-449263">
                        <a:spcBef>
                          <a:spcPts val="3000"/>
                        </a:spcBef>
                        <a:buNone/>
                      </a:pP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ー　納付猶予を申請してさえいれば、</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猶予期間中に障害を負っても、</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障害年金</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が受給できます。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234453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310838595"/>
              </p:ext>
            </p:extLst>
          </p:nvPr>
        </p:nvGraphicFramePr>
        <p:xfrm>
          <a:off x="317989" y="417364"/>
          <a:ext cx="658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40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年金の基本的な仕組み：賦課方式</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sp>
        <p:nvSpPr>
          <p:cNvPr id="9" name="テキスト ボックス 8"/>
          <p:cNvSpPr txBox="1"/>
          <p:nvPr/>
        </p:nvSpPr>
        <p:spPr>
          <a:xfrm>
            <a:off x="1233718" y="5388905"/>
            <a:ext cx="7695912" cy="276999"/>
          </a:xfrm>
          <a:prstGeom prst="rect">
            <a:avLst/>
          </a:prstGeom>
          <a:noFill/>
        </p:spPr>
        <p:txBody>
          <a:bodyPr wrap="square" rtlCol="0">
            <a:spAutoFit/>
          </a:bodyPr>
          <a:lstStyle/>
          <a:p>
            <a:pPr fontAlgn="auto">
              <a:lnSpc>
                <a:spcPct val="1000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（出所）厚生労働省ホームページ（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http://www.mhlw.go.jp/topics/nenkin/zaisei/01/01-02.html</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34077" r="17303" b="1438"/>
          <a:stretch/>
        </p:blipFill>
        <p:spPr bwMode="auto">
          <a:xfrm>
            <a:off x="276141" y="1328058"/>
            <a:ext cx="8842171" cy="40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2"/>
          <p:cNvSpPr txBox="1">
            <a:spLocks/>
          </p:cNvSpPr>
          <p:nvPr/>
        </p:nvSpPr>
        <p:spPr>
          <a:xfrm>
            <a:off x="856342" y="5893214"/>
            <a:ext cx="7445829" cy="1036836"/>
          </a:xfrm>
          <a:prstGeom prst="rect">
            <a:avLst/>
          </a:prstGeom>
          <a:noFill/>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00000"/>
              </a:lnSpc>
              <a:spcAft>
                <a:spcPts val="0"/>
              </a:spcAft>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現行の公的年金制度は、現役世代が納めた保険料をその時々の高齢者の年金給付に充てる仕組み（＝賦課方式）を基本としています。</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Aft>
                <a:spcPts val="0"/>
              </a:spcAft>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その上で、経済の変動などにより、年金給付の支給に支障が生じないよう、過去に積み立てた積立金を活用しつつ運営しています。</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96995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17364"/>
          <a:ext cx="313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少子高齢化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graphicFrame>
        <p:nvGraphicFramePr>
          <p:cNvPr id="8" name="表 7"/>
          <p:cNvGraphicFramePr>
            <a:graphicFrameLocks noGrp="1"/>
          </p:cNvGraphicFramePr>
          <p:nvPr/>
        </p:nvGraphicFramePr>
        <p:xfrm>
          <a:off x="755070" y="826215"/>
          <a:ext cx="7743844" cy="1433880"/>
        </p:xfrm>
        <a:graphic>
          <a:graphicData uri="http://schemas.openxmlformats.org/drawingml/2006/table">
            <a:tbl>
              <a:tblPr firstRow="1" bandRow="1">
                <a:tableStyleId>{5C22544A-7EE6-4342-B048-85BDC9FD1C3A}</a:tableStyleId>
              </a:tblPr>
              <a:tblGrid>
                <a:gridCol w="1122610">
                  <a:extLst>
                    <a:ext uri="{9D8B030D-6E8A-4147-A177-3AD203B41FA5}">
                      <a16:colId xmlns:a16="http://schemas.microsoft.com/office/drawing/2014/main" val="20000"/>
                    </a:ext>
                  </a:extLst>
                </a:gridCol>
                <a:gridCol w="6621234">
                  <a:extLst>
                    <a:ext uri="{9D8B030D-6E8A-4147-A177-3AD203B41FA5}">
                      <a16:colId xmlns:a16="http://schemas.microsoft.com/office/drawing/2014/main" val="20001"/>
                    </a:ext>
                  </a:extLst>
                </a:gridCol>
              </a:tblGrid>
              <a:tr h="392316">
                <a:tc>
                  <a:txBody>
                    <a:bodyPr/>
                    <a:lstStyle/>
                    <a:p>
                      <a:pPr algn="ct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indent="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少子高齢化が進展すると、将来はどうなる？</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28650" marR="0" indent="-628650" algn="l"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日本は世界最速で少子高齢化が進んでいると言われている。</a:t>
                      </a:r>
                      <a:endParaRPr kumimoji="1" lang="ja-JP" altLang="en-US" sz="1800" b="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457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nchor="ctr">
                    <a:lnL w="12700" cap="flat" cmpd="sng" algn="ctr">
                      <a:noFill/>
                      <a:prstDash val="solid"/>
                      <a:round/>
                      <a:headEnd type="none" w="med" len="med"/>
                      <a:tailEnd type="none" w="med" len="med"/>
                    </a:lnL>
                    <a:lnR w="381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B="108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392316">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381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444500" indent="-44450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3" name="テキスト ボックス 2"/>
          <p:cNvSpPr txBox="1"/>
          <p:nvPr/>
        </p:nvSpPr>
        <p:spPr>
          <a:xfrm>
            <a:off x="472785" y="5883563"/>
            <a:ext cx="8612115" cy="461665"/>
          </a:xfrm>
          <a:prstGeom prst="rect">
            <a:avLst/>
          </a:prstGeom>
          <a:noFill/>
        </p:spPr>
        <p:txBody>
          <a:bodyPr wrap="square" rtlCol="0">
            <a:spAutoFit/>
          </a:bodyPr>
          <a:lstStyle/>
          <a:p>
            <a:pPr lvl="0" defTabSz="844083">
              <a:lnSpc>
                <a:spcPct val="100000"/>
              </a:lnSpc>
              <a:spcBef>
                <a:spcPct val="0"/>
              </a:spcBef>
              <a:spcAft>
                <a:spcPct val="0"/>
              </a:spcAft>
              <a:defRPr/>
            </a:pPr>
            <a:r>
              <a:rPr lang="ja-JP" altLang="en-US" sz="1200" dirty="0">
                <a:solidFill>
                  <a:prstClr val="black"/>
                </a:solidFill>
                <a:ea typeface="ＭＳ Ｐゴシック" pitchFamily="50" charset="-128"/>
              </a:rPr>
              <a:t>（出所）　 </a:t>
            </a:r>
            <a:r>
              <a:rPr lang="en-US" altLang="ja-JP" sz="1200" dirty="0">
                <a:solidFill>
                  <a:prstClr val="black"/>
                </a:solidFill>
                <a:ea typeface="ＭＳ Ｐゴシック" pitchFamily="50" charset="-128"/>
              </a:rPr>
              <a:t>2020</a:t>
            </a:r>
            <a:r>
              <a:rPr lang="ja-JP" altLang="en-US" sz="1200" dirty="0">
                <a:solidFill>
                  <a:prstClr val="black"/>
                </a:solidFill>
                <a:ea typeface="ＭＳ Ｐゴシック" pitchFamily="50" charset="-128"/>
              </a:rPr>
              <a:t>年までの人口は総務省「国勢調査」、合計特殊出生率は厚生労働省「人口動態統計」、</a:t>
            </a:r>
            <a:endParaRPr lang="en-US" altLang="ja-JP" sz="1200" dirty="0">
              <a:solidFill>
                <a:prstClr val="black"/>
              </a:solidFill>
              <a:ea typeface="ＭＳ Ｐゴシック" pitchFamily="50" charset="-128"/>
            </a:endParaRPr>
          </a:p>
          <a:p>
            <a:pPr lvl="0" defTabSz="844083">
              <a:lnSpc>
                <a:spcPct val="100000"/>
              </a:lnSpc>
              <a:spcBef>
                <a:spcPct val="0"/>
              </a:spcBef>
              <a:spcAft>
                <a:spcPct val="0"/>
              </a:spcAft>
              <a:defRPr/>
            </a:pPr>
            <a:r>
              <a:rPr lang="ja-JP" altLang="en-US" sz="1200" dirty="0">
                <a:solidFill>
                  <a:prstClr val="black"/>
                </a:solidFill>
                <a:ea typeface="ＭＳ Ｐゴシック" pitchFamily="50" charset="-128"/>
              </a:rPr>
              <a:t>　　　　　　</a:t>
            </a:r>
            <a:r>
              <a:rPr lang="en-US" altLang="ja-JP" sz="1200" dirty="0">
                <a:solidFill>
                  <a:prstClr val="black"/>
                </a:solidFill>
                <a:ea typeface="ＭＳ Ｐゴシック" pitchFamily="50" charset="-128"/>
              </a:rPr>
              <a:t>2025</a:t>
            </a:r>
            <a:r>
              <a:rPr lang="ja-JP" altLang="en-US" sz="1200" dirty="0">
                <a:solidFill>
                  <a:prstClr val="black"/>
                </a:solidFill>
                <a:ea typeface="ＭＳ Ｐゴシック" pitchFamily="50" charset="-128"/>
              </a:rPr>
              <a:t>年以降は国立社会保障・人口問題研究所「日本の将来推計人口（令和</a:t>
            </a:r>
            <a:r>
              <a:rPr lang="en-US" altLang="ja-JP" sz="1200" dirty="0">
                <a:solidFill>
                  <a:prstClr val="black"/>
                </a:solidFill>
                <a:ea typeface="ＭＳ Ｐゴシック" pitchFamily="50" charset="-128"/>
              </a:rPr>
              <a:t>5</a:t>
            </a:r>
            <a:r>
              <a:rPr lang="ja-JP" altLang="en-US" sz="1200" dirty="0">
                <a:solidFill>
                  <a:prstClr val="black"/>
                </a:solidFill>
                <a:ea typeface="ＭＳ Ｐゴシック" pitchFamily="50" charset="-128"/>
              </a:rPr>
              <a:t>年推計）」（出生中位（死亡中位）推計）</a:t>
            </a:r>
            <a:endParaRPr lang="en-US" altLang="ja-JP" sz="1200" dirty="0">
              <a:solidFill>
                <a:prstClr val="black"/>
              </a:solidFill>
              <a:ea typeface="ＭＳ Ｐゴシック" pitchFamily="50" charset="-128"/>
            </a:endParaRPr>
          </a:p>
        </p:txBody>
      </p:sp>
      <p:pic>
        <p:nvPicPr>
          <p:cNvPr id="4" name="図 3"/>
          <p:cNvPicPr>
            <a:picLocks noChangeAspect="1"/>
          </p:cNvPicPr>
          <p:nvPr/>
        </p:nvPicPr>
        <p:blipFill>
          <a:blip r:embed="rId3"/>
          <a:stretch>
            <a:fillRect/>
          </a:stretch>
        </p:blipFill>
        <p:spPr>
          <a:xfrm>
            <a:off x="665018" y="1865745"/>
            <a:ext cx="8059882" cy="3974200"/>
          </a:xfrm>
          <a:prstGeom prst="rect">
            <a:avLst/>
          </a:prstGeom>
        </p:spPr>
      </p:pic>
    </p:spTree>
    <p:extLst>
      <p:ext uri="{BB962C8B-B14F-4D97-AF65-F5344CB8AC3E}">
        <p14:creationId xmlns:p14="http://schemas.microsoft.com/office/powerpoint/2010/main" val="2995856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18355892"/>
              </p:ext>
            </p:extLst>
          </p:nvPr>
        </p:nvGraphicFramePr>
        <p:xfrm>
          <a:off x="317989" y="417364"/>
          <a:ext cx="37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5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民間保険の役割</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正方形/長方形 25"/>
          <p:cNvSpPr/>
          <p:nvPr/>
        </p:nvSpPr>
        <p:spPr>
          <a:xfrm>
            <a:off x="1965012" y="1820386"/>
            <a:ext cx="6126702" cy="432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幼い子供を残して病死</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正方形/長方形 26"/>
          <p:cNvSpPr/>
          <p:nvPr/>
        </p:nvSpPr>
        <p:spPr>
          <a:xfrm>
            <a:off x="1333500" y="1820386"/>
            <a:ext cx="616992" cy="432000"/>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p>
        </p:txBody>
      </p:sp>
      <p:sp>
        <p:nvSpPr>
          <p:cNvPr id="14" name="正方形/長方形 13"/>
          <p:cNvSpPr/>
          <p:nvPr/>
        </p:nvSpPr>
        <p:spPr>
          <a:xfrm>
            <a:off x="965199" y="1511300"/>
            <a:ext cx="7506488" cy="2794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972272" y="2410016"/>
            <a:ext cx="6126702" cy="432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自動車で、または自転車で人をはねて、数億円の賠償責任を負った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正方形/長方形 28"/>
          <p:cNvSpPr/>
          <p:nvPr/>
        </p:nvSpPr>
        <p:spPr>
          <a:xfrm>
            <a:off x="1340760" y="2410016"/>
            <a:ext cx="616992" cy="432000"/>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p>
        </p:txBody>
      </p:sp>
      <p:sp>
        <p:nvSpPr>
          <p:cNvPr id="30" name="正方形/長方形 29"/>
          <p:cNvSpPr/>
          <p:nvPr/>
        </p:nvSpPr>
        <p:spPr>
          <a:xfrm>
            <a:off x="1979532" y="3050446"/>
            <a:ext cx="6126702" cy="432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spcBef>
                <a:spcPts val="1800"/>
              </a:spcBef>
              <a:spcAft>
                <a:spcPts val="0"/>
              </a:spcAft>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隣家の火事のもらい火で自宅が焼失</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 name="正方形/長方形 30"/>
          <p:cNvSpPr/>
          <p:nvPr/>
        </p:nvSpPr>
        <p:spPr>
          <a:xfrm>
            <a:off x="1348020" y="3050446"/>
            <a:ext cx="616992" cy="432000"/>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979532" y="3692662"/>
            <a:ext cx="6126702" cy="432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spcBef>
                <a:spcPts val="1800"/>
              </a:spcBef>
              <a:spcAft>
                <a:spcPts val="0"/>
              </a:spcAft>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地震で家が壊れたが、地震保険に入っていなかった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1348020" y="3692662"/>
            <a:ext cx="616992" cy="432000"/>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219199" y="1346200"/>
            <a:ext cx="2082801" cy="3302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人生におけるリスクの例</a:t>
            </a:r>
          </a:p>
        </p:txBody>
      </p:sp>
      <p:sp>
        <p:nvSpPr>
          <p:cNvPr id="16" name="フローチャート : 組合せ 15"/>
          <p:cNvSpPr/>
          <p:nvPr/>
        </p:nvSpPr>
        <p:spPr>
          <a:xfrm>
            <a:off x="3542369" y="4441900"/>
            <a:ext cx="2392881" cy="324000"/>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965199" y="4914900"/>
            <a:ext cx="7506487" cy="1749143"/>
          </a:xfrm>
          <a:prstGeom prst="rect">
            <a:avLst/>
          </a:prstGeom>
          <a:noFill/>
          <a:ln w="63500">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216000" tIns="48099" rIns="252000" bIns="48099" numCol="1" rtlCol="0" anchor="ctr" anchorCtr="0" compatLnSpc="1">
            <a:prstTxWarp prst="textNoShape">
              <a:avLst/>
            </a:prstTxWarp>
          </a:bodyPr>
          <a:lstStyle/>
          <a:p>
            <a:pPr marL="285750" indent="-285750" eaLnBrk="0" hangingPunct="0">
              <a:spcAft>
                <a:spcPts val="600"/>
              </a:spcAft>
              <a:buClr>
                <a:schemeClr val="accent2"/>
              </a:buClr>
              <a:buSzPct val="80000"/>
              <a:buFont typeface="Arial" panose="020B0604020202020204" pitchFamily="34" charset="0"/>
              <a:buChar char="•"/>
              <a:tabLst>
                <a:tab pos="174625" algn="l"/>
              </a:tabLst>
            </a:pP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世の中には、「発生する確率は低いが、もし自分の身に降りかかると、重大な損失をもたらすリスク」がいくつかあります。事故や災害が起きた時に、十分なお金が貯まっているとは限りません。</a:t>
            </a:r>
            <a:endPar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0" hangingPunct="0">
              <a:spcAft>
                <a:spcPts val="600"/>
              </a:spcAft>
              <a:buClr>
                <a:schemeClr val="accent2"/>
              </a:buClr>
              <a:buSzPct val="80000"/>
              <a:buFont typeface="Arial" panose="020B0604020202020204" pitchFamily="34" charset="0"/>
              <a:buChar char="•"/>
              <a:tabLst>
                <a:tab pos="174625" algn="l"/>
              </a:tabLst>
            </a:pP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社会保険だけではカバーできない部分が検討対象になります。</a:t>
            </a:r>
          </a:p>
        </p:txBody>
      </p:sp>
      <p:sp>
        <p:nvSpPr>
          <p:cNvPr id="36" name="正方形/長方形 3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405368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841954230"/>
              </p:ext>
            </p:extLst>
          </p:nvPr>
        </p:nvGraphicFramePr>
        <p:xfrm>
          <a:off x="317989" y="417364"/>
          <a:ext cx="37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5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民間保険の役割</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正方形/長方形 25"/>
          <p:cNvSpPr/>
          <p:nvPr/>
        </p:nvSpPr>
        <p:spPr>
          <a:xfrm>
            <a:off x="1850712" y="2048986"/>
            <a:ext cx="6126702" cy="656114"/>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普段から、皆で少しずつお金を出し合って、リスクに備える（保険料）。</a:t>
            </a:r>
          </a:p>
        </p:txBody>
      </p:sp>
      <p:sp>
        <p:nvSpPr>
          <p:cNvPr id="27" name="正方形/長方形 26"/>
          <p:cNvSpPr/>
          <p:nvPr/>
        </p:nvSpPr>
        <p:spPr>
          <a:xfrm>
            <a:off x="1219200" y="2048986"/>
            <a:ext cx="616992" cy="656114"/>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p>
        </p:txBody>
      </p:sp>
      <p:sp>
        <p:nvSpPr>
          <p:cNvPr id="14" name="正方形/長方形 13"/>
          <p:cNvSpPr/>
          <p:nvPr/>
        </p:nvSpPr>
        <p:spPr>
          <a:xfrm>
            <a:off x="650334" y="1485900"/>
            <a:ext cx="7821353" cy="4953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組合せ 15"/>
          <p:cNvSpPr/>
          <p:nvPr/>
        </p:nvSpPr>
        <p:spPr>
          <a:xfrm>
            <a:off x="3377268" y="3902000"/>
            <a:ext cx="2392881" cy="324000"/>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28699" y="1346200"/>
            <a:ext cx="1587501" cy="3302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保険の本質</a:t>
            </a:r>
          </a:p>
        </p:txBody>
      </p:sp>
      <p:sp>
        <p:nvSpPr>
          <p:cNvPr id="19" name="正方形/長方形 18"/>
          <p:cNvSpPr/>
          <p:nvPr/>
        </p:nvSpPr>
        <p:spPr>
          <a:xfrm>
            <a:off x="1850712" y="2963386"/>
            <a:ext cx="6126702" cy="656114"/>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実際にリスクが発生したら、被害に遭ってしまった人に支払う（保険金）。</a:t>
            </a:r>
          </a:p>
        </p:txBody>
      </p:sp>
      <p:sp>
        <p:nvSpPr>
          <p:cNvPr id="20" name="正方形/長方形 19"/>
          <p:cNvSpPr/>
          <p:nvPr/>
        </p:nvSpPr>
        <p:spPr>
          <a:xfrm>
            <a:off x="1219200" y="2963386"/>
            <a:ext cx="616992" cy="656114"/>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p>
        </p:txBody>
      </p:sp>
      <p:sp>
        <p:nvSpPr>
          <p:cNvPr id="21" name="正方形/長方形 20"/>
          <p:cNvSpPr/>
          <p:nvPr/>
        </p:nvSpPr>
        <p:spPr>
          <a:xfrm>
            <a:off x="1850712" y="4500086"/>
            <a:ext cx="6126702" cy="656114"/>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こうすることで、「発生したら重大な損失となるリスク」を、「日頃の少額の 保険料支払」に変換できます。</a:t>
            </a:r>
          </a:p>
        </p:txBody>
      </p:sp>
      <p:sp>
        <p:nvSpPr>
          <p:cNvPr id="22" name="正方形/長方形 21"/>
          <p:cNvSpPr/>
          <p:nvPr/>
        </p:nvSpPr>
        <p:spPr>
          <a:xfrm>
            <a:off x="1219200" y="4500086"/>
            <a:ext cx="616992" cy="656114"/>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p>
        </p:txBody>
      </p:sp>
      <p:sp>
        <p:nvSpPr>
          <p:cNvPr id="23" name="正方形/長方形 22"/>
          <p:cNvSpPr/>
          <p:nvPr/>
        </p:nvSpPr>
        <p:spPr>
          <a:xfrm>
            <a:off x="1850712" y="5414486"/>
            <a:ext cx="6126702" cy="656114"/>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「リスクの変換」</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こそが、保険の本質です。</a:t>
            </a:r>
          </a:p>
        </p:txBody>
      </p:sp>
      <p:sp>
        <p:nvSpPr>
          <p:cNvPr id="24" name="正方形/長方形 23"/>
          <p:cNvSpPr/>
          <p:nvPr/>
        </p:nvSpPr>
        <p:spPr>
          <a:xfrm>
            <a:off x="1219200" y="5414486"/>
            <a:ext cx="616992" cy="656114"/>
          </a:xfrm>
          <a:prstGeom prst="rect">
            <a:avLst/>
          </a:prstGeom>
          <a:solidFill>
            <a:srgbClr val="0070C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p>
        </p:txBody>
      </p:sp>
      <p:sp>
        <p:nvSpPr>
          <p:cNvPr id="25" name="正方形/長方形 2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88554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884403" y="2270000"/>
            <a:ext cx="997034" cy="3744612"/>
          </a:xfrm>
          <a:prstGeom prst="roundRect">
            <a:avLst>
              <a:gd name="adj" fmla="val 8703"/>
            </a:avLst>
          </a:prstGeom>
          <a:solidFill>
            <a:schemeClr val="accent1">
              <a:lumMod val="20000"/>
              <a:lumOff val="80000"/>
            </a:schemeClr>
          </a:solid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110854" y="2270000"/>
            <a:ext cx="3389915" cy="1656184"/>
          </a:xfrm>
          <a:prstGeom prst="roundRect">
            <a:avLst>
              <a:gd name="adj" fmla="val 8703"/>
            </a:avLst>
          </a:prstGeom>
          <a:solidFill>
            <a:schemeClr val="accent1">
              <a:lumMod val="20000"/>
              <a:lumOff val="80000"/>
            </a:schemeClr>
          </a:solid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金融商品の選択</a:t>
            </a:r>
            <a:endParaRPr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金融経済の理解</a:t>
            </a:r>
          </a:p>
          <a:p>
            <a:pPr algn="ctr">
              <a:spcBef>
                <a:spcPts val="600"/>
              </a:spcBef>
            </a:pPr>
            <a:endParaRPr kumimoji="1" lang="ja-JP" altLang="en-US" sz="2600" dirty="0"/>
          </a:p>
        </p:txBody>
      </p:sp>
      <p:sp>
        <p:nvSpPr>
          <p:cNvPr id="10" name="角丸四角形 9"/>
          <p:cNvSpPr/>
          <p:nvPr/>
        </p:nvSpPr>
        <p:spPr>
          <a:xfrm>
            <a:off x="785584" y="4337200"/>
            <a:ext cx="2700000" cy="1656184"/>
          </a:xfrm>
          <a:prstGeom prst="roundRect">
            <a:avLst>
              <a:gd name="adj" fmla="val 8703"/>
            </a:avLst>
          </a:prstGeom>
          <a:solidFill>
            <a:schemeClr val="accent1">
              <a:lumMod val="20000"/>
              <a:lumOff val="80000"/>
            </a:schemeClr>
          </a:solid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家計管理</a:t>
            </a:r>
            <a:endParaRPr kumimoji="1" lang="ja-JP" altLang="en-US" sz="2600" dirty="0"/>
          </a:p>
        </p:txBody>
      </p:sp>
      <p:sp>
        <p:nvSpPr>
          <p:cNvPr id="11" name="角丸四角形 10"/>
          <p:cNvSpPr/>
          <p:nvPr/>
        </p:nvSpPr>
        <p:spPr>
          <a:xfrm>
            <a:off x="4135774" y="4358428"/>
            <a:ext cx="2700000" cy="1656184"/>
          </a:xfrm>
          <a:prstGeom prst="roundRect">
            <a:avLst>
              <a:gd name="adj" fmla="val 8703"/>
            </a:avLst>
          </a:prstGeom>
          <a:solidFill>
            <a:schemeClr val="accent1">
              <a:lumMod val="20000"/>
              <a:lumOff val="80000"/>
            </a:schemeClr>
          </a:solid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2600" dirty="0"/>
          </a:p>
        </p:txBody>
      </p:sp>
      <p:sp>
        <p:nvSpPr>
          <p:cNvPr id="16" name="円/楕円 15"/>
          <p:cNvSpPr/>
          <p:nvPr/>
        </p:nvSpPr>
        <p:spPr>
          <a:xfrm>
            <a:off x="2293753" y="2753491"/>
            <a:ext cx="540000" cy="5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991496" y="4877260"/>
            <a:ext cx="540000" cy="5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8116574" y="2428493"/>
            <a:ext cx="540000" cy="5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4313349" y="4876442"/>
            <a:ext cx="540000" cy="5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57047" y="6398091"/>
            <a:ext cx="7135392" cy="31393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（出所）金融庁金融研究センター「金融経済教育研究会報告書」</a:t>
            </a:r>
          </a:p>
        </p:txBody>
      </p:sp>
      <p:sp>
        <p:nvSpPr>
          <p:cNvPr id="20" name="円/楕円 19"/>
          <p:cNvSpPr/>
          <p:nvPr/>
        </p:nvSpPr>
        <p:spPr>
          <a:xfrm>
            <a:off x="3129969" y="3626312"/>
            <a:ext cx="1367598" cy="1296144"/>
          </a:xfrm>
          <a:prstGeom prst="ellipse">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62397467"/>
              </p:ext>
            </p:extLst>
          </p:nvPr>
        </p:nvGraphicFramePr>
        <p:xfrm>
          <a:off x="622068" y="1260504"/>
          <a:ext cx="7760852" cy="702936"/>
        </p:xfrm>
        <a:graphic>
          <a:graphicData uri="http://schemas.openxmlformats.org/drawingml/2006/table">
            <a:tbl>
              <a:tblPr firstRow="1" bandRow="1">
                <a:tableStyleId>{5C22544A-7EE6-4342-B048-85BDC9FD1C3A}</a:tableStyleId>
              </a:tblPr>
              <a:tblGrid>
                <a:gridCol w="7760852">
                  <a:extLst>
                    <a:ext uri="{9D8B030D-6E8A-4147-A177-3AD203B41FA5}">
                      <a16:colId xmlns:a16="http://schemas.microsoft.com/office/drawing/2014/main" val="20000"/>
                    </a:ext>
                  </a:extLst>
                </a:gridCol>
              </a:tblGrid>
              <a:tr h="702936">
                <a:tc>
                  <a:txBody>
                    <a:bodyPr/>
                    <a:lstStyle/>
                    <a:p>
                      <a:pPr algn="l"/>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生きていくうえで必要な金融に関するリテラシーは、以下の通りです。</a:t>
                      </a:r>
                    </a:p>
                  </a:txBody>
                  <a:tcPr marL="180000"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テキスト ボックス 23"/>
          <p:cNvSpPr txBox="1"/>
          <p:nvPr/>
        </p:nvSpPr>
        <p:spPr>
          <a:xfrm>
            <a:off x="8059613" y="3272260"/>
            <a:ext cx="664797" cy="2533448"/>
          </a:xfrm>
          <a:prstGeom prst="rect">
            <a:avLst/>
          </a:prstGeom>
          <a:noFill/>
        </p:spPr>
        <p:txBody>
          <a:bodyPr vert="eaVert" wrap="square" rtlCol="0">
            <a:spAutoFit/>
          </a:bodyPr>
          <a:lstStyle/>
          <a:p>
            <a:r>
              <a:rPr lang="ja-JP" altLang="en-US" sz="2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外部知見の活用</a:t>
            </a:r>
          </a:p>
        </p:txBody>
      </p:sp>
      <p:sp>
        <p:nvSpPr>
          <p:cNvPr id="25" name="正方形/長方形 24"/>
          <p:cNvSpPr/>
          <p:nvPr/>
        </p:nvSpPr>
        <p:spPr>
          <a:xfrm>
            <a:off x="7200401" y="3317400"/>
            <a:ext cx="94903" cy="576000"/>
          </a:xfrm>
          <a:prstGeom prst="rect">
            <a:avLst/>
          </a:prstGeom>
          <a:solidFill>
            <a:srgbClr val="2C10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右矢印 26"/>
          <p:cNvSpPr/>
          <p:nvPr/>
        </p:nvSpPr>
        <p:spPr>
          <a:xfrm flipH="1">
            <a:off x="6008914" y="3027212"/>
            <a:ext cx="1129000" cy="1160088"/>
          </a:xfrm>
          <a:prstGeom prst="rightArrow">
            <a:avLst>
              <a:gd name="adj1" fmla="val 50000"/>
              <a:gd name="adj2" fmla="val 75398"/>
            </a:avLst>
          </a:prstGeom>
          <a:solidFill>
            <a:srgbClr val="2C10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7367315" y="3324660"/>
            <a:ext cx="94903" cy="576000"/>
          </a:xfrm>
          <a:prstGeom prst="rect">
            <a:avLst/>
          </a:prstGeom>
          <a:solidFill>
            <a:srgbClr val="2C10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7519715" y="3317406"/>
            <a:ext cx="94903" cy="576000"/>
          </a:xfrm>
          <a:prstGeom prst="rect">
            <a:avLst/>
          </a:prstGeom>
          <a:solidFill>
            <a:srgbClr val="2C10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p>
        </p:txBody>
      </p:sp>
      <p:sp>
        <p:nvSpPr>
          <p:cNvPr id="3" name="円弧 2"/>
          <p:cNvSpPr/>
          <p:nvPr/>
        </p:nvSpPr>
        <p:spPr>
          <a:xfrm rot="1442773">
            <a:off x="3797627" y="3852926"/>
            <a:ext cx="672933" cy="951076"/>
          </a:xfrm>
          <a:prstGeom prst="arc">
            <a:avLst>
              <a:gd name="adj1" fmla="val 17085508"/>
              <a:gd name="adj2" fmla="val 20297113"/>
            </a:avLst>
          </a:prstGeom>
          <a:ln w="38100">
            <a:solidFill>
              <a:srgbClr val="0000FF"/>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6" name="円弧 25"/>
          <p:cNvSpPr/>
          <p:nvPr/>
        </p:nvSpPr>
        <p:spPr>
          <a:xfrm rot="13694896">
            <a:off x="3207173" y="3624193"/>
            <a:ext cx="672933" cy="951076"/>
          </a:xfrm>
          <a:prstGeom prst="arc">
            <a:avLst>
              <a:gd name="adj1" fmla="val 17085508"/>
              <a:gd name="adj2" fmla="val 20297113"/>
            </a:avLst>
          </a:prstGeom>
          <a:ln w="38100">
            <a:solidFill>
              <a:srgbClr val="0000FF"/>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2" name="円弧 31"/>
          <p:cNvSpPr/>
          <p:nvPr/>
        </p:nvSpPr>
        <p:spPr>
          <a:xfrm rot="7678456">
            <a:off x="3359573" y="4052359"/>
            <a:ext cx="672933" cy="951076"/>
          </a:xfrm>
          <a:prstGeom prst="arc">
            <a:avLst>
              <a:gd name="adj1" fmla="val 17085508"/>
              <a:gd name="adj2" fmla="val 20297113"/>
            </a:avLst>
          </a:prstGeom>
          <a:ln w="38100">
            <a:solidFill>
              <a:srgbClr val="0000FF"/>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3" name="星 5 3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3242014538"/>
              </p:ext>
            </p:extLst>
          </p:nvPr>
        </p:nvGraphicFramePr>
        <p:xfrm>
          <a:off x="317989" y="417444"/>
          <a:ext cx="838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720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金融リテラシー</a:t>
                      </a: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（お金の知識・判断力）</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1" name="テキスト ボックス 30"/>
          <p:cNvSpPr txBox="1"/>
          <p:nvPr/>
        </p:nvSpPr>
        <p:spPr>
          <a:xfrm>
            <a:off x="5689600" y="39852"/>
            <a:ext cx="288730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790931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335037533"/>
              </p:ext>
            </p:extLst>
          </p:nvPr>
        </p:nvGraphicFramePr>
        <p:xfrm>
          <a:off x="317989" y="417364"/>
          <a:ext cx="525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6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民間保険の役割</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正方形/長方形 2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sp>
        <p:nvSpPr>
          <p:cNvPr id="17" name="円/楕円 16"/>
          <p:cNvSpPr/>
          <p:nvPr/>
        </p:nvSpPr>
        <p:spPr>
          <a:xfrm>
            <a:off x="214445" y="1423430"/>
            <a:ext cx="1055805" cy="1055805"/>
          </a:xfrm>
          <a:prstGeom prst="ellipse">
            <a:avLst/>
          </a:prstGeom>
          <a:solidFill>
            <a:srgbClr val="E0F3FC"/>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ja-JP" altLang="en-US" sz="1400" b="1" dirty="0">
                <a:solidFill>
                  <a:srgbClr val="14AAEB"/>
                </a:solidFill>
                <a:latin typeface="メイリオ" pitchFamily="50" charset="-128"/>
                <a:ea typeface="メイリオ" pitchFamily="50" charset="-128"/>
                <a:cs typeface="メイリオ" pitchFamily="50" charset="-128"/>
              </a:rPr>
              <a:t>死亡</a:t>
            </a:r>
          </a:p>
        </p:txBody>
      </p:sp>
      <p:sp>
        <p:nvSpPr>
          <p:cNvPr id="28" name="円/楕円 27"/>
          <p:cNvSpPr/>
          <p:nvPr/>
        </p:nvSpPr>
        <p:spPr>
          <a:xfrm>
            <a:off x="214445" y="3983344"/>
            <a:ext cx="1055805" cy="1055805"/>
          </a:xfrm>
          <a:prstGeom prst="ellipse">
            <a:avLst/>
          </a:prstGeom>
          <a:solidFill>
            <a:srgbClr val="E0F3FC"/>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ja-JP" altLang="en-US" sz="1400" b="1" dirty="0">
                <a:solidFill>
                  <a:srgbClr val="14AAEB"/>
                </a:solidFill>
                <a:latin typeface="メイリオ" pitchFamily="50" charset="-128"/>
                <a:ea typeface="メイリオ" pitchFamily="50" charset="-128"/>
                <a:cs typeface="メイリオ" pitchFamily="50" charset="-128"/>
              </a:rPr>
              <a:t>老後</a:t>
            </a:r>
            <a:endParaRPr lang="en-US" altLang="ja-JP" sz="1400" b="1" dirty="0">
              <a:solidFill>
                <a:srgbClr val="14AAEB"/>
              </a:solidFill>
              <a:latin typeface="メイリオ" pitchFamily="50" charset="-128"/>
              <a:ea typeface="メイリオ" pitchFamily="50" charset="-128"/>
              <a:cs typeface="メイリオ" pitchFamily="50" charset="-128"/>
            </a:endParaRPr>
          </a:p>
          <a:p>
            <a:pPr algn="ctr">
              <a:lnSpc>
                <a:spcPct val="100000"/>
              </a:lnSpc>
            </a:pPr>
            <a:endParaRPr lang="en-US" altLang="ja-JP" sz="400" b="1" dirty="0">
              <a:solidFill>
                <a:srgbClr val="14AAEB"/>
              </a:solidFill>
              <a:latin typeface="メイリオ" pitchFamily="50" charset="-128"/>
              <a:ea typeface="メイリオ" pitchFamily="50" charset="-128"/>
              <a:cs typeface="メイリオ" pitchFamily="50" charset="-128"/>
            </a:endParaRPr>
          </a:p>
        </p:txBody>
      </p:sp>
      <p:sp>
        <p:nvSpPr>
          <p:cNvPr id="29" name="円/楕円 28"/>
          <p:cNvSpPr/>
          <p:nvPr/>
        </p:nvSpPr>
        <p:spPr>
          <a:xfrm>
            <a:off x="3163306" y="1423430"/>
            <a:ext cx="1055805" cy="1055805"/>
          </a:xfrm>
          <a:prstGeom prst="ellipse">
            <a:avLst/>
          </a:prstGeom>
          <a:solidFill>
            <a:srgbClr val="14AAEB"/>
          </a:solidFill>
          <a:ln>
            <a:solidFill>
              <a:srgbClr val="E0F3F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0000"/>
              </a:lnSpc>
            </a:pPr>
            <a:r>
              <a:rPr lang="ja-JP" altLang="en-US" sz="1400" b="1" dirty="0">
                <a:solidFill>
                  <a:prstClr val="white"/>
                </a:solidFill>
                <a:latin typeface="メイリオ" pitchFamily="50" charset="-128"/>
                <a:ea typeface="メイリオ" pitchFamily="50" charset="-128"/>
                <a:cs typeface="メイリオ" pitchFamily="50" charset="-128"/>
              </a:rPr>
              <a:t>病気</a:t>
            </a:r>
            <a:r>
              <a:rPr lang="en-US" altLang="ja-JP" sz="1400" b="1" dirty="0">
                <a:solidFill>
                  <a:prstClr val="white"/>
                </a:solidFill>
                <a:latin typeface="メイリオ" pitchFamily="50" charset="-128"/>
                <a:ea typeface="メイリオ" pitchFamily="50" charset="-128"/>
                <a:cs typeface="メイリオ" pitchFamily="50" charset="-128"/>
              </a:rPr>
              <a:t/>
            </a:r>
            <a:br>
              <a:rPr lang="en-US" altLang="ja-JP" sz="1400" b="1" dirty="0">
                <a:solidFill>
                  <a:prstClr val="white"/>
                </a:solidFill>
                <a:latin typeface="メイリオ" pitchFamily="50" charset="-128"/>
                <a:ea typeface="メイリオ" pitchFamily="50" charset="-128"/>
                <a:cs typeface="メイリオ" pitchFamily="50" charset="-128"/>
              </a:rPr>
            </a:br>
            <a:r>
              <a:rPr lang="ja-JP" altLang="en-US" sz="1400" b="1" dirty="0">
                <a:solidFill>
                  <a:prstClr val="white"/>
                </a:solidFill>
                <a:latin typeface="メイリオ" pitchFamily="50" charset="-128"/>
                <a:ea typeface="メイリオ" pitchFamily="50" charset="-128"/>
                <a:cs typeface="メイリオ" pitchFamily="50" charset="-128"/>
              </a:rPr>
              <a:t>・</a:t>
            </a:r>
            <a:r>
              <a:rPr lang="en-US" altLang="ja-JP" sz="1400" b="1" dirty="0">
                <a:solidFill>
                  <a:prstClr val="white"/>
                </a:solidFill>
                <a:latin typeface="メイリオ" pitchFamily="50" charset="-128"/>
                <a:ea typeface="メイリオ" pitchFamily="50" charset="-128"/>
                <a:cs typeface="メイリオ" pitchFamily="50" charset="-128"/>
              </a:rPr>
              <a:t/>
            </a:r>
            <a:br>
              <a:rPr lang="en-US" altLang="ja-JP" sz="1400" b="1" dirty="0">
                <a:solidFill>
                  <a:prstClr val="white"/>
                </a:solidFill>
                <a:latin typeface="メイリオ" pitchFamily="50" charset="-128"/>
                <a:ea typeface="メイリオ" pitchFamily="50" charset="-128"/>
                <a:cs typeface="メイリオ" pitchFamily="50" charset="-128"/>
              </a:rPr>
            </a:br>
            <a:r>
              <a:rPr lang="ja-JP" altLang="en-US" sz="1400" b="1" dirty="0">
                <a:solidFill>
                  <a:prstClr val="white"/>
                </a:solidFill>
                <a:latin typeface="メイリオ" pitchFamily="50" charset="-128"/>
                <a:ea typeface="メイリオ" pitchFamily="50" charset="-128"/>
                <a:cs typeface="メイリオ" pitchFamily="50" charset="-128"/>
              </a:rPr>
              <a:t>ケガ</a:t>
            </a:r>
          </a:p>
        </p:txBody>
      </p:sp>
      <p:sp>
        <p:nvSpPr>
          <p:cNvPr id="30" name="円/楕円 29"/>
          <p:cNvSpPr/>
          <p:nvPr/>
        </p:nvSpPr>
        <p:spPr>
          <a:xfrm>
            <a:off x="3163306" y="3983344"/>
            <a:ext cx="1055805" cy="1055805"/>
          </a:xfrm>
          <a:prstGeom prst="ellipse">
            <a:avLst/>
          </a:prstGeom>
          <a:solidFill>
            <a:srgbClr val="14AAEB"/>
          </a:solidFill>
          <a:ln>
            <a:solidFill>
              <a:srgbClr val="E0F3F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0000"/>
              </a:lnSpc>
            </a:pPr>
            <a:r>
              <a:rPr lang="ja-JP" altLang="en-US" sz="1400" b="1" dirty="0">
                <a:solidFill>
                  <a:prstClr val="white"/>
                </a:solidFill>
                <a:latin typeface="メイリオ" pitchFamily="50" charset="-128"/>
                <a:ea typeface="メイリオ" pitchFamily="50" charset="-128"/>
                <a:cs typeface="メイリオ" pitchFamily="50" charset="-128"/>
              </a:rPr>
              <a:t>介護</a:t>
            </a:r>
            <a:endParaRPr lang="en-US" altLang="ja-JP" sz="800" b="1" dirty="0">
              <a:solidFill>
                <a:prstClr val="white"/>
              </a:solidFill>
              <a:latin typeface="メイリオ" pitchFamily="50" charset="-128"/>
              <a:ea typeface="メイリオ" pitchFamily="50" charset="-128"/>
              <a:cs typeface="メイリオ" pitchFamily="50" charset="-128"/>
            </a:endParaRPr>
          </a:p>
        </p:txBody>
      </p:sp>
      <p:sp>
        <p:nvSpPr>
          <p:cNvPr id="31" name="円/楕円 30"/>
          <p:cNvSpPr/>
          <p:nvPr/>
        </p:nvSpPr>
        <p:spPr>
          <a:xfrm>
            <a:off x="6134102" y="1423430"/>
            <a:ext cx="1055805" cy="1055805"/>
          </a:xfrm>
          <a:prstGeom prst="ellipse">
            <a:avLst/>
          </a:prstGeom>
          <a:solidFill>
            <a:srgbClr val="E0F3FC"/>
          </a:solidFill>
          <a:ln>
            <a:solidFill>
              <a:srgbClr val="14AAE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r>
              <a:rPr lang="ja-JP" altLang="en-US" sz="1400" b="1" dirty="0">
                <a:solidFill>
                  <a:srgbClr val="14AAEB"/>
                </a:solidFill>
                <a:latin typeface="メイリオ" pitchFamily="50" charset="-128"/>
                <a:ea typeface="メイリオ" pitchFamily="50" charset="-128"/>
                <a:cs typeface="メイリオ" pitchFamily="50" charset="-128"/>
              </a:rPr>
              <a:t>事故</a:t>
            </a:r>
            <a:endParaRPr lang="en-US" altLang="ja-JP" sz="1400" b="1" dirty="0">
              <a:solidFill>
                <a:srgbClr val="14AAEB"/>
              </a:solidFill>
              <a:latin typeface="メイリオ" pitchFamily="50" charset="-128"/>
              <a:ea typeface="メイリオ" pitchFamily="50" charset="-128"/>
              <a:cs typeface="メイリオ" pitchFamily="50" charset="-128"/>
            </a:endParaRPr>
          </a:p>
          <a:p>
            <a:pPr algn="ctr">
              <a:lnSpc>
                <a:spcPct val="100000"/>
              </a:lnSpc>
            </a:pPr>
            <a:endParaRPr lang="ja-JP" altLang="en-US" sz="800" b="1" dirty="0">
              <a:solidFill>
                <a:srgbClr val="14AAEB"/>
              </a:solidFill>
              <a:latin typeface="メイリオ" pitchFamily="50" charset="-128"/>
              <a:ea typeface="メイリオ" pitchFamily="50" charset="-128"/>
              <a:cs typeface="メイリオ" pitchFamily="50" charset="-128"/>
            </a:endParaRPr>
          </a:p>
        </p:txBody>
      </p:sp>
      <p:sp>
        <p:nvSpPr>
          <p:cNvPr id="32" name="円/楕円 31"/>
          <p:cNvSpPr/>
          <p:nvPr/>
        </p:nvSpPr>
        <p:spPr>
          <a:xfrm>
            <a:off x="6134102" y="3983344"/>
            <a:ext cx="1055805" cy="1055805"/>
          </a:xfrm>
          <a:prstGeom prst="ellipse">
            <a:avLst/>
          </a:prstGeom>
          <a:solidFill>
            <a:srgbClr val="E0F3FC"/>
          </a:solidFill>
          <a:ln>
            <a:solidFill>
              <a:srgbClr val="14AAE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pPr>
            <a:r>
              <a:rPr lang="ja-JP" altLang="en-US" sz="1400" b="1" dirty="0">
                <a:solidFill>
                  <a:srgbClr val="14AAEB"/>
                </a:solidFill>
                <a:latin typeface="メイリオ" pitchFamily="50" charset="-128"/>
                <a:ea typeface="メイリオ" pitchFamily="50" charset="-128"/>
                <a:cs typeface="メイリオ" pitchFamily="50" charset="-128"/>
              </a:rPr>
              <a:t>火災</a:t>
            </a:r>
            <a:r>
              <a:rPr lang="en-US" altLang="ja-JP" sz="1400" b="1" dirty="0">
                <a:solidFill>
                  <a:srgbClr val="14AAEB"/>
                </a:solidFill>
                <a:latin typeface="メイリオ" pitchFamily="50" charset="-128"/>
                <a:ea typeface="メイリオ" pitchFamily="50" charset="-128"/>
                <a:cs typeface="メイリオ" pitchFamily="50" charset="-128"/>
              </a:rPr>
              <a:t/>
            </a:r>
            <a:br>
              <a:rPr lang="en-US" altLang="ja-JP" sz="1400" b="1" dirty="0">
                <a:solidFill>
                  <a:srgbClr val="14AAEB"/>
                </a:solidFill>
                <a:latin typeface="メイリオ" pitchFamily="50" charset="-128"/>
                <a:ea typeface="メイリオ" pitchFamily="50" charset="-128"/>
                <a:cs typeface="メイリオ" pitchFamily="50" charset="-128"/>
              </a:rPr>
            </a:br>
            <a:r>
              <a:rPr lang="ja-JP" altLang="en-US" sz="1400" b="1" dirty="0">
                <a:solidFill>
                  <a:srgbClr val="14AAEB"/>
                </a:solidFill>
                <a:latin typeface="メイリオ" pitchFamily="50" charset="-128"/>
                <a:ea typeface="メイリオ" pitchFamily="50" charset="-128"/>
                <a:cs typeface="メイリオ" pitchFamily="50" charset="-128"/>
              </a:rPr>
              <a:t>・</a:t>
            </a:r>
            <a:r>
              <a:rPr lang="en-US" altLang="ja-JP" sz="1400" b="1" dirty="0">
                <a:solidFill>
                  <a:srgbClr val="14AAEB"/>
                </a:solidFill>
                <a:latin typeface="メイリオ" pitchFamily="50" charset="-128"/>
                <a:ea typeface="メイリオ" pitchFamily="50" charset="-128"/>
                <a:cs typeface="メイリオ" pitchFamily="50" charset="-128"/>
              </a:rPr>
              <a:t/>
            </a:r>
            <a:br>
              <a:rPr lang="en-US" altLang="ja-JP" sz="1400" b="1" dirty="0">
                <a:solidFill>
                  <a:srgbClr val="14AAEB"/>
                </a:solidFill>
                <a:latin typeface="メイリオ" pitchFamily="50" charset="-128"/>
                <a:ea typeface="メイリオ" pitchFamily="50" charset="-128"/>
                <a:cs typeface="メイリオ" pitchFamily="50" charset="-128"/>
              </a:rPr>
            </a:br>
            <a:r>
              <a:rPr lang="ja-JP" altLang="en-US" sz="1400" b="1" dirty="0">
                <a:solidFill>
                  <a:srgbClr val="14AAEB"/>
                </a:solidFill>
                <a:latin typeface="メイリオ" pitchFamily="50" charset="-128"/>
                <a:ea typeface="メイリオ" pitchFamily="50" charset="-128"/>
                <a:cs typeface="メイリオ" pitchFamily="50" charset="-128"/>
              </a:rPr>
              <a:t>自然</a:t>
            </a:r>
            <a:r>
              <a:rPr lang="en-US" altLang="ja-JP" sz="1400" b="1" dirty="0">
                <a:solidFill>
                  <a:srgbClr val="14AAEB"/>
                </a:solidFill>
                <a:latin typeface="メイリオ" pitchFamily="50" charset="-128"/>
                <a:ea typeface="メイリオ" pitchFamily="50" charset="-128"/>
                <a:cs typeface="メイリオ" pitchFamily="50" charset="-128"/>
              </a:rPr>
              <a:t/>
            </a:r>
            <a:br>
              <a:rPr lang="en-US" altLang="ja-JP" sz="1400" b="1" dirty="0">
                <a:solidFill>
                  <a:srgbClr val="14AAEB"/>
                </a:solidFill>
                <a:latin typeface="メイリオ" pitchFamily="50" charset="-128"/>
                <a:ea typeface="メイリオ" pitchFamily="50" charset="-128"/>
                <a:cs typeface="メイリオ" pitchFamily="50" charset="-128"/>
              </a:rPr>
            </a:br>
            <a:r>
              <a:rPr lang="ja-JP" altLang="en-US" sz="1400" b="1" dirty="0">
                <a:solidFill>
                  <a:srgbClr val="14AAEB"/>
                </a:solidFill>
                <a:latin typeface="メイリオ" pitchFamily="50" charset="-128"/>
                <a:ea typeface="メイリオ" pitchFamily="50" charset="-128"/>
                <a:cs typeface="メイリオ" pitchFamily="50" charset="-128"/>
              </a:rPr>
              <a:t>災害</a:t>
            </a:r>
            <a:endParaRPr lang="en-US" altLang="ja-JP" sz="800" b="1" dirty="0">
              <a:solidFill>
                <a:srgbClr val="14AAEB"/>
              </a:solidFill>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112347" y="2491763"/>
            <a:ext cx="1260000" cy="750205"/>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死亡した場合の遺族の生活資金や本人の葬儀費用などに備える</a:t>
            </a:r>
          </a:p>
        </p:txBody>
      </p:sp>
      <p:sp>
        <p:nvSpPr>
          <p:cNvPr id="34" name="テキスト ボックス 33"/>
          <p:cNvSpPr txBox="1"/>
          <p:nvPr/>
        </p:nvSpPr>
        <p:spPr>
          <a:xfrm>
            <a:off x="112347" y="5057724"/>
            <a:ext cx="1260000" cy="584006"/>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老後に必要となる生活資金に備える</a:t>
            </a:r>
          </a:p>
        </p:txBody>
      </p:sp>
      <p:sp>
        <p:nvSpPr>
          <p:cNvPr id="35" name="テキスト ボックス 34"/>
          <p:cNvSpPr txBox="1"/>
          <p:nvPr/>
        </p:nvSpPr>
        <p:spPr>
          <a:xfrm>
            <a:off x="3061208" y="2491763"/>
            <a:ext cx="1260000" cy="916405"/>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病気・ケガによる入院費や治療費、働けなくなった場合の生活資金に備える</a:t>
            </a:r>
          </a:p>
        </p:txBody>
      </p:sp>
      <p:sp>
        <p:nvSpPr>
          <p:cNvPr id="36" name="テキスト ボックス 35"/>
          <p:cNvSpPr txBox="1"/>
          <p:nvPr/>
        </p:nvSpPr>
        <p:spPr>
          <a:xfrm>
            <a:off x="3061208" y="5057724"/>
            <a:ext cx="1260000" cy="750205"/>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寝たきりや認知症になった場合の介護費用に備える</a:t>
            </a:r>
          </a:p>
        </p:txBody>
      </p:sp>
      <p:sp>
        <p:nvSpPr>
          <p:cNvPr id="37" name="テキスト ボックス 36"/>
          <p:cNvSpPr txBox="1"/>
          <p:nvPr/>
        </p:nvSpPr>
        <p:spPr>
          <a:xfrm>
            <a:off x="6032004" y="2491763"/>
            <a:ext cx="1260000" cy="1248803"/>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自動車事故やレジャー中の事故などで、他人の財産などに損害を与えた場合の法律上の損害賠償責任に備える</a:t>
            </a:r>
          </a:p>
        </p:txBody>
      </p:sp>
      <p:sp>
        <p:nvSpPr>
          <p:cNvPr id="38" name="テキスト ボックス 37"/>
          <p:cNvSpPr txBox="1"/>
          <p:nvPr/>
        </p:nvSpPr>
        <p:spPr>
          <a:xfrm>
            <a:off x="6032004" y="5057724"/>
            <a:ext cx="1260000" cy="750205"/>
          </a:xfrm>
          <a:prstGeom prst="rect">
            <a:avLst/>
          </a:prstGeom>
          <a:noFill/>
        </p:spPr>
        <p:txBody>
          <a:bodyPr wrap="square" rtlCol="0">
            <a:spAutoFit/>
          </a:bodyPr>
          <a:lstStyle/>
          <a:p>
            <a:pPr algn="just"/>
            <a:r>
              <a:rPr lang="ja-JP" altLang="en-US" sz="900" dirty="0">
                <a:solidFill>
                  <a:prstClr val="black"/>
                </a:solidFill>
                <a:latin typeface="メイリオ" pitchFamily="50" charset="-128"/>
                <a:ea typeface="メイリオ" pitchFamily="50" charset="-128"/>
                <a:cs typeface="メイリオ" pitchFamily="50" charset="-128"/>
              </a:rPr>
              <a:t>住宅の火災や地震・津波などの自然災害による損害に備える</a:t>
            </a:r>
          </a:p>
        </p:txBody>
      </p:sp>
      <p:cxnSp>
        <p:nvCxnSpPr>
          <p:cNvPr id="39" name="直線コネクタ 38"/>
          <p:cNvCxnSpPr/>
          <p:nvPr/>
        </p:nvCxnSpPr>
        <p:spPr>
          <a:xfrm>
            <a:off x="1373661" y="3983344"/>
            <a:ext cx="0" cy="1952305"/>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321208" y="3983344"/>
            <a:ext cx="0" cy="1952305"/>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373661" y="1422475"/>
            <a:ext cx="0" cy="211488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321208" y="1422475"/>
            <a:ext cx="0" cy="211488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293323" y="1422475"/>
            <a:ext cx="0" cy="2114880"/>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293323" y="3983344"/>
            <a:ext cx="0" cy="1952305"/>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410245" y="1636395"/>
            <a:ext cx="1348446" cy="735586"/>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定期保険</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終身保険</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zh-TW" altLang="en-US" sz="1100" dirty="0">
                <a:solidFill>
                  <a:prstClr val="black"/>
                </a:solidFill>
                <a:latin typeface="メイリオ" pitchFamily="50" charset="-128"/>
                <a:ea typeface="メイリオ" pitchFamily="50" charset="-128"/>
                <a:cs typeface="メイリオ" pitchFamily="50" charset="-128"/>
              </a:rPr>
              <a:t>定期付終身保険</a:t>
            </a:r>
            <a:endParaRPr lang="ja-JP" altLang="en-US" sz="1100" dirty="0">
              <a:solidFill>
                <a:prstClr val="black"/>
              </a:solidFill>
              <a:latin typeface="メイリオ" pitchFamily="50" charset="-128"/>
              <a:ea typeface="メイリオ" pitchFamily="50" charset="-128"/>
              <a:cs typeface="メイリオ" pitchFamily="50" charset="-128"/>
            </a:endParaRPr>
          </a:p>
        </p:txBody>
      </p:sp>
      <p:sp>
        <p:nvSpPr>
          <p:cNvPr id="46" name="テキスト ボックス 45"/>
          <p:cNvSpPr txBox="1"/>
          <p:nvPr/>
        </p:nvSpPr>
        <p:spPr>
          <a:xfrm>
            <a:off x="1410245" y="4404080"/>
            <a:ext cx="1207382" cy="261610"/>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個人年金保険</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47" name="テキスト ボックス 46"/>
          <p:cNvSpPr txBox="1"/>
          <p:nvPr/>
        </p:nvSpPr>
        <p:spPr>
          <a:xfrm>
            <a:off x="4321208" y="1551757"/>
            <a:ext cx="1771639" cy="904863"/>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医療保険</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傷害保険</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生活障害（就業不能）</a:t>
            </a:r>
            <a:r>
              <a:rPr lang="en-US" altLang="ja-JP" sz="1100" dirty="0">
                <a:solidFill>
                  <a:prstClr val="black"/>
                </a:solidFill>
                <a:latin typeface="メイリオ" pitchFamily="50" charset="-128"/>
                <a:ea typeface="メイリオ" pitchFamily="50" charset="-128"/>
                <a:cs typeface="メイリオ" pitchFamily="50" charset="-128"/>
              </a:rPr>
              <a:t/>
            </a:r>
            <a:br>
              <a:rPr lang="en-US" altLang="ja-JP" sz="1100" dirty="0">
                <a:solidFill>
                  <a:prstClr val="black"/>
                </a:solidFill>
                <a:latin typeface="メイリオ" pitchFamily="50" charset="-128"/>
                <a:ea typeface="メイリオ" pitchFamily="50" charset="-128"/>
                <a:cs typeface="メイリオ" pitchFamily="50" charset="-128"/>
              </a:rPr>
            </a:br>
            <a:r>
              <a:rPr lang="ja-JP" altLang="en-US" sz="1100" dirty="0">
                <a:solidFill>
                  <a:prstClr val="black"/>
                </a:solidFill>
                <a:latin typeface="メイリオ" pitchFamily="50" charset="-128"/>
                <a:ea typeface="メイリオ" pitchFamily="50" charset="-128"/>
                <a:cs typeface="メイリオ" pitchFamily="50" charset="-128"/>
              </a:rPr>
              <a:t>保障保険</a:t>
            </a:r>
          </a:p>
        </p:txBody>
      </p:sp>
      <p:sp>
        <p:nvSpPr>
          <p:cNvPr id="48" name="テキスト ボックス 47"/>
          <p:cNvSpPr txBox="1"/>
          <p:nvPr/>
        </p:nvSpPr>
        <p:spPr>
          <a:xfrm>
            <a:off x="4321208" y="4404080"/>
            <a:ext cx="1207382" cy="261610"/>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介護費用保険</a:t>
            </a:r>
          </a:p>
        </p:txBody>
      </p:sp>
      <p:sp>
        <p:nvSpPr>
          <p:cNvPr id="49" name="テキスト ボックス 48"/>
          <p:cNvSpPr txBox="1"/>
          <p:nvPr/>
        </p:nvSpPr>
        <p:spPr>
          <a:xfrm>
            <a:off x="7292004" y="1551757"/>
            <a:ext cx="1489510" cy="904863"/>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自動車保険</a:t>
            </a:r>
            <a:r>
              <a:rPr lang="en-US" altLang="ja-JP" sz="1100" dirty="0">
                <a:solidFill>
                  <a:prstClr val="black"/>
                </a:solidFill>
                <a:latin typeface="メイリオ" pitchFamily="50" charset="-128"/>
                <a:ea typeface="メイリオ" pitchFamily="50" charset="-128"/>
                <a:cs typeface="メイリオ" pitchFamily="50" charset="-128"/>
              </a:rPr>
              <a:t/>
            </a:r>
            <a:br>
              <a:rPr lang="en-US" altLang="ja-JP" sz="1100" dirty="0">
                <a:solidFill>
                  <a:prstClr val="black"/>
                </a:solidFill>
                <a:latin typeface="メイリオ" pitchFamily="50" charset="-128"/>
                <a:ea typeface="メイリオ" pitchFamily="50" charset="-128"/>
                <a:cs typeface="メイリオ" pitchFamily="50" charset="-128"/>
              </a:rPr>
            </a:br>
            <a:r>
              <a:rPr lang="ja-JP" altLang="en-US" sz="1100" dirty="0">
                <a:solidFill>
                  <a:prstClr val="black"/>
                </a:solidFill>
                <a:latin typeface="メイリオ" pitchFamily="50" charset="-128"/>
                <a:ea typeface="メイリオ" pitchFamily="50" charset="-128"/>
                <a:cs typeface="メイリオ" pitchFamily="50" charset="-128"/>
              </a:rPr>
              <a:t>（自賠責・任意）</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個人賠償責任保険</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海外旅行保険</a:t>
            </a:r>
          </a:p>
        </p:txBody>
      </p:sp>
      <p:sp>
        <p:nvSpPr>
          <p:cNvPr id="50" name="テキスト ボックス 49"/>
          <p:cNvSpPr txBox="1"/>
          <p:nvPr/>
        </p:nvSpPr>
        <p:spPr>
          <a:xfrm>
            <a:off x="7292004" y="4295313"/>
            <a:ext cx="1912703" cy="498598"/>
          </a:xfrm>
          <a:prstGeom prst="rect">
            <a:avLst/>
          </a:prstGeom>
          <a:noFill/>
        </p:spPr>
        <p:txBody>
          <a:bodyPr wrap="none" rtlCol="0" anchor="ctr">
            <a:spAutoFit/>
          </a:bodyPr>
          <a:lstStyle/>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火災保険（建物・家財）</a:t>
            </a:r>
            <a:endParaRPr lang="en-US" altLang="ja-JP" sz="1100" dirty="0">
              <a:solidFill>
                <a:prstClr val="black"/>
              </a:solidFill>
              <a:latin typeface="メイリオ" pitchFamily="50" charset="-128"/>
              <a:ea typeface="メイリオ" pitchFamily="50" charset="-128"/>
              <a:cs typeface="メイリオ" pitchFamily="50" charset="-128"/>
            </a:endParaRPr>
          </a:p>
          <a:p>
            <a:pPr marL="174625" indent="-174625">
              <a:lnSpc>
                <a:spcPct val="100000"/>
              </a:lnSpc>
              <a:buFont typeface="Arial" pitchFamily="34" charset="0"/>
              <a:buChar char="•"/>
            </a:pPr>
            <a:r>
              <a:rPr lang="ja-JP" altLang="en-US" sz="1100" dirty="0">
                <a:solidFill>
                  <a:prstClr val="black"/>
                </a:solidFill>
                <a:latin typeface="メイリオ" pitchFamily="50" charset="-128"/>
                <a:ea typeface="メイリオ" pitchFamily="50" charset="-128"/>
                <a:cs typeface="メイリオ" pitchFamily="50" charset="-128"/>
              </a:rPr>
              <a:t>地震保険（建物・家財）</a:t>
            </a:r>
          </a:p>
        </p:txBody>
      </p:sp>
      <p:sp>
        <p:nvSpPr>
          <p:cNvPr id="51" name="ホームベース 50"/>
          <p:cNvSpPr/>
          <p:nvPr/>
        </p:nvSpPr>
        <p:spPr>
          <a:xfrm>
            <a:off x="122075" y="6108698"/>
            <a:ext cx="5631027" cy="418289"/>
          </a:xfrm>
          <a:prstGeom prst="homePlate">
            <a:avLst/>
          </a:prstGeom>
          <a:solidFill>
            <a:srgbClr val="E0F3FC">
              <a:alpha val="50196"/>
            </a:srgbClr>
          </a:solidFill>
          <a:ln>
            <a:solidFill>
              <a:srgbClr val="14AAEB">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2" name="ホームベース 51"/>
          <p:cNvSpPr/>
          <p:nvPr/>
        </p:nvSpPr>
        <p:spPr>
          <a:xfrm flipH="1">
            <a:off x="3135704" y="6105450"/>
            <a:ext cx="5849953" cy="418289"/>
          </a:xfrm>
          <a:prstGeom prst="homePlate">
            <a:avLst/>
          </a:prstGeom>
          <a:solidFill>
            <a:srgbClr val="E0F3FC">
              <a:alpha val="30196"/>
            </a:srgbClr>
          </a:solidFill>
          <a:ln>
            <a:solidFill>
              <a:srgbClr val="14AAEB">
                <a:alpha val="50196"/>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white"/>
              </a:solidFill>
            </a:endParaRPr>
          </a:p>
        </p:txBody>
      </p:sp>
      <p:sp>
        <p:nvSpPr>
          <p:cNvPr id="53" name="テキスト ボックス 52"/>
          <p:cNvSpPr txBox="1"/>
          <p:nvPr/>
        </p:nvSpPr>
        <p:spPr>
          <a:xfrm>
            <a:off x="385489" y="6170274"/>
            <a:ext cx="1980029" cy="340093"/>
          </a:xfrm>
          <a:prstGeom prst="rect">
            <a:avLst/>
          </a:prstGeom>
          <a:noFill/>
        </p:spPr>
        <p:txBody>
          <a:bodyPr wrap="none" rtlCol="0">
            <a:spAutoFit/>
          </a:bodyPr>
          <a:lstStyle/>
          <a:p>
            <a:r>
              <a:rPr lang="ja-JP" altLang="en-US" sz="1400" b="1" dirty="0">
                <a:solidFill>
                  <a:srgbClr val="14AAEB"/>
                </a:solidFill>
                <a:latin typeface="メイリオ" pitchFamily="50" charset="-128"/>
                <a:ea typeface="メイリオ" pitchFamily="50" charset="-128"/>
                <a:cs typeface="メイリオ" pitchFamily="50" charset="-128"/>
              </a:rPr>
              <a:t>生命保険（第一分野）</a:t>
            </a:r>
          </a:p>
        </p:txBody>
      </p:sp>
      <p:sp>
        <p:nvSpPr>
          <p:cNvPr id="54" name="テキスト ボックス 53"/>
          <p:cNvSpPr txBox="1"/>
          <p:nvPr/>
        </p:nvSpPr>
        <p:spPr>
          <a:xfrm>
            <a:off x="6891833" y="6170274"/>
            <a:ext cx="1980029" cy="340093"/>
          </a:xfrm>
          <a:prstGeom prst="rect">
            <a:avLst/>
          </a:prstGeom>
          <a:noFill/>
        </p:spPr>
        <p:txBody>
          <a:bodyPr wrap="none" rtlCol="0">
            <a:spAutoFit/>
          </a:bodyPr>
          <a:lstStyle/>
          <a:p>
            <a:r>
              <a:rPr lang="ja-JP" altLang="en-US" sz="1400" b="1" dirty="0">
                <a:solidFill>
                  <a:srgbClr val="14AAEB"/>
                </a:solidFill>
                <a:latin typeface="メイリオ" pitchFamily="50" charset="-128"/>
                <a:ea typeface="メイリオ" pitchFamily="50" charset="-128"/>
                <a:cs typeface="メイリオ" pitchFamily="50" charset="-128"/>
              </a:rPr>
              <a:t>損害保険（第二分野）</a:t>
            </a:r>
          </a:p>
        </p:txBody>
      </p:sp>
      <p:sp>
        <p:nvSpPr>
          <p:cNvPr id="55" name="六角形 54"/>
          <p:cNvSpPr/>
          <p:nvPr/>
        </p:nvSpPr>
        <p:spPr>
          <a:xfrm>
            <a:off x="2949191" y="6105450"/>
            <a:ext cx="2994411" cy="418289"/>
          </a:xfrm>
          <a:prstGeom prst="hexagon">
            <a:avLst>
              <a:gd name="adj" fmla="val 40940"/>
              <a:gd name="vf" fmla="val 115470"/>
            </a:avLst>
          </a:prstGeom>
          <a:solidFill>
            <a:srgbClr val="14AAEB"/>
          </a:solidFill>
          <a:ln>
            <a:solidFill>
              <a:srgbClr val="E0F3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6" name="テキスト ボックス 55"/>
          <p:cNvSpPr txBox="1"/>
          <p:nvPr/>
        </p:nvSpPr>
        <p:spPr>
          <a:xfrm>
            <a:off x="3247656" y="6170274"/>
            <a:ext cx="2587299" cy="350865"/>
          </a:xfrm>
          <a:prstGeom prst="rect">
            <a:avLst/>
          </a:prstGeom>
          <a:noFill/>
        </p:spPr>
        <p:txBody>
          <a:bodyPr wrap="square" rtlCol="0">
            <a:spAutoFit/>
          </a:bodyPr>
          <a:lstStyle/>
          <a:p>
            <a:pPr algn="ctr"/>
            <a:r>
              <a:rPr lang="ja-JP" altLang="en-US" sz="1400" b="1" dirty="0">
                <a:solidFill>
                  <a:prstClr val="white"/>
                </a:solidFill>
                <a:latin typeface="メイリオ" pitchFamily="50" charset="-128"/>
                <a:ea typeface="メイリオ" pitchFamily="50" charset="-128"/>
                <a:cs typeface="メイリオ" pitchFamily="50" charset="-128"/>
              </a:rPr>
              <a:t>傷害疾病保険（第三分野）</a:t>
            </a:r>
          </a:p>
        </p:txBody>
      </p:sp>
      <p:sp>
        <p:nvSpPr>
          <p:cNvPr id="57" name="テキスト ボックス 56"/>
          <p:cNvSpPr txBox="1"/>
          <p:nvPr/>
        </p:nvSpPr>
        <p:spPr>
          <a:xfrm>
            <a:off x="265293" y="4511810"/>
            <a:ext cx="954107" cy="304699"/>
          </a:xfrm>
          <a:prstGeom prst="rect">
            <a:avLst/>
          </a:prstGeom>
          <a:noFill/>
        </p:spPr>
        <p:txBody>
          <a:bodyPr wrap="none" rtlCol="0">
            <a:spAutoFit/>
          </a:bodyPr>
          <a:lstStyle/>
          <a:p>
            <a:r>
              <a:rPr lang="ja-JP" altLang="en-US" sz="1200" b="1" dirty="0">
                <a:solidFill>
                  <a:srgbClr val="14AAEB"/>
                </a:solidFill>
                <a:latin typeface="メイリオ" pitchFamily="50" charset="-128"/>
                <a:ea typeface="メイリオ" pitchFamily="50" charset="-128"/>
                <a:cs typeface="メイリオ" pitchFamily="50" charset="-128"/>
              </a:rPr>
              <a:t>（長生き）</a:t>
            </a:r>
          </a:p>
        </p:txBody>
      </p:sp>
      <p:sp>
        <p:nvSpPr>
          <p:cNvPr id="58" name="テキスト ボックス 57"/>
          <p:cNvSpPr txBox="1"/>
          <p:nvPr/>
        </p:nvSpPr>
        <p:spPr>
          <a:xfrm>
            <a:off x="6025455" y="1919433"/>
            <a:ext cx="1313180" cy="287002"/>
          </a:xfrm>
          <a:prstGeom prst="rect">
            <a:avLst/>
          </a:prstGeom>
          <a:noFill/>
        </p:spPr>
        <p:txBody>
          <a:bodyPr wrap="none" rtlCol="0">
            <a:spAutoFit/>
          </a:bodyPr>
          <a:lstStyle/>
          <a:p>
            <a:r>
              <a:rPr lang="ja-JP" altLang="en-US" sz="1100" b="1" dirty="0">
                <a:solidFill>
                  <a:srgbClr val="14AAEB"/>
                </a:solidFill>
                <a:latin typeface="メイリオ" pitchFamily="50" charset="-128"/>
                <a:ea typeface="メイリオ" pitchFamily="50" charset="-128"/>
                <a:cs typeface="メイリオ" pitchFamily="50" charset="-128"/>
              </a:rPr>
              <a:t>（損害賠償責任）</a:t>
            </a:r>
          </a:p>
        </p:txBody>
      </p:sp>
      <p:sp>
        <p:nvSpPr>
          <p:cNvPr id="59" name="テキスト ボックス 58"/>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31584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17364"/>
          <a:ext cx="28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地震保険</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正方形/長方形 2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～社会保険制度と民間保険</a:t>
            </a:r>
          </a:p>
        </p:txBody>
      </p:sp>
      <p:graphicFrame>
        <p:nvGraphicFramePr>
          <p:cNvPr id="17" name="表 16"/>
          <p:cNvGraphicFramePr>
            <a:graphicFrameLocks noGrp="1"/>
          </p:cNvGraphicFramePr>
          <p:nvPr/>
        </p:nvGraphicFramePr>
        <p:xfrm>
          <a:off x="648994" y="1387429"/>
          <a:ext cx="7609846" cy="4439469"/>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6480000">
                  <a:extLst>
                    <a:ext uri="{9D8B030D-6E8A-4147-A177-3AD203B41FA5}">
                      <a16:colId xmlns:a16="http://schemas.microsoft.com/office/drawing/2014/main" val="20001"/>
                    </a:ext>
                  </a:extLst>
                </a:gridCol>
              </a:tblGrid>
              <a:tr h="777111">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地震保険は、</a:t>
                      </a:r>
                      <a:r>
                        <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地震</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噴火</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津波</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を原因とする火災・損壊・流失などによる損害を補償する保険です。</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43675">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777111">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これらの損害は、</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火災保険単独では補償されません</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地震保険への加入が必要です。</a:t>
                      </a:r>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43675">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777111">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地震保険は、火災保険に</a:t>
                      </a:r>
                      <a:r>
                        <a:rPr lang="ja-JP" altLang="en-US" sz="20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付帯</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して契約する必要。</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単独では加入できません（少額短期保険を除く）。</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443675">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77111">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保険金額は、火災保険の保険金額の３０～５０％。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上限は建物</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万円、家財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万円。</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7" name="テキスト ボックス 6"/>
          <p:cNvSpPr txBox="1"/>
          <p:nvPr/>
        </p:nvSpPr>
        <p:spPr>
          <a:xfrm>
            <a:off x="1241182" y="6174372"/>
            <a:ext cx="7487182" cy="313932"/>
          </a:xfrm>
          <a:prstGeom prst="rect">
            <a:avLst/>
          </a:prstGeom>
          <a:noFill/>
        </p:spPr>
        <p:txBody>
          <a:bodyPr wrap="square" rtlCol="0">
            <a:spAutoFit/>
          </a:bodyPr>
          <a:lstStyle/>
          <a:p>
            <a:pPr>
              <a:spcAft>
                <a:spcPts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（出所）一般社団法人日本損害保険協会のウェブサイト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(https://www.sonpo.or.jp/insurance/jishin/)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9387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2095309" cy="555672"/>
            <a:chOff x="1202980" y="1071736"/>
            <a:chExt cx="1297910" cy="171262"/>
          </a:xfrm>
        </p:grpSpPr>
        <p:sp>
          <p:nvSpPr>
            <p:cNvPr id="7" name="テキスト ボックス 6"/>
            <p:cNvSpPr txBox="1"/>
            <p:nvPr/>
          </p:nvSpPr>
          <p:spPr>
            <a:xfrm>
              <a:off x="1615171" y="1081303"/>
              <a:ext cx="885719"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768009566"/>
              </p:ext>
            </p:extLst>
          </p:nvPr>
        </p:nvGraphicFramePr>
        <p:xfrm>
          <a:off x="317989" y="417364"/>
          <a:ext cx="2649174"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462154">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ポイント</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graphicFrame>
        <p:nvGraphicFramePr>
          <p:cNvPr id="9" name="表 8"/>
          <p:cNvGraphicFramePr>
            <a:graphicFrameLocks noGrp="1"/>
          </p:cNvGraphicFramePr>
          <p:nvPr>
            <p:extLst>
              <p:ext uri="{D42A27DB-BD31-4B8C-83A1-F6EECF244321}">
                <p14:modId xmlns:p14="http://schemas.microsoft.com/office/powerpoint/2010/main" val="1758705927"/>
              </p:ext>
            </p:extLst>
          </p:nvPr>
        </p:nvGraphicFramePr>
        <p:xfrm>
          <a:off x="629665" y="1405861"/>
          <a:ext cx="7695692" cy="4998964"/>
        </p:xfrm>
        <a:graphic>
          <a:graphicData uri="http://schemas.openxmlformats.org/drawingml/2006/table">
            <a:tbl>
              <a:tblPr firstRow="1" bandRow="1">
                <a:tableStyleId>{5C22544A-7EE6-4342-B048-85BDC9FD1C3A}</a:tableStyleId>
              </a:tblPr>
              <a:tblGrid>
                <a:gridCol w="963692">
                  <a:extLst>
                    <a:ext uri="{9D8B030D-6E8A-4147-A177-3AD203B41FA5}">
                      <a16:colId xmlns:a16="http://schemas.microsoft.com/office/drawing/2014/main" val="20000"/>
                    </a:ext>
                  </a:extLst>
                </a:gridCol>
                <a:gridCol w="6732000">
                  <a:extLst>
                    <a:ext uri="{9D8B030D-6E8A-4147-A177-3AD203B41FA5}">
                      <a16:colId xmlns:a16="http://schemas.microsoft.com/office/drawing/2014/main" val="20001"/>
                    </a:ext>
                  </a:extLst>
                </a:gridCol>
              </a:tblGrid>
              <a:tr h="503042">
                <a:tc>
                  <a:txBody>
                    <a:bodyPr/>
                    <a:lstStyle/>
                    <a:p>
                      <a:pPr algn="r"/>
                      <a:r>
                        <a:rPr kumimoji="1" lang="ja-JP" altLang="en-US" sz="2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お金を「借りる」とは、</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将来の収入の先取り</a:t>
                      </a:r>
                      <a:r>
                        <a:rPr lang="ja-JP" altLang="en-US" sz="2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397515">
                <a:tc>
                  <a:txBody>
                    <a:bodyPr/>
                    <a:lstStyle/>
                    <a:p>
                      <a:pPr algn="r"/>
                      <a:endParaRPr kumimoji="1"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7377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72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住宅のような高額のものは、一般的に貯めてから購入することが困難なので、多くの人が</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住宅ローン</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を利用します。</a:t>
                      </a: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397515">
                <a:tc>
                  <a:txBody>
                    <a:bodyPr/>
                    <a:lstStyle/>
                    <a:p>
                      <a:pPr algn="r"/>
                      <a:endParaRPr kumimoji="1"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5030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お金を「借りる」と一般的に</a:t>
                      </a:r>
                      <a:r>
                        <a:rPr lang="ja-JP" altLang="en-US" sz="2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が発生します。</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397515">
                <a:tc>
                  <a:txBody>
                    <a:bodyPr/>
                    <a:lstStyle/>
                    <a:p>
                      <a:pPr algn="r"/>
                      <a:endParaRPr kumimoji="1"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098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消費者ローンやカードローンなどローンを利用する際は借り過ぎに注意が必要です。</a:t>
                      </a: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39751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7098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クレジットカードも、分割払いやリボ払いでは手数料（実質的には金利）が発生します。</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260287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202500260"/>
              </p:ext>
            </p:extLst>
          </p:nvPr>
        </p:nvGraphicFramePr>
        <p:xfrm>
          <a:off x="317989" y="417364"/>
          <a:ext cx="313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住宅ローン</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graphicFrame>
        <p:nvGraphicFramePr>
          <p:cNvPr id="7" name="表 6"/>
          <p:cNvGraphicFramePr>
            <a:graphicFrameLocks noGrp="1"/>
          </p:cNvGraphicFramePr>
          <p:nvPr>
            <p:extLst>
              <p:ext uri="{D42A27DB-BD31-4B8C-83A1-F6EECF244321}">
                <p14:modId xmlns:p14="http://schemas.microsoft.com/office/powerpoint/2010/main" val="2892669384"/>
              </p:ext>
            </p:extLst>
          </p:nvPr>
        </p:nvGraphicFramePr>
        <p:xfrm>
          <a:off x="329827" y="1532861"/>
          <a:ext cx="8473846" cy="4827360"/>
        </p:xfrm>
        <a:graphic>
          <a:graphicData uri="http://schemas.openxmlformats.org/drawingml/2006/table">
            <a:tbl>
              <a:tblPr firstRow="1" bandRow="1">
                <a:tableStyleId>{5C22544A-7EE6-4342-B048-85BDC9FD1C3A}</a:tableStyleId>
              </a:tblPr>
              <a:tblGrid>
                <a:gridCol w="996923">
                  <a:extLst>
                    <a:ext uri="{9D8B030D-6E8A-4147-A177-3AD203B41FA5}">
                      <a16:colId xmlns:a16="http://schemas.microsoft.com/office/drawing/2014/main" val="20000"/>
                    </a:ext>
                  </a:extLst>
                </a:gridCol>
                <a:gridCol w="7476923">
                  <a:extLst>
                    <a:ext uri="{9D8B030D-6E8A-4147-A177-3AD203B41FA5}">
                      <a16:colId xmlns:a16="http://schemas.microsoft.com/office/drawing/2014/main" val="20001"/>
                    </a:ext>
                  </a:extLst>
                </a:gridCol>
              </a:tblGrid>
              <a:tr h="1116000">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B="180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固定金利方式</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変動金利方式</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B="72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41646">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1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元金均等払い方式</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or </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元利均等払い方式</a:t>
                      </a:r>
                      <a:r>
                        <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241646">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540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頭金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をどれだけ用意できるか。</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241646">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540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毎年の返済負担</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を手取年収の何％までに止めるべきか。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2416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540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住宅を売ってもローンが残ることもあります。</a:t>
                      </a:r>
                      <a:endPar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正方形/長方形 1"/>
          <p:cNvSpPr/>
          <p:nvPr/>
        </p:nvSpPr>
        <p:spPr>
          <a:xfrm>
            <a:off x="1562100" y="1938214"/>
            <a:ext cx="7171466" cy="646331"/>
          </a:xfrm>
          <a:prstGeom prst="rect">
            <a:avLst/>
          </a:prstGeom>
        </p:spPr>
        <p:txBody>
          <a:bodyPr wrap="square">
            <a:spAutoFit/>
          </a:bodyPr>
          <a:lstStyle/>
          <a:p>
            <a:pPr marL="285750" indent="-285750">
              <a:lnSpc>
                <a:spcPct val="100000"/>
              </a:lnSpc>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一般に、ある一時点をとると、変動金利方式の方が固定金利方式よりも金利は低い。</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00000"/>
              </a:lnSpc>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変動金利方式の場合、市場金利にあわせて、途中で金利が 上がったり下がったりする。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524000" y="3300822"/>
            <a:ext cx="8597900" cy="969496"/>
          </a:xfrm>
          <a:prstGeom prst="rect">
            <a:avLst/>
          </a:prstGeom>
        </p:spPr>
        <p:txBody>
          <a:bodyPr wrap="square">
            <a:spAutoFit/>
          </a:bodyPr>
          <a:lstStyle/>
          <a:p>
            <a:pPr marL="285750" indent="-285750">
              <a:lnSpc>
                <a:spcPct val="100000"/>
              </a:lnSpc>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元利均等払いの場合、最初のうちは利子を中心に返すことになり、元本はあまり減らない。</a:t>
            </a:r>
          </a:p>
          <a:p>
            <a:pPr marL="285750" indent="-285750">
              <a:lnSpc>
                <a:spcPct val="100000"/>
              </a:lnSpc>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元金均等払いの場合、最初のうちは返済負担が重い。</a:t>
            </a:r>
          </a:p>
          <a:p>
            <a:pPr marL="285750" indent="-285750">
              <a:lnSpc>
                <a:spcPct val="100000"/>
              </a:lnSpc>
              <a:buFont typeface="Wingdings" panose="05000000000000000000" pitchFamily="2" charset="2"/>
              <a:buChar char="ü"/>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387385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230192607"/>
              </p:ext>
            </p:extLst>
          </p:nvPr>
        </p:nvGraphicFramePr>
        <p:xfrm>
          <a:off x="317989" y="417364"/>
          <a:ext cx="356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37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クレジットカード</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graphicFrame>
        <p:nvGraphicFramePr>
          <p:cNvPr id="7" name="表 6"/>
          <p:cNvGraphicFramePr>
            <a:graphicFrameLocks noGrp="1"/>
          </p:cNvGraphicFramePr>
          <p:nvPr>
            <p:extLst>
              <p:ext uri="{D42A27DB-BD31-4B8C-83A1-F6EECF244321}">
                <p14:modId xmlns:p14="http://schemas.microsoft.com/office/powerpoint/2010/main" val="761250746"/>
              </p:ext>
            </p:extLst>
          </p:nvPr>
        </p:nvGraphicFramePr>
        <p:xfrm>
          <a:off x="562058" y="1233717"/>
          <a:ext cx="8124923" cy="5532120"/>
        </p:xfrm>
        <a:graphic>
          <a:graphicData uri="http://schemas.openxmlformats.org/drawingml/2006/table">
            <a:tbl>
              <a:tblPr firstRow="1" bandRow="1">
                <a:tableStyleId>{5C22544A-7EE6-4342-B048-85BDC9FD1C3A}</a:tableStyleId>
              </a:tblPr>
              <a:tblGrid>
                <a:gridCol w="996923">
                  <a:extLst>
                    <a:ext uri="{9D8B030D-6E8A-4147-A177-3AD203B41FA5}">
                      <a16:colId xmlns:a16="http://schemas.microsoft.com/office/drawing/2014/main" val="20000"/>
                    </a:ext>
                  </a:extLst>
                </a:gridCol>
                <a:gridCol w="7128000">
                  <a:extLst>
                    <a:ext uri="{9D8B030D-6E8A-4147-A177-3AD203B41FA5}">
                      <a16:colId xmlns:a16="http://schemas.microsoft.com/office/drawing/2014/main" val="20001"/>
                    </a:ext>
                  </a:extLst>
                </a:gridCol>
              </a:tblGrid>
              <a:tr h="504000">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B="180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クレジットカードを使うことは、</a:t>
                      </a:r>
                      <a:r>
                        <a:rPr kumimoji="1"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お金を借りること</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B="72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9462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332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使い方は、</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に大別されます。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9462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224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手数料（金利）</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を知りましょう。</a:t>
                      </a:r>
                      <a:r>
                        <a:rPr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（手数料の一般的な例は以下の通り）</a:t>
                      </a:r>
                      <a:endPar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194620">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792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リボ払い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は、いくら使っても毎月の返済額が一定であったりしますが、 借入額がなかなか減らず、支払う金利が大きくなりがちです。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946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75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自分のルール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を定めましょう。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─例：「１回払いだけにする」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（ポイントを貯めるために使う）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1" name="正方形/長方形 10"/>
          <p:cNvSpPr/>
          <p:nvPr/>
        </p:nvSpPr>
        <p:spPr>
          <a:xfrm>
            <a:off x="1698164" y="2360634"/>
            <a:ext cx="7126517" cy="877163"/>
          </a:xfrm>
          <a:prstGeom prst="rect">
            <a:avLst/>
          </a:prstGeom>
        </p:spPr>
        <p:txBody>
          <a:bodyPr wrap="square">
            <a:spAutoFit/>
          </a:bodyPr>
          <a:lstStyle/>
          <a:p>
            <a:pPr marL="285750" indent="-285750">
              <a:lnSpc>
                <a:spcPct val="100000"/>
              </a:lnSpc>
              <a:buFont typeface="Wingdings" panose="05000000000000000000" pitchFamily="2" charset="2"/>
              <a:buChar char="ü"/>
            </a:pPr>
            <a:r>
              <a:rPr lang="ja-JP" altLang="en-US" sz="1500" u="sng" dirty="0">
                <a:latin typeface="Meiryo UI" panose="020B0604030504040204" pitchFamily="50" charset="-128"/>
                <a:ea typeface="Meiryo UI" panose="020B0604030504040204" pitchFamily="50" charset="-128"/>
                <a:cs typeface="Meiryo UI" panose="020B0604030504040204" pitchFamily="50" charset="-128"/>
              </a:rPr>
              <a:t>クレジット</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物やサービスを買う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ためにカードでお金を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借りる</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こと。１回払い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一括払い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回払い、リボ払い、などがあります。</a:t>
            </a:r>
          </a:p>
          <a:p>
            <a:pPr marL="285750" indent="-285750">
              <a:lnSpc>
                <a:spcPct val="100000"/>
              </a:lnSpc>
              <a:buFont typeface="Wingdings" panose="05000000000000000000" pitchFamily="2" charset="2"/>
              <a:buChar char="ü"/>
            </a:pPr>
            <a:r>
              <a:rPr lang="ja-JP" altLang="en-US" sz="1500" u="sng" dirty="0">
                <a:latin typeface="Meiryo UI" panose="020B0604030504040204" pitchFamily="50" charset="-128"/>
                <a:ea typeface="Meiryo UI" panose="020B0604030504040204" pitchFamily="50" charset="-128"/>
                <a:cs typeface="Meiryo UI" panose="020B0604030504040204" pitchFamily="50" charset="-128"/>
              </a:rPr>
              <a:t>キャッシング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とは、クレジットカードを使いお金を</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引出す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（借りる）こと。</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22178805"/>
              </p:ext>
            </p:extLst>
          </p:nvPr>
        </p:nvGraphicFramePr>
        <p:xfrm>
          <a:off x="1741066" y="4009369"/>
          <a:ext cx="6488540" cy="648000"/>
        </p:xfrm>
        <a:graphic>
          <a:graphicData uri="http://schemas.openxmlformats.org/drawingml/2006/table">
            <a:tbl>
              <a:tblPr firstRow="1" bandRow="1">
                <a:tableStyleId>{5C22544A-7EE6-4342-B048-85BDC9FD1C3A}</a:tableStyleId>
              </a:tblPr>
              <a:tblGrid>
                <a:gridCol w="1297708">
                  <a:extLst>
                    <a:ext uri="{9D8B030D-6E8A-4147-A177-3AD203B41FA5}">
                      <a16:colId xmlns:a16="http://schemas.microsoft.com/office/drawing/2014/main" val="20000"/>
                    </a:ext>
                  </a:extLst>
                </a:gridCol>
                <a:gridCol w="1297708">
                  <a:extLst>
                    <a:ext uri="{9D8B030D-6E8A-4147-A177-3AD203B41FA5}">
                      <a16:colId xmlns:a16="http://schemas.microsoft.com/office/drawing/2014/main" val="20001"/>
                    </a:ext>
                  </a:extLst>
                </a:gridCol>
                <a:gridCol w="1297708">
                  <a:extLst>
                    <a:ext uri="{9D8B030D-6E8A-4147-A177-3AD203B41FA5}">
                      <a16:colId xmlns:a16="http://schemas.microsoft.com/office/drawing/2014/main" val="20002"/>
                    </a:ext>
                  </a:extLst>
                </a:gridCol>
                <a:gridCol w="1297708">
                  <a:extLst>
                    <a:ext uri="{9D8B030D-6E8A-4147-A177-3AD203B41FA5}">
                      <a16:colId xmlns:a16="http://schemas.microsoft.com/office/drawing/2014/main" val="20003"/>
                    </a:ext>
                  </a:extLst>
                </a:gridCol>
                <a:gridCol w="1297708">
                  <a:extLst>
                    <a:ext uri="{9D8B030D-6E8A-4147-A177-3AD203B41FA5}">
                      <a16:colId xmlns:a16="http://schemas.microsoft.com/office/drawing/2014/main" val="20004"/>
                    </a:ext>
                  </a:extLst>
                </a:gridCol>
              </a:tblGrid>
              <a:tr h="324000">
                <a:tc>
                  <a:txBody>
                    <a:bodyPr/>
                    <a:lstStyle/>
                    <a:p>
                      <a:pPr algn="ct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回</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リボ払い</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r>
                        <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キャッシング</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なし</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22801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90" y="417364"/>
          <a:ext cx="33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196000">
                  <a:extLst>
                    <a:ext uri="{9D8B030D-6E8A-4147-A177-3AD203B41FA5}">
                      <a16:colId xmlns:a16="http://schemas.microsoft.com/office/drawing/2014/main" val="20001"/>
                    </a:ext>
                  </a:extLst>
                </a:gridCol>
              </a:tblGrid>
              <a:tr h="622592">
                <a:tc>
                  <a:txBody>
                    <a:bodyPr/>
                    <a:lstStyle/>
                    <a:p>
                      <a:pPr algn="ctr"/>
                      <a:r>
                        <a:rPr kumimoji="1" lang="en-US" altLang="ja-JP" sz="2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2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7" marR="84407"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お金を借りる</a:t>
                      </a:r>
                    </a:p>
                  </a:txBody>
                  <a:tcPr marL="166155" marR="84407"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1" y="1"/>
            <a:ext cx="38408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graphicFrame>
        <p:nvGraphicFramePr>
          <p:cNvPr id="9" name="表 8"/>
          <p:cNvGraphicFramePr>
            <a:graphicFrameLocks noGrp="1"/>
          </p:cNvGraphicFramePr>
          <p:nvPr/>
        </p:nvGraphicFramePr>
        <p:xfrm>
          <a:off x="336218" y="1247778"/>
          <a:ext cx="7302835" cy="2692817"/>
        </p:xfrm>
        <a:graphic>
          <a:graphicData uri="http://schemas.openxmlformats.org/drawingml/2006/table">
            <a:tbl>
              <a:tblPr firstRow="1" bandRow="1">
                <a:tableStyleId>{5C22544A-7EE6-4342-B048-85BDC9FD1C3A}</a:tableStyleId>
              </a:tblPr>
              <a:tblGrid>
                <a:gridCol w="1424972">
                  <a:extLst>
                    <a:ext uri="{9D8B030D-6E8A-4147-A177-3AD203B41FA5}">
                      <a16:colId xmlns:a16="http://schemas.microsoft.com/office/drawing/2014/main" val="20000"/>
                    </a:ext>
                  </a:extLst>
                </a:gridCol>
                <a:gridCol w="5877863">
                  <a:extLst>
                    <a:ext uri="{9D8B030D-6E8A-4147-A177-3AD203B41FA5}">
                      <a16:colId xmlns:a16="http://schemas.microsoft.com/office/drawing/2014/main" val="20001"/>
                    </a:ext>
                  </a:extLst>
                </a:gridCol>
              </a:tblGrid>
              <a:tr h="82296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7" marR="8440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借りる前に返済のイメージを持ちましょう！</a:t>
                      </a:r>
                      <a:b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（毎月の返済額や返済期間を確認する）</a:t>
                      </a:r>
                    </a:p>
                  </a:txBody>
                  <a:tcPr marL="166155" marR="84407"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0926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7" marR="84407"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00000"/>
                        </a:lnSpc>
                        <a:spcBef>
                          <a:spcPts val="3000"/>
                        </a:spcBef>
                        <a:spcAft>
                          <a:spcPts val="0"/>
                        </a:spcAft>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金利に注意しましょう！</a:t>
                      </a:r>
                    </a:p>
                  </a:txBody>
                  <a:tcPr marL="166155" marR="84407" marB="108000" anchor="b">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762000">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7" marR="8440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4375" indent="-714375" algn="l" defTabSz="914400" rtl="0" eaLnBrk="1" latinLnBrk="0" hangingPunct="1"/>
                      <a:r>
                        <a:rPr kumimoji="1" lang="ja-JP" altLang="en-US"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（注）利息制限法で金利の上限が定められています。たとえば</a:t>
                      </a:r>
                      <a: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万円以上</a:t>
                      </a:r>
                      <a: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万円未満を借りるときの金利の上限は</a:t>
                      </a:r>
                      <a: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5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5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です。これを超える金利は違法です。</a:t>
                      </a:r>
                    </a:p>
                  </a:txBody>
                  <a:tcPr marL="166155" marR="84407"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コンテンツ プレースホルダー 2"/>
          <p:cNvSpPr txBox="1">
            <a:spLocks/>
          </p:cNvSpPr>
          <p:nvPr/>
        </p:nvSpPr>
        <p:spPr>
          <a:xfrm>
            <a:off x="3570514" y="5744731"/>
            <a:ext cx="5030075" cy="6099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59" indent="-442902">
              <a:spcBef>
                <a:spcPts val="12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複数の金融機関を比較・検討しましょう！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452427" indent="-452427">
              <a:buNone/>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920422" y="4113106"/>
            <a:ext cx="6522267" cy="656115"/>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例えば、金利</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万円を借りて、毎月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円ずつ 返済するとします。この場合、返済には何年かかり、 総額いくら返すことになると思いますか？</a:t>
            </a:r>
          </a:p>
        </p:txBody>
      </p:sp>
      <p:sp>
        <p:nvSpPr>
          <p:cNvPr id="16" name="正方形/長方形 15"/>
          <p:cNvSpPr/>
          <p:nvPr/>
        </p:nvSpPr>
        <p:spPr>
          <a:xfrm>
            <a:off x="1314309" y="4113106"/>
            <a:ext cx="616992" cy="656115"/>
          </a:xfrm>
          <a:prstGeom prst="rect">
            <a:avLst/>
          </a:prstGeom>
          <a:solidFill>
            <a:srgbClr val="00B0F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Ｑ</a:t>
            </a:r>
          </a:p>
        </p:txBody>
      </p:sp>
      <p:sp>
        <p:nvSpPr>
          <p:cNvPr id="17" name="正方形/長方形 16"/>
          <p:cNvSpPr/>
          <p:nvPr/>
        </p:nvSpPr>
        <p:spPr>
          <a:xfrm>
            <a:off x="1920422" y="4925906"/>
            <a:ext cx="6522267" cy="656115"/>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返済には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約５年（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ヵ月）かかります。返済総額は約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万円になります。</a:t>
            </a:r>
          </a:p>
        </p:txBody>
      </p:sp>
      <p:sp>
        <p:nvSpPr>
          <p:cNvPr id="18" name="正方形/長方形 17"/>
          <p:cNvSpPr/>
          <p:nvPr/>
        </p:nvSpPr>
        <p:spPr>
          <a:xfrm>
            <a:off x="1314309" y="4925906"/>
            <a:ext cx="616992" cy="656115"/>
          </a:xfrm>
          <a:prstGeom prst="rect">
            <a:avLst/>
          </a:prstGeom>
          <a:solidFill>
            <a:srgbClr val="00B0F0"/>
          </a:solid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a:t>
            </a:r>
          </a:p>
        </p:txBody>
      </p:sp>
      <p:sp>
        <p:nvSpPr>
          <p:cNvPr id="12" name="星 5 11"/>
          <p:cNvSpPr/>
          <p:nvPr/>
        </p:nvSpPr>
        <p:spPr>
          <a:xfrm>
            <a:off x="8724900" y="19051"/>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5676903" y="108739"/>
            <a:ext cx="2822015" cy="276999"/>
          </a:xfrm>
          <a:prstGeom prst="rect">
            <a:avLst/>
          </a:prstGeom>
          <a:solidFill>
            <a:schemeClr val="accent5">
              <a:lumMod val="20000"/>
              <a:lumOff val="80000"/>
            </a:schemeClr>
          </a:solidFill>
          <a:ln>
            <a:solidFill>
              <a:srgbClr val="14AAEB"/>
            </a:solidFill>
          </a:ln>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713716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17989" y="417364"/>
          <a:ext cx="482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63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奨学金利用時のポイント</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sp>
        <p:nvSpPr>
          <p:cNvPr id="13" name="正方形/長方形 12"/>
          <p:cNvSpPr/>
          <p:nvPr/>
        </p:nvSpPr>
        <p:spPr>
          <a:xfrm>
            <a:off x="263243" y="1395884"/>
            <a:ext cx="1661538" cy="158418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pPr>
              <a:lnSpc>
                <a:spcPct val="120000"/>
              </a:lnSpc>
            </a:pPr>
            <a:r>
              <a:rPr lang="ja-JP" altLang="en-US" sz="1400" dirty="0">
                <a:solidFill>
                  <a:schemeClr val="tx1"/>
                </a:solidFill>
                <a:latin typeface="メイリオ" pitchFamily="50" charset="-128"/>
                <a:ea typeface="メイリオ" pitchFamily="50" charset="-128"/>
                <a:cs typeface="メイリオ" pitchFamily="50" charset="-128"/>
              </a:rPr>
              <a:t>大学においては、約</a:t>
            </a:r>
            <a:r>
              <a:rPr lang="en-US" altLang="ja-JP" sz="1400" dirty="0">
                <a:solidFill>
                  <a:schemeClr val="tx1"/>
                </a:solidFill>
                <a:latin typeface="メイリオ" pitchFamily="50" charset="-128"/>
                <a:ea typeface="メイリオ" pitchFamily="50" charset="-128"/>
                <a:cs typeface="メイリオ" pitchFamily="50" charset="-128"/>
              </a:rPr>
              <a:t>50</a:t>
            </a:r>
            <a:r>
              <a:rPr lang="ja-JP" altLang="en-US" sz="1400" dirty="0">
                <a:solidFill>
                  <a:schemeClr val="tx1"/>
                </a:solidFill>
                <a:latin typeface="メイリオ" pitchFamily="50" charset="-128"/>
                <a:ea typeface="メイリオ" pitchFamily="50" charset="-128"/>
                <a:cs typeface="メイリオ" pitchFamily="50" charset="-128"/>
              </a:rPr>
              <a:t>％が奨学金（日本学生支援機構、地方公共団体等）を利用</a:t>
            </a:r>
            <a:r>
              <a:rPr lang="ja-JP" altLang="en-US" sz="1400" baseline="30000" dirty="0">
                <a:solidFill>
                  <a:schemeClr val="tx1"/>
                </a:solidFill>
                <a:latin typeface="メイリオ" pitchFamily="50" charset="-128"/>
                <a:ea typeface="メイリオ" pitchFamily="50" charset="-128"/>
                <a:cs typeface="メイリオ" pitchFamily="50" charset="-128"/>
              </a:rPr>
              <a:t>＊</a:t>
            </a:r>
            <a:r>
              <a:rPr lang="ja-JP" altLang="en-US" sz="1400" dirty="0">
                <a:solidFill>
                  <a:schemeClr val="tx1"/>
                </a:solidFill>
                <a:latin typeface="メイリオ" pitchFamily="50" charset="-128"/>
                <a:ea typeface="メイリオ" pitchFamily="50" charset="-128"/>
                <a:cs typeface="メイリオ" pitchFamily="50" charset="-128"/>
              </a:rPr>
              <a:t>。</a:t>
            </a:r>
            <a:endParaRPr lang="en-US" altLang="ja-JP" sz="1400" dirty="0">
              <a:solidFill>
                <a:schemeClr val="tx1"/>
              </a:solidFill>
              <a:latin typeface="メイリオ" pitchFamily="50" charset="-128"/>
              <a:ea typeface="メイリオ" pitchFamily="50" charset="-128"/>
              <a:cs typeface="メイリオ" pitchFamily="50" charset="-128"/>
            </a:endParaRPr>
          </a:p>
        </p:txBody>
      </p:sp>
      <p:sp>
        <p:nvSpPr>
          <p:cNvPr id="18" name="正方形/長方形 17"/>
          <p:cNvSpPr/>
          <p:nvPr/>
        </p:nvSpPr>
        <p:spPr>
          <a:xfrm>
            <a:off x="251520" y="3424684"/>
            <a:ext cx="1661538" cy="1584180"/>
          </a:xfrm>
          <a:prstGeom prst="rect">
            <a:avLst/>
          </a:prstGeom>
          <a:solidFill>
            <a:schemeClr val="accent5">
              <a:lumMod val="40000"/>
              <a:lumOff val="60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卒業後（</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就職後ではない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か月目から返還が始まる。</a:t>
            </a:r>
          </a:p>
        </p:txBody>
      </p:sp>
      <p:sp>
        <p:nvSpPr>
          <p:cNvPr id="19" name="正方形/長方形 18"/>
          <p:cNvSpPr/>
          <p:nvPr/>
        </p:nvSpPr>
        <p:spPr>
          <a:xfrm>
            <a:off x="2100927" y="1395888"/>
            <a:ext cx="1661538" cy="158418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１のうち、日本学生支援機構の奨学金には、給付型と貸与型（無利子、有利子）がある。</a:t>
            </a:r>
          </a:p>
        </p:txBody>
      </p:sp>
      <p:sp>
        <p:nvSpPr>
          <p:cNvPr id="20" name="正方形/長方形 19"/>
          <p:cNvSpPr/>
          <p:nvPr/>
        </p:nvSpPr>
        <p:spPr>
          <a:xfrm>
            <a:off x="2112650" y="3424684"/>
            <a:ext cx="1661538" cy="1584180"/>
          </a:xfrm>
          <a:prstGeom prst="rect">
            <a:avLst/>
          </a:prstGeom>
          <a:solidFill>
            <a:schemeClr val="accent5">
              <a:lumMod val="40000"/>
              <a:lumOff val="60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72000" tIns="144000" rIns="36000" rtlCol="0" anchor="ctr"/>
          <a:lstStyle/>
          <a:p>
            <a:r>
              <a:rPr lang="ja-JP" altLang="en-US" sz="1100" dirty="0">
                <a:solidFill>
                  <a:schemeClr val="tx1"/>
                </a:solidFill>
                <a:latin typeface="メイリオ" pitchFamily="50" charset="-128"/>
                <a:ea typeface="メイリオ" pitchFamily="50" charset="-128"/>
                <a:cs typeface="メイリオ" pitchFamily="50" charset="-128"/>
              </a:rPr>
              <a:t>延滞（延滞金賦課率：３％）が</a:t>
            </a:r>
            <a:r>
              <a:rPr lang="en-US" altLang="ja-JP" sz="1100" dirty="0">
                <a:solidFill>
                  <a:schemeClr val="tx1"/>
                </a:solidFill>
                <a:latin typeface="メイリオ" pitchFamily="50" charset="-128"/>
                <a:ea typeface="メイリオ" pitchFamily="50" charset="-128"/>
                <a:cs typeface="メイリオ" pitchFamily="50" charset="-128"/>
              </a:rPr>
              <a:t>3</a:t>
            </a:r>
            <a:r>
              <a:rPr lang="ja-JP" altLang="en-US" sz="1100" dirty="0">
                <a:solidFill>
                  <a:schemeClr val="tx1"/>
                </a:solidFill>
                <a:latin typeface="メイリオ" pitchFamily="50" charset="-128"/>
                <a:ea typeface="メイリオ" pitchFamily="50" charset="-128"/>
                <a:cs typeface="メイリオ" pitchFamily="50" charset="-128"/>
              </a:rPr>
              <a:t>か月以上の場合は、個人信用情報機関に個人情報が登録される。⇒その後、クレジットカード、ローンの利用が困難に。</a:t>
            </a:r>
          </a:p>
        </p:txBody>
      </p:sp>
      <p:sp>
        <p:nvSpPr>
          <p:cNvPr id="21" name="正方形/長方形 20"/>
          <p:cNvSpPr/>
          <p:nvPr/>
        </p:nvSpPr>
        <p:spPr>
          <a:xfrm>
            <a:off x="3973780" y="1395888"/>
            <a:ext cx="1661538" cy="1584180"/>
          </a:xfrm>
          <a:prstGeom prst="rect">
            <a:avLst/>
          </a:prstGeom>
          <a:solidFill>
            <a:schemeClr val="accent5">
              <a:lumMod val="40000"/>
              <a:lumOff val="60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貸与型奨学金は、「もらう」ものではなく、学生等本人が「借りる」もの。</a:t>
            </a:r>
          </a:p>
        </p:txBody>
      </p:sp>
      <p:sp>
        <p:nvSpPr>
          <p:cNvPr id="22" name="正方形/長方形 21"/>
          <p:cNvSpPr/>
          <p:nvPr/>
        </p:nvSpPr>
        <p:spPr>
          <a:xfrm>
            <a:off x="3962057" y="3433828"/>
            <a:ext cx="1661538" cy="158418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r>
              <a:rPr lang="ja-JP" altLang="en-US" sz="1200" dirty="0">
                <a:solidFill>
                  <a:schemeClr val="tx1"/>
                </a:solidFill>
                <a:latin typeface="メイリオ" pitchFamily="50" charset="-128"/>
                <a:ea typeface="メイリオ" pitchFamily="50" charset="-128"/>
                <a:cs typeface="メイリオ" pitchFamily="50" charset="-128"/>
              </a:rPr>
              <a:t>災害、傷病、経済困難等により返還が困難になった場合、減額返還や返還期限猶予を願い出ることができる。</a:t>
            </a:r>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173328" y="1285776"/>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1</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1987566" y="1287936"/>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2</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860419" y="1287936"/>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3</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130305" y="3282832"/>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5</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2050015" y="3279129"/>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6</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3872142" y="3282832"/>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7</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8" name="正方形/長方形 27"/>
          <p:cNvSpPr/>
          <p:nvPr/>
        </p:nvSpPr>
        <p:spPr bwMode="auto">
          <a:xfrm>
            <a:off x="306567" y="5445589"/>
            <a:ext cx="8702957" cy="800100"/>
          </a:xfrm>
          <a:prstGeom prst="rect">
            <a:avLst/>
          </a:prstGeom>
          <a:noFill/>
          <a:ln w="63500">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216000" tIns="48099" rIns="252000" bIns="48099" numCol="1" rtlCol="0" anchor="ctr" anchorCtr="0" compatLnSpc="1">
            <a:prstTxWarp prst="textNoShape">
              <a:avLst/>
            </a:prstTxWarp>
          </a:bodyPr>
          <a:lstStyle/>
          <a:p>
            <a:pPr eaLnBrk="0" hangingPunct="0">
              <a:spcAft>
                <a:spcPts val="600"/>
              </a:spcAft>
              <a:buClr>
                <a:schemeClr val="accent2"/>
              </a:buClr>
              <a:buSzPct val="80000"/>
              <a:tabLst>
                <a:tab pos="174625" algn="l"/>
              </a:tabLst>
            </a:pPr>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学生生活にかかるお金をざっくり把握し、足りないとわかったら、不足額をきちんと把握し、無理のない金額を奨学金などで補いましょう。貸与奨学金は「本当に必要な金額だけ」借りましょう。</a:t>
            </a:r>
          </a:p>
        </p:txBody>
      </p:sp>
      <p:sp>
        <p:nvSpPr>
          <p:cNvPr id="29" name="正方形/長方形 28"/>
          <p:cNvSpPr/>
          <p:nvPr/>
        </p:nvSpPr>
        <p:spPr>
          <a:xfrm>
            <a:off x="5829282" y="1395884"/>
            <a:ext cx="3136918" cy="158418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第二種奨学金（有利子）の場合、返還利率の上限は３％であり、利率固定方式が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月貸与終了者）、利率見直し方式が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％（概ね５年ごとに見直される）</a:t>
            </a:r>
          </a:p>
        </p:txBody>
      </p:sp>
      <p:sp>
        <p:nvSpPr>
          <p:cNvPr id="30" name="テキスト ボックス 29"/>
          <p:cNvSpPr txBox="1"/>
          <p:nvPr/>
        </p:nvSpPr>
        <p:spPr>
          <a:xfrm>
            <a:off x="5715922" y="1287932"/>
            <a:ext cx="797627" cy="275328"/>
          </a:xfrm>
          <a:prstGeom prst="rect">
            <a:avLst/>
          </a:prstGeom>
          <a:solidFill>
            <a:srgbClr val="0070C0"/>
          </a:solidFill>
          <a:ln>
            <a:solidFill>
              <a:srgbClr val="14AAEB"/>
            </a:solidFill>
          </a:ln>
        </p:spPr>
        <p:txBody>
          <a:bodyPr wrap="square" tIns="72000" bIns="0" rtlCol="0" anchor="ctr">
            <a:noAutofit/>
          </a:bodyPr>
          <a:lstStyle/>
          <a:p>
            <a:pPr algn="ctr" fontAlgn="auto">
              <a:lnSpc>
                <a:spcPct val="100000"/>
              </a:lnSpc>
              <a:spcBef>
                <a:spcPts val="600"/>
              </a:spcBef>
              <a:spcAft>
                <a:spcPts val="0"/>
              </a:spcAft>
            </a:pPr>
            <a:r>
              <a:rPr lang="en-US" altLang="ja-JP"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Point 4</a:t>
            </a:r>
            <a:endParaRPr lang="ja-JP" altLang="en-US" sz="1200" b="1"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aphicFrame>
        <p:nvGraphicFramePr>
          <p:cNvPr id="32" name="表 31"/>
          <p:cNvGraphicFramePr>
            <a:graphicFrameLocks noGrp="1"/>
          </p:cNvGraphicFramePr>
          <p:nvPr/>
        </p:nvGraphicFramePr>
        <p:xfrm>
          <a:off x="5811463" y="3202065"/>
          <a:ext cx="3143525" cy="1902879"/>
        </p:xfrm>
        <a:graphic>
          <a:graphicData uri="http://schemas.openxmlformats.org/drawingml/2006/table">
            <a:tbl>
              <a:tblPr firstRow="1" bandRow="1">
                <a:tableStyleId>{5C22544A-7EE6-4342-B048-85BDC9FD1C3A}</a:tableStyleId>
              </a:tblPr>
              <a:tblGrid>
                <a:gridCol w="908129">
                  <a:extLst>
                    <a:ext uri="{9D8B030D-6E8A-4147-A177-3AD203B41FA5}">
                      <a16:colId xmlns:a16="http://schemas.microsoft.com/office/drawing/2014/main" val="20000"/>
                    </a:ext>
                  </a:extLst>
                </a:gridCol>
                <a:gridCol w="1117698">
                  <a:extLst>
                    <a:ext uri="{9D8B030D-6E8A-4147-A177-3AD203B41FA5}">
                      <a16:colId xmlns:a16="http://schemas.microsoft.com/office/drawing/2014/main" val="20001"/>
                    </a:ext>
                  </a:extLst>
                </a:gridCol>
                <a:gridCol w="1117698">
                  <a:extLst>
                    <a:ext uri="{9D8B030D-6E8A-4147-A177-3AD203B41FA5}">
                      <a16:colId xmlns:a16="http://schemas.microsoft.com/office/drawing/2014/main" val="20002"/>
                    </a:ext>
                  </a:extLst>
                </a:gridCol>
              </a:tblGrid>
              <a:tr h="434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第二種</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借入額</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貸与月額</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万円で</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年間</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貸与月額</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万円で</a:t>
                      </a:r>
                      <a:r>
                        <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年間</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2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貸与総額</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144</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32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返還総額</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257</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8,053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32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返還期間</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月賦</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返還額</a:t>
                      </a:r>
                    </a:p>
                  </a:txBody>
                  <a:tcPr marL="33231" marR="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9,827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14,322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0" marR="66462"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bl>
          </a:graphicData>
        </a:graphic>
      </p:graphicFrame>
      <p:cxnSp>
        <p:nvCxnSpPr>
          <p:cNvPr id="5" name="直線コネクタ 4"/>
          <p:cNvCxnSpPr/>
          <p:nvPr/>
        </p:nvCxnSpPr>
        <p:spPr>
          <a:xfrm>
            <a:off x="5955731" y="2980064"/>
            <a:ext cx="0" cy="328164"/>
          </a:xfrm>
          <a:prstGeom prst="line">
            <a:avLst/>
          </a:prstGeom>
          <a:ln w="66675">
            <a:solidFill>
              <a:srgbClr val="00B0F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 name="フローチャート : 組合せ 32"/>
          <p:cNvSpPr/>
          <p:nvPr/>
        </p:nvSpPr>
        <p:spPr>
          <a:xfrm>
            <a:off x="2931696" y="5117425"/>
            <a:ext cx="2829898" cy="252000"/>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35" name="正方形/長方形 34"/>
          <p:cNvSpPr/>
          <p:nvPr/>
        </p:nvSpPr>
        <p:spPr bwMode="auto">
          <a:xfrm>
            <a:off x="251520" y="6082577"/>
            <a:ext cx="8702957" cy="800100"/>
          </a:xfrm>
          <a:prstGeom prst="rect">
            <a:avLst/>
          </a:prstGeom>
          <a:noFill/>
          <a:ln w="635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216000" tIns="48099" rIns="252000" bIns="48099" numCol="1" rtlCol="0" anchor="ctr" anchorCtr="0" compatLnSpc="1">
            <a:prstTxWarp prst="textNoShape">
              <a:avLst/>
            </a:prstTxWarp>
          </a:bodyPr>
          <a:lstStyle/>
          <a:p>
            <a:pPr eaLnBrk="0" hangingPunct="0">
              <a:spcAft>
                <a:spcPts val="600"/>
              </a:spcAft>
              <a:buClr>
                <a:schemeClr val="accent2"/>
              </a:buClr>
              <a:buSzPct val="80000"/>
              <a:tabLst>
                <a:tab pos="174625" algn="l"/>
              </a:tabLst>
            </a:pPr>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＊出所</a:t>
            </a:r>
            <a:r>
              <a:rPr kumimoji="0"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日本学生支援機構「令和２年度学生生活調査報告」</a:t>
            </a:r>
          </a:p>
        </p:txBody>
      </p:sp>
      <p:sp>
        <p:nvSpPr>
          <p:cNvPr id="37" name="正方形/長方形 36"/>
          <p:cNvSpPr/>
          <p:nvPr/>
        </p:nvSpPr>
        <p:spPr>
          <a:xfrm>
            <a:off x="5143859" y="4862935"/>
            <a:ext cx="3490577" cy="477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8000" tIns="252000" rIns="108000" rtlCol="0" anchor="t" anchorCtr="0"/>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利率固定方式（</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）で試算</a:t>
            </a:r>
          </a:p>
        </p:txBody>
      </p:sp>
    </p:spTree>
    <p:extLst>
      <p:ext uri="{BB962C8B-B14F-4D97-AF65-F5344CB8AC3E}">
        <p14:creationId xmlns:p14="http://schemas.microsoft.com/office/powerpoint/2010/main" val="2441348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2"/>
          <p:cNvSpPr txBox="1">
            <a:spLocks/>
          </p:cNvSpPr>
          <p:nvPr/>
        </p:nvSpPr>
        <p:spPr bwMode="gray">
          <a:xfrm>
            <a:off x="650814" y="188640"/>
            <a:ext cx="8308135" cy="424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lnSpc>
                <a:spcPct val="100000"/>
              </a:lnSpc>
              <a:spcAft>
                <a:spcPts val="0"/>
              </a:spcAft>
            </a:pPr>
            <a:r>
              <a:rPr lang="ja-JP" altLang="en-US" sz="2000"/>
              <a:t>ファンドの特徴としくみ</a:t>
            </a:r>
            <a:endParaRPr lang="ja-JP" altLang="en-US" sz="2000" dirty="0"/>
          </a:p>
        </p:txBody>
      </p:sp>
      <p:graphicFrame>
        <p:nvGraphicFramePr>
          <p:cNvPr id="17" name="表 16"/>
          <p:cNvGraphicFramePr>
            <a:graphicFrameLocks noGrp="1"/>
          </p:cNvGraphicFramePr>
          <p:nvPr>
            <p:extLst>
              <p:ext uri="{D42A27DB-BD31-4B8C-83A1-F6EECF244321}">
                <p14:modId xmlns:p14="http://schemas.microsoft.com/office/powerpoint/2010/main" val="1279924147"/>
              </p:ext>
            </p:extLst>
          </p:nvPr>
        </p:nvGraphicFramePr>
        <p:xfrm>
          <a:off x="317988" y="417364"/>
          <a:ext cx="4036298" cy="622592"/>
        </p:xfrm>
        <a:graphic>
          <a:graphicData uri="http://schemas.openxmlformats.org/drawingml/2006/table">
            <a:tbl>
              <a:tblPr firstRow="1" bandRow="1">
                <a:tableStyleId>{5C22544A-7EE6-4342-B048-85BDC9FD1C3A}</a:tableStyleId>
              </a:tblPr>
              <a:tblGrid>
                <a:gridCol w="1706851">
                  <a:extLst>
                    <a:ext uri="{9D8B030D-6E8A-4147-A177-3AD203B41FA5}">
                      <a16:colId xmlns:a16="http://schemas.microsoft.com/office/drawing/2014/main" val="20000"/>
                    </a:ext>
                  </a:extLst>
                </a:gridCol>
                <a:gridCol w="2329447">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auto">
                        <a:spcAft>
                          <a:spcPts val="672"/>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多重債務に注意</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47108908"/>
              </p:ext>
            </p:extLst>
          </p:nvPr>
        </p:nvGraphicFramePr>
        <p:xfrm>
          <a:off x="920172" y="1484425"/>
          <a:ext cx="7417656" cy="4001048"/>
        </p:xfrm>
        <a:graphic>
          <a:graphicData uri="http://schemas.openxmlformats.org/drawingml/2006/table">
            <a:tbl>
              <a:tblPr firstRow="1" bandRow="1">
                <a:tableStyleId>{5C22544A-7EE6-4342-B048-85BDC9FD1C3A}</a:tableStyleId>
              </a:tblPr>
              <a:tblGrid>
                <a:gridCol w="721656">
                  <a:extLst>
                    <a:ext uri="{9D8B030D-6E8A-4147-A177-3AD203B41FA5}">
                      <a16:colId xmlns:a16="http://schemas.microsoft.com/office/drawing/2014/main" val="20000"/>
                    </a:ext>
                  </a:extLst>
                </a:gridCol>
                <a:gridCol w="6696000">
                  <a:extLst>
                    <a:ext uri="{9D8B030D-6E8A-4147-A177-3AD203B41FA5}">
                      <a16:colId xmlns:a16="http://schemas.microsoft.com/office/drawing/2014/main" val="20001"/>
                    </a:ext>
                  </a:extLst>
                </a:gridCol>
              </a:tblGrid>
              <a:tr h="491955">
                <a:tc>
                  <a:txBody>
                    <a:bodyPr/>
                    <a:lstStyle/>
                    <a:p>
                      <a:pPr algn="r"/>
                      <a:r>
                        <a:rPr kumimoji="1" lang="ja-JP" altLang="en-US" sz="1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1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複数の業者からとても返し切れないような借金を背負ってしまうことがあります（多重債務問題）。</a:t>
                      </a:r>
                    </a:p>
                  </a:txBody>
                  <a:tcPr marL="72000" marR="36000"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29579">
                <a:tc>
                  <a:txBody>
                    <a:bodyPr/>
                    <a:lstStyle/>
                    <a:p>
                      <a:pPr algn="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23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浪費・遊興費、ギャンブルなどのために、軽い気持ちで高金利の借金をすると、借金はすぐ膨らみます。</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229579">
                <a:tc>
                  <a:txBody>
                    <a:bodyPr/>
                    <a:lstStyle/>
                    <a:p>
                      <a:pPr algn="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23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収入の範囲内で生活すること、高金利の借金を避けることが、多重債務に陥らないために重要です。</a:t>
                      </a:r>
                    </a:p>
                  </a:txBody>
                  <a:tcPr marL="72000" marR="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229579">
                <a:tc>
                  <a:txBody>
                    <a:bodyPr/>
                    <a:lstStyle/>
                    <a:p>
                      <a:pPr algn="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23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「自分だけは大丈夫」と思っていても、不意なことで、誰でも多重債務に陥る可能性があります。借金返済のための借金は絶対にしてはいけません。</a:t>
                      </a:r>
                    </a:p>
                  </a:txBody>
                  <a:tcPr marL="72000" marR="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2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623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多重債務に陥ってしまったら、まずは多重債務相談窓口</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日本弁護士連合会等</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に相談しましょう。ひとりで悩んでいる間にも借金は膨らんでいきます。</a:t>
                      </a:r>
                    </a:p>
                  </a:txBody>
                  <a:tcPr marL="72000" marR="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1" name="テキスト ボックス 20"/>
          <p:cNvSpPr txBox="1"/>
          <p:nvPr/>
        </p:nvSpPr>
        <p:spPr>
          <a:xfrm>
            <a:off x="1258780" y="5693184"/>
            <a:ext cx="7925149" cy="579646"/>
          </a:xfrm>
          <a:prstGeom prst="rect">
            <a:avLst/>
          </a:prstGeom>
          <a:noFill/>
        </p:spPr>
        <p:txBody>
          <a:bodyPr wrap="square" rtlCol="0">
            <a:spAutoFit/>
          </a:bodyPr>
          <a:lstStyle/>
          <a:p>
            <a:pPr>
              <a:lnSpc>
                <a:spcPts val="19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カジノを含む統合型リゾート（ＩＲ）実施法案が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月に成立。ＩＲの施設数は当面全国     ３カ所までとすることとなったが、ギャンブル依存症対策、およびそれに伴う多重債務対策が課題となっている。</a:t>
            </a:r>
          </a:p>
        </p:txBody>
      </p:sp>
      <p:sp>
        <p:nvSpPr>
          <p:cNvPr id="10" name="正方形/長方形 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322" y="116720"/>
            <a:ext cx="1368493" cy="1339552"/>
          </a:xfrm>
          <a:prstGeom prst="rect">
            <a:avLst/>
          </a:prstGeom>
        </p:spPr>
      </p:pic>
      <p:sp>
        <p:nvSpPr>
          <p:cNvPr id="8" name="テキスト ボックス 7"/>
          <p:cNvSpPr txBox="1"/>
          <p:nvPr/>
        </p:nvSpPr>
        <p:spPr>
          <a:xfrm>
            <a:off x="4660899" y="116720"/>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705843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3424199" cy="555672"/>
            <a:chOff x="1202980" y="1071736"/>
            <a:chExt cx="2121072" cy="171262"/>
          </a:xfrm>
        </p:grpSpPr>
        <p:sp>
          <p:nvSpPr>
            <p:cNvPr id="7" name="テキスト ボックス 6"/>
            <p:cNvSpPr txBox="1"/>
            <p:nvPr/>
          </p:nvSpPr>
          <p:spPr>
            <a:xfrm>
              <a:off x="1615171" y="1081303"/>
              <a:ext cx="1708881"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最近のトピックス</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79239" y="4799821"/>
            <a:ext cx="2744802" cy="1040285"/>
          </a:xfrm>
          <a:prstGeom prst="rect">
            <a:avLst/>
          </a:prstGeom>
          <a:noFill/>
        </p:spPr>
        <p:txBody>
          <a:bodyPr wrap="square" rtlCol="0">
            <a:spAutoFit/>
          </a:bodyPr>
          <a:lstStyle/>
          <a:p>
            <a:pPr marL="342900" indent="-342900">
              <a:buFont typeface="Arial" panose="020B0604020202020204" pitchFamily="34" charset="0"/>
              <a:buChar cha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紙幣（お礼）</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貨幣（コイン）</a:t>
            </a:r>
          </a:p>
        </p:txBody>
      </p:sp>
      <p:sp>
        <p:nvSpPr>
          <p:cNvPr id="23" name="テキスト ボックス 22"/>
          <p:cNvSpPr txBox="1"/>
          <p:nvPr/>
        </p:nvSpPr>
        <p:spPr>
          <a:xfrm>
            <a:off x="315655" y="1686856"/>
            <a:ext cx="2437163"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現金</a:t>
            </a:r>
          </a:p>
        </p:txBody>
      </p:sp>
      <p:sp>
        <p:nvSpPr>
          <p:cNvPr id="24" name="テキスト ボックス 23"/>
          <p:cNvSpPr txBox="1"/>
          <p:nvPr/>
        </p:nvSpPr>
        <p:spPr>
          <a:xfrm>
            <a:off x="3259904" y="1686856"/>
            <a:ext cx="2437163"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預金・貯金</a:t>
            </a:r>
          </a:p>
        </p:txBody>
      </p:sp>
      <p:sp>
        <p:nvSpPr>
          <p:cNvPr id="25" name="テキスト ボックス 24"/>
          <p:cNvSpPr txBox="1"/>
          <p:nvPr/>
        </p:nvSpPr>
        <p:spPr>
          <a:xfrm>
            <a:off x="6232504" y="1686856"/>
            <a:ext cx="2437163" cy="420243"/>
          </a:xfrm>
          <a:prstGeom prst="rect">
            <a:avLst/>
          </a:prstGeom>
          <a:solidFill>
            <a:srgbClr val="00B0F0"/>
          </a:solidFill>
          <a:ln w="19050">
            <a:solidFill>
              <a:srgbClr val="00B0F0"/>
            </a:solidFill>
          </a:ln>
        </p:spPr>
        <p:txBody>
          <a:bodyPr wrap="square" rtlCol="0">
            <a:spAutoFit/>
          </a:bodyP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キャッシュレス決済</a:t>
            </a:r>
          </a:p>
        </p:txBody>
      </p:sp>
      <p:sp>
        <p:nvSpPr>
          <p:cNvPr id="26" name="テキスト ボックス 25"/>
          <p:cNvSpPr txBox="1"/>
          <p:nvPr/>
        </p:nvSpPr>
        <p:spPr>
          <a:xfrm>
            <a:off x="5751803" y="4126816"/>
            <a:ext cx="3282236" cy="673005"/>
          </a:xfrm>
          <a:prstGeom prst="rect">
            <a:avLst/>
          </a:prstGeom>
          <a:noFill/>
        </p:spPr>
        <p:txBody>
          <a:bodyPr wrap="square" rtlCol="0">
            <a:spAutoFit/>
          </a:bodyPr>
          <a:lstStyle/>
          <a:p>
            <a:pPr marL="342900" indent="-342900">
              <a:lnSpc>
                <a:spcPts val="1500"/>
              </a:lnSpc>
              <a:buFont typeface="Arial" panose="020B0604020202020204" pitchFamily="34" charset="0"/>
              <a:buChar cha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交通系電子マネー：</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100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err="1">
                <a:latin typeface="Meiryo UI" panose="020B0604030504040204" pitchFamily="50" charset="-128"/>
                <a:ea typeface="Meiryo UI" panose="020B0604030504040204" pitchFamily="50" charset="-128"/>
                <a:cs typeface="Meiryo UI" panose="020B0604030504040204" pitchFamily="50" charset="-128"/>
              </a:rPr>
              <a:t>Suica,ICOCA,PASMO</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747497" y="4879857"/>
            <a:ext cx="3056197" cy="954107"/>
          </a:xfrm>
          <a:prstGeom prst="rect">
            <a:avLst/>
          </a:prstGeom>
          <a:noFill/>
        </p:spPr>
        <p:txBody>
          <a:bodyPr wrap="square" rtlCol="0">
            <a:spAutoFit/>
          </a:bodyPr>
          <a:lstStyle/>
          <a:p>
            <a:pPr marL="342900" indent="-342900">
              <a:buFont typeface="Arial" panose="020B0604020202020204" pitchFamily="34" charset="0"/>
              <a:buChar cha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流通系電子マネー：</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err="1">
                <a:latin typeface="Meiryo UI" panose="020B0604030504040204" pitchFamily="50" charset="-128"/>
                <a:ea typeface="Meiryo UI" panose="020B0604030504040204" pitchFamily="50" charset="-128"/>
                <a:cs typeface="Meiryo UI" panose="020B0604030504040204" pitchFamily="50" charset="-128"/>
              </a:rPr>
              <a:t>WAON,nanaco,Edy</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525040321"/>
              </p:ext>
            </p:extLst>
          </p:nvPr>
        </p:nvGraphicFramePr>
        <p:xfrm>
          <a:off x="317989" y="417444"/>
          <a:ext cx="3081174"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894154">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お金の種類</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3435771" y="2501789"/>
            <a:ext cx="2100185" cy="101420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片側の 2 つの角を丸めた四角形 2"/>
          <p:cNvSpPr/>
          <p:nvPr/>
        </p:nvSpPr>
        <p:spPr>
          <a:xfrm flipV="1">
            <a:off x="3446732" y="2901111"/>
            <a:ext cx="2076923" cy="940295"/>
          </a:xfrm>
          <a:prstGeom prst="round2SameRect">
            <a:avLst>
              <a:gd name="adj1" fmla="val 7886"/>
              <a:gd name="adj2" fmla="val 0"/>
            </a:avLst>
          </a:prstGeom>
          <a:solidFill>
            <a:srgbClr val="0070C0"/>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3471056" y="3541178"/>
            <a:ext cx="2076923"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399163" y="2484022"/>
            <a:ext cx="1050092" cy="313932"/>
          </a:xfrm>
          <a:prstGeom prst="rect">
            <a:avLst/>
          </a:prstGeom>
          <a:noFill/>
          <a:ln w="12700">
            <a:noFill/>
            <a:prstDash val="sysDot"/>
          </a:ln>
        </p:spPr>
        <p:txBody>
          <a:bodyPr wrap="square" rtlCol="0">
            <a:spAutoFit/>
          </a:bodyPr>
          <a:lstStyle/>
          <a:p>
            <a:r>
              <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普通預金</a:t>
            </a:r>
            <a:endParaRPr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442705" y="2786128"/>
            <a:ext cx="2076924" cy="286232"/>
          </a:xfrm>
          <a:prstGeom prst="rect">
            <a:avLst/>
          </a:prstGeom>
          <a:solidFill>
            <a:schemeClr val="bg1"/>
          </a:solidFill>
          <a:ln w="19050">
            <a:noFill/>
          </a:ln>
        </p:spPr>
        <p:txBody>
          <a:bodyPr wrap="square"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1234567890</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867963" y="3521784"/>
            <a:ext cx="1050092" cy="289053"/>
          </a:xfrm>
          <a:prstGeom prst="rect">
            <a:avLst/>
          </a:prstGeom>
          <a:noFill/>
          <a:ln w="12700">
            <a:noFill/>
            <a:prstDash val="sysDot"/>
          </a:ln>
        </p:spPr>
        <p:txBody>
          <a:bodyPr wrap="square" rtlCol="0">
            <a:spAutoFit/>
          </a:bodyPr>
          <a:lstStyle/>
          <a:p>
            <a:r>
              <a:rPr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BANK</a:t>
            </a:r>
          </a:p>
        </p:txBody>
      </p:sp>
      <p:sp>
        <p:nvSpPr>
          <p:cNvPr id="20" name="正方形/長方形 1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11" y="2438702"/>
            <a:ext cx="2331033" cy="112046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89" y="3708441"/>
            <a:ext cx="1005476" cy="100156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6778" y="2489565"/>
            <a:ext cx="2228614" cy="1406553"/>
          </a:xfrm>
          <a:prstGeom prst="rect">
            <a:avLst/>
          </a:prstGeom>
        </p:spPr>
      </p:pic>
      <p:sp>
        <p:nvSpPr>
          <p:cNvPr id="19" name="テキスト ボックス 18"/>
          <p:cNvSpPr txBox="1"/>
          <p:nvPr/>
        </p:nvSpPr>
        <p:spPr>
          <a:xfrm>
            <a:off x="5697067" y="39852"/>
            <a:ext cx="2898484"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22" name="テキスト ボックス 21"/>
          <p:cNvSpPr txBox="1"/>
          <p:nvPr/>
        </p:nvSpPr>
        <p:spPr>
          <a:xfrm>
            <a:off x="5746694" y="5824731"/>
            <a:ext cx="3683638" cy="498598"/>
          </a:xfrm>
          <a:prstGeom prst="rect">
            <a:avLst/>
          </a:prstGeom>
          <a:noFill/>
        </p:spPr>
        <p:txBody>
          <a:bodyPr wrap="square" rtlCol="0">
            <a:spAutoFit/>
          </a:bodyPr>
          <a:lstStyle/>
          <a:p>
            <a:pPr marL="342900" indent="-342900">
              <a:buFont typeface="Arial" panose="020B0604020202020204" pitchFamily="34" charset="0"/>
              <a:buChar cha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コード決済：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○○ペイ 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13147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25976180"/>
              </p:ext>
            </p:extLst>
          </p:nvPr>
        </p:nvGraphicFramePr>
        <p:xfrm>
          <a:off x="317989" y="417364"/>
          <a:ext cx="55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3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デジタライゼーションの進展 ①</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6-1.Fin Tech</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77301108"/>
              </p:ext>
            </p:extLst>
          </p:nvPr>
        </p:nvGraphicFramePr>
        <p:xfrm>
          <a:off x="-1914" y="2583544"/>
          <a:ext cx="8526470" cy="2148017"/>
        </p:xfrm>
        <a:graphic>
          <a:graphicData uri="http://schemas.openxmlformats.org/drawingml/2006/table">
            <a:tbl>
              <a:tblPr firstRow="1" bandRow="1">
                <a:tableStyleId>{5C22544A-7EE6-4342-B048-85BDC9FD1C3A}</a:tableStyleId>
              </a:tblPr>
              <a:tblGrid>
                <a:gridCol w="1218470">
                  <a:extLst>
                    <a:ext uri="{9D8B030D-6E8A-4147-A177-3AD203B41FA5}">
                      <a16:colId xmlns:a16="http://schemas.microsoft.com/office/drawing/2014/main" val="20000"/>
                    </a:ext>
                  </a:extLst>
                </a:gridCol>
                <a:gridCol w="7308000">
                  <a:extLst>
                    <a:ext uri="{9D8B030D-6E8A-4147-A177-3AD203B41FA5}">
                      <a16:colId xmlns:a16="http://schemas.microsoft.com/office/drawing/2014/main" val="20001"/>
                    </a:ext>
                  </a:extLst>
                </a:gridCol>
              </a:tblGrid>
              <a:tr h="433899">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コマース等と金融を組み合わせた新たなサービスが登場</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23160">
                <a:tc>
                  <a:txBody>
                    <a:bodyPr/>
                    <a:lstStyle/>
                    <a:p>
                      <a:pPr algn="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33899">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300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情報の利活用が急激に進み、ビジネスが革新的に変化</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23160">
                <a:tc>
                  <a:txBody>
                    <a:bodyPr/>
                    <a:lstStyle/>
                    <a:p>
                      <a:pPr algn="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33899">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en-US" altLang="ja-JP" sz="2000" dirty="0" err="1">
                          <a:latin typeface="Meiryo UI" panose="020B0604030504040204" pitchFamily="50" charset="-128"/>
                          <a:ea typeface="Meiryo UI" panose="020B0604030504040204" pitchFamily="50" charset="-128"/>
                          <a:cs typeface="Meiryo UI" panose="020B0604030504040204" pitchFamily="50" charset="-128"/>
                        </a:rPr>
                        <a:t>FinTech</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（フィンテック）等の技術革新が急速に進化</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正方形/長方形 1"/>
          <p:cNvSpPr/>
          <p:nvPr/>
        </p:nvSpPr>
        <p:spPr>
          <a:xfrm>
            <a:off x="595085" y="1291549"/>
            <a:ext cx="7997372" cy="972574"/>
          </a:xfrm>
          <a:prstGeom prst="rect">
            <a:avLst/>
          </a:prstGeom>
        </p:spPr>
        <p:txBody>
          <a:bodyPr wrap="square">
            <a:spAutoFit/>
          </a:bodyPr>
          <a:lstStyle/>
          <a:p>
            <a:pPr fontAlgn="auto">
              <a:lnSpc>
                <a:spcPct val="100000"/>
              </a:lnSpc>
              <a:spcAft>
                <a:spcPts val="0"/>
              </a:spcAft>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生活面であらゆるモノ・コトがデジタル情報化する　</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Aft>
                <a:spcPts val="0"/>
              </a:spcAft>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「デジタライゼーション」が進展</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auto">
          <a:xfrm>
            <a:off x="696686" y="5549899"/>
            <a:ext cx="7779657" cy="1097643"/>
          </a:xfrm>
          <a:prstGeom prst="rect">
            <a:avLst/>
          </a:prstGeom>
          <a:noFill/>
          <a:ln w="63500">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216000" tIns="48099" rIns="252000" bIns="48099" numCol="1" rtlCol="0" anchor="ctr" anchorCtr="0" compatLnSpc="1">
            <a:prstTxWarp prst="textNoShape">
              <a:avLst/>
            </a:prstTxWarp>
          </a:bodyPr>
          <a:lstStyle/>
          <a:p>
            <a:pPr eaLnBrk="0" hangingPunct="0">
              <a:spcAft>
                <a:spcPts val="600"/>
              </a:spcAft>
              <a:buClr>
                <a:schemeClr val="accent2"/>
              </a:buClr>
              <a:buSzPct val="80000"/>
              <a:tabLst>
                <a:tab pos="174625" algn="l"/>
              </a:tabLst>
            </a:pPr>
            <a:r>
              <a:rPr kumimoji="0"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自らの個人情報等が金融を含む商品・サービスの勧誘にどのように利活用されるかといった情報・金融リテラシーの向上が不可欠</a:t>
            </a:r>
          </a:p>
        </p:txBody>
      </p:sp>
      <p:sp>
        <p:nvSpPr>
          <p:cNvPr id="12" name="フローチャート : 組合せ 11"/>
          <p:cNvSpPr/>
          <p:nvPr/>
        </p:nvSpPr>
        <p:spPr>
          <a:xfrm>
            <a:off x="3171565" y="4930324"/>
            <a:ext cx="2829898" cy="397332"/>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526000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0340982"/>
              </p:ext>
            </p:extLst>
          </p:nvPr>
        </p:nvGraphicFramePr>
        <p:xfrm>
          <a:off x="317989" y="417364"/>
          <a:ext cx="55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3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デジタライゼーションの進展 ②</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6-1.Fin Tech</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27566140"/>
              </p:ext>
            </p:extLst>
          </p:nvPr>
        </p:nvGraphicFramePr>
        <p:xfrm>
          <a:off x="128712" y="2136801"/>
          <a:ext cx="8274461" cy="3974640"/>
        </p:xfrm>
        <a:graphic>
          <a:graphicData uri="http://schemas.openxmlformats.org/drawingml/2006/table">
            <a:tbl>
              <a:tblPr firstRow="1" bandRow="1">
                <a:tableStyleId>{5C22544A-7EE6-4342-B048-85BDC9FD1C3A}</a:tableStyleId>
              </a:tblPr>
              <a:tblGrid>
                <a:gridCol w="1129846">
                  <a:extLst>
                    <a:ext uri="{9D8B030D-6E8A-4147-A177-3AD203B41FA5}">
                      <a16:colId xmlns:a16="http://schemas.microsoft.com/office/drawing/2014/main" val="20000"/>
                    </a:ext>
                  </a:extLst>
                </a:gridCol>
                <a:gridCol w="7144615">
                  <a:extLst>
                    <a:ext uri="{9D8B030D-6E8A-4147-A177-3AD203B41FA5}">
                      <a16:colId xmlns:a16="http://schemas.microsoft.com/office/drawing/2014/main" val="20001"/>
                    </a:ext>
                  </a:extLst>
                </a:gridCol>
              </a:tblGrid>
              <a:tr h="792000">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2000" b="0" kern="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FinTech</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（フィンテック）とは、金融（</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Finance/</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ファイナンス）と技術（</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Technology/</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テクノロジー）を組み合わせた造語です。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40000">
                <a:tc>
                  <a:txBody>
                    <a:bodyPr/>
                    <a:lstStyle/>
                    <a:p>
                      <a:pPr algn="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296000">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3000"/>
                        </a:spcBef>
                        <a:spcAft>
                          <a:spcPts val="0"/>
                        </a:spcAft>
                        <a:buClrTx/>
                        <a:buSzTx/>
                        <a:buFontTx/>
                        <a:buNone/>
                        <a:tabLst/>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Artificial Intelligence/</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人工知能）、ビッグデータ、</a:t>
                      </a:r>
                      <a:r>
                        <a:rPr lang="en-US" altLang="ja-JP" sz="2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(Internet of Things)</a:t>
                      </a:r>
                      <a:r>
                        <a:rPr lang="ja-JP" altLang="en-US" sz="2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ブロックチェーンといった先端技術を使い、スマートフォンやダブレットを通して、これまでにない革新的な金融サービスが生み出されています。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40000">
                <a:tc>
                  <a:txBody>
                    <a:bodyPr/>
                    <a:lstStyle/>
                    <a:p>
                      <a:pPr algn="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792000">
                <a:tc>
                  <a:txBody>
                    <a:bodyPr/>
                    <a:lstStyle/>
                    <a:p>
                      <a:pPr marL="0" algn="r"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en-US" altLang="ja-JP" sz="2000" dirty="0" err="1">
                          <a:latin typeface="Meiryo UI" panose="020B0604030504040204" pitchFamily="50" charset="-128"/>
                          <a:ea typeface="Meiryo UI" panose="020B0604030504040204" pitchFamily="50" charset="-128"/>
                          <a:cs typeface="Meiryo UI" panose="020B0604030504040204" pitchFamily="50" charset="-128"/>
                        </a:rPr>
                        <a:t>FinTech</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の進展により「お金」のかたち、「お金」の流れ、そして、金融を担うプレーヤーが変わり始めています。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タイトル 1"/>
          <p:cNvSpPr txBox="1">
            <a:spLocks/>
          </p:cNvSpPr>
          <p:nvPr/>
        </p:nvSpPr>
        <p:spPr>
          <a:xfrm>
            <a:off x="431811" y="1390352"/>
            <a:ext cx="8620399" cy="4981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1200"/>
              </a:spcBef>
              <a:spcAft>
                <a:spcPts val="3600"/>
              </a:spcAft>
            </a:pPr>
            <a:r>
              <a:rPr lang="en-US" altLang="ja-JP"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FinTech  </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について </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896996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6-1.Fin Tech</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025717778"/>
              </p:ext>
            </p:extLst>
          </p:nvPr>
        </p:nvGraphicFramePr>
        <p:xfrm>
          <a:off x="317989" y="588814"/>
          <a:ext cx="55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356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デジタライゼーションの進展 ③</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タイトル 1"/>
          <p:cNvSpPr txBox="1">
            <a:spLocks/>
          </p:cNvSpPr>
          <p:nvPr/>
        </p:nvSpPr>
        <p:spPr>
          <a:xfrm>
            <a:off x="431809" y="1272953"/>
            <a:ext cx="8620399" cy="4981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1200"/>
              </a:spcBef>
              <a:spcAft>
                <a:spcPts val="3600"/>
              </a:spcAft>
            </a:pP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主な </a:t>
            </a:r>
            <a:r>
              <a:rPr lang="en-US" altLang="ja-JP" sz="2400" b="1" dirty="0" err="1">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FinTech</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サービス</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591684515"/>
              </p:ext>
            </p:extLst>
          </p:nvPr>
        </p:nvGraphicFramePr>
        <p:xfrm>
          <a:off x="329827" y="1719269"/>
          <a:ext cx="6288923" cy="4822812"/>
        </p:xfrm>
        <a:graphic>
          <a:graphicData uri="http://schemas.openxmlformats.org/drawingml/2006/table">
            <a:tbl>
              <a:tblPr firstRow="1" bandRow="1">
                <a:tableStyleId>{5C22544A-7EE6-4342-B048-85BDC9FD1C3A}</a:tableStyleId>
              </a:tblPr>
              <a:tblGrid>
                <a:gridCol w="996923">
                  <a:extLst>
                    <a:ext uri="{9D8B030D-6E8A-4147-A177-3AD203B41FA5}">
                      <a16:colId xmlns:a16="http://schemas.microsoft.com/office/drawing/2014/main" val="20000"/>
                    </a:ext>
                  </a:extLst>
                </a:gridCol>
                <a:gridCol w="5292000">
                  <a:extLst>
                    <a:ext uri="{9D8B030D-6E8A-4147-A177-3AD203B41FA5}">
                      <a16:colId xmlns:a16="http://schemas.microsoft.com/office/drawing/2014/main" val="20001"/>
                    </a:ext>
                  </a:extLst>
                </a:gridCol>
              </a:tblGrid>
              <a:tr h="717686">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B="180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決済サ－ビス</a:t>
                      </a:r>
                    </a:p>
                    <a:p>
                      <a:pPr marL="0" indent="0">
                        <a:buNone/>
                      </a:pP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スマホ・</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決済・送金</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B="72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0254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7176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融資サービス</a:t>
                      </a:r>
                      <a:endPar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Ｐ</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個人間</a:t>
                      </a:r>
                      <a:r>
                        <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レンディング、ソーシャルレンディング</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20254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85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202547">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4485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投資・運用サービス</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244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ロボアドバイザー</a:t>
                      </a:r>
                      <a:endParaRPr lang="en-US" altLang="ja-JP" sz="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485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kumimoji="1"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家計管理サービス（</a:t>
                      </a:r>
                      <a:r>
                        <a:rPr kumimoji="1"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PFM</a:t>
                      </a:r>
                      <a:r>
                        <a:rPr kumimoji="1"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4AAEB"/>
                      </a:solidFill>
                      <a:prstDash val="solid"/>
                      <a:round/>
                      <a:headEnd type="none" w="med" len="med"/>
                      <a:tailEnd type="none" w="med" len="med"/>
                    </a:lnB>
                    <a:noFill/>
                  </a:tcPr>
                </a:tc>
                <a:extLst>
                  <a:ext uri="{0D108BD9-81ED-4DB2-BD59-A6C34878D82A}">
                    <a16:rowId xmlns:a16="http://schemas.microsoft.com/office/drawing/2014/main" val="10008"/>
                  </a:ext>
                </a:extLst>
              </a:tr>
              <a:tr h="2033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endParaRPr kumimoji="1" lang="ja-JP" altLang="en-US" sz="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solidFill>
                        <a:srgbClr val="14AAEB"/>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44855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暗号資産（仮想通貨）</a:t>
                      </a:r>
                      <a:endParaRPr lang="en-US" altLang="ja-JP"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ブロックチェーン技術</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4AAEB"/>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546" y="3584385"/>
            <a:ext cx="1487301" cy="2627159"/>
          </a:xfrm>
          <a:prstGeom prst="rect">
            <a:avLst/>
          </a:prstGeom>
        </p:spPr>
      </p:pic>
      <p:sp>
        <p:nvSpPr>
          <p:cNvPr id="11" name="テキスト ボックス 10"/>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935971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46976960"/>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52371">
                  <a:extLst>
                    <a:ext uri="{9D8B030D-6E8A-4147-A177-3AD203B41FA5}">
                      <a16:colId xmlns:a16="http://schemas.microsoft.com/office/drawing/2014/main" val="20000"/>
                    </a:ext>
                  </a:extLst>
                </a:gridCol>
                <a:gridCol w="705454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2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を目指す①</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6-2.</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ＳＤＧ</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a:t>
            </a:r>
          </a:p>
        </p:txBody>
      </p:sp>
      <p:graphicFrame>
        <p:nvGraphicFramePr>
          <p:cNvPr id="7" name="表 6"/>
          <p:cNvGraphicFramePr>
            <a:graphicFrameLocks noGrp="1"/>
          </p:cNvGraphicFramePr>
          <p:nvPr>
            <p:extLst>
              <p:ext uri="{D42A27DB-BD31-4B8C-83A1-F6EECF244321}">
                <p14:modId xmlns:p14="http://schemas.microsoft.com/office/powerpoint/2010/main" val="2385742483"/>
              </p:ext>
            </p:extLst>
          </p:nvPr>
        </p:nvGraphicFramePr>
        <p:xfrm>
          <a:off x="139864" y="1859377"/>
          <a:ext cx="7856750" cy="1708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6416750">
                  <a:extLst>
                    <a:ext uri="{9D8B030D-6E8A-4147-A177-3AD203B41FA5}">
                      <a16:colId xmlns:a16="http://schemas.microsoft.com/office/drawing/2014/main" val="20001"/>
                    </a:ext>
                  </a:extLst>
                </a:gridCol>
              </a:tblGrid>
              <a:tr h="1332000">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国連サミットで採択された国際目標で、貧困や飢餓、保健、教育、ジェンダー、環境、生産、雇用など、幅広く</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のターゲットを設け、「持続可能な世界を実現する」ことを目指しています。</a:t>
                      </a:r>
                    </a:p>
                  </a:txBody>
                  <a:tcPr marL="166154" marR="84406"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899270679"/>
              </p:ext>
            </p:extLst>
          </p:nvPr>
        </p:nvGraphicFramePr>
        <p:xfrm>
          <a:off x="120824" y="3316752"/>
          <a:ext cx="4834841" cy="33705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3394841">
                  <a:extLst>
                    <a:ext uri="{9D8B030D-6E8A-4147-A177-3AD203B41FA5}">
                      <a16:colId xmlns:a16="http://schemas.microsoft.com/office/drawing/2014/main" val="20001"/>
                    </a:ext>
                  </a:extLst>
                </a:gridCol>
              </a:tblGrid>
              <a:tr h="0">
                <a:tc>
                  <a:txBody>
                    <a:bodyPr/>
                    <a:lstStyle/>
                    <a:p>
                      <a:pPr algn="ct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例えば、日々の生活で私たちがどのような商品を選ぶのか。　　投資する際にどの会社に自分の資金を投下するのか。環境保全や貧困対策などに熱心な企業とその商品を自分自身が選択することで、私たちも社会をよりよくすることに貢献できます。</a:t>
                      </a:r>
                      <a:endPar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44500" indent="-44450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タイトル 1"/>
          <p:cNvSpPr txBox="1">
            <a:spLocks/>
          </p:cNvSpPr>
          <p:nvPr/>
        </p:nvSpPr>
        <p:spPr>
          <a:xfrm>
            <a:off x="431811" y="1302768"/>
            <a:ext cx="2560771" cy="4981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1200"/>
              </a:spcBef>
              <a:spcAft>
                <a:spcPts val="3600"/>
              </a:spcAft>
            </a:pPr>
            <a:r>
              <a:rPr lang="en-US" altLang="ja-JP"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ｓとは</a:t>
            </a:r>
          </a:p>
        </p:txBody>
      </p:sp>
      <p:sp>
        <p:nvSpPr>
          <p:cNvPr id="12" name="星 5 11"/>
          <p:cNvSpPr/>
          <p:nvPr/>
        </p:nvSpPr>
        <p:spPr>
          <a:xfrm>
            <a:off x="8724900" y="19050"/>
            <a:ext cx="360000" cy="360000"/>
          </a:xfrm>
          <a:prstGeom prst="star5">
            <a:avLst>
              <a:gd name="adj" fmla="val 22745"/>
              <a:gd name="hf" fmla="val 105146"/>
              <a:gd name="vf" fmla="val 110557"/>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771" y="3205655"/>
            <a:ext cx="3968574" cy="316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934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584284538"/>
              </p:ext>
            </p:extLst>
          </p:nvPr>
        </p:nvGraphicFramePr>
        <p:xfrm>
          <a:off x="4673" y="2760673"/>
          <a:ext cx="8455927" cy="1632000"/>
        </p:xfrm>
        <a:graphic>
          <a:graphicData uri="http://schemas.openxmlformats.org/drawingml/2006/table">
            <a:tbl>
              <a:tblPr firstRow="1" bandRow="1">
                <a:tableStyleId>{5C22544A-7EE6-4342-B048-85BDC9FD1C3A}</a:tableStyleId>
              </a:tblPr>
              <a:tblGrid>
                <a:gridCol w="1495385">
                  <a:extLst>
                    <a:ext uri="{9D8B030D-6E8A-4147-A177-3AD203B41FA5}">
                      <a16:colId xmlns:a16="http://schemas.microsoft.com/office/drawing/2014/main" val="20000"/>
                    </a:ext>
                  </a:extLst>
                </a:gridCol>
                <a:gridCol w="6960542">
                  <a:extLst>
                    <a:ext uri="{9D8B030D-6E8A-4147-A177-3AD203B41FA5}">
                      <a16:colId xmlns:a16="http://schemas.microsoft.com/office/drawing/2014/main" val="20001"/>
                    </a:ext>
                  </a:extLst>
                </a:gridCol>
              </a:tblGrid>
              <a:tr h="1458424">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金融経済教育の意義・目的は、金融リテラシーの向上を通じて、</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国民一人一人が、経済的に自立し、より良い暮らしを送っていくことを可能とするとともに、健全で質の高い金融商品の提供の促進や家計金融資産の有効活用を通じ、公正で持続可能な社会の</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実現にも貢献していくことです。</a:t>
                      </a:r>
                    </a:p>
                  </a:txBody>
                  <a:tcPr marL="166154" marR="84406" marT="36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958" y="1182815"/>
            <a:ext cx="717298" cy="765096"/>
          </a:xfrm>
          <a:prstGeom prst="rect">
            <a:avLst/>
          </a:prstGeom>
        </p:spPr>
      </p:pic>
      <p:pic>
        <p:nvPicPr>
          <p:cNvPr id="13" name="コンテンツ プレースホルダー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516" y="1182815"/>
            <a:ext cx="706243" cy="765097"/>
          </a:xfrm>
          <a:prstGeom prst="rect">
            <a:avLst/>
          </a:prstGeom>
        </p:spPr>
      </p:pic>
      <p:sp>
        <p:nvSpPr>
          <p:cNvPr id="15" name="タイトル 2"/>
          <p:cNvSpPr txBox="1">
            <a:spLocks/>
          </p:cNvSpPr>
          <p:nvPr/>
        </p:nvSpPr>
        <p:spPr bwMode="gray">
          <a:xfrm>
            <a:off x="650814" y="188640"/>
            <a:ext cx="8308135" cy="424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lnSpc>
                <a:spcPct val="100000"/>
              </a:lnSpc>
              <a:spcAft>
                <a:spcPts val="0"/>
              </a:spcAft>
            </a:pPr>
            <a:r>
              <a:rPr lang="ja-JP" altLang="en-US" sz="2000"/>
              <a:t>ファンドの特徴としくみ</a:t>
            </a:r>
            <a:endParaRPr lang="ja-JP" altLang="en-US" sz="2000" dirty="0"/>
          </a:p>
        </p:txBody>
      </p:sp>
      <p:graphicFrame>
        <p:nvGraphicFramePr>
          <p:cNvPr id="17" name="表 16"/>
          <p:cNvGraphicFramePr>
            <a:graphicFrameLocks noGrp="1"/>
          </p:cNvGraphicFramePr>
          <p:nvPr>
            <p:extLst>
              <p:ext uri="{D42A27DB-BD31-4B8C-83A1-F6EECF244321}">
                <p14:modId xmlns:p14="http://schemas.microsoft.com/office/powerpoint/2010/main" val="2114708266"/>
              </p:ext>
            </p:extLst>
          </p:nvPr>
        </p:nvGraphicFramePr>
        <p:xfrm>
          <a:off x="317989" y="417364"/>
          <a:ext cx="8187382" cy="622592"/>
        </p:xfrm>
        <a:graphic>
          <a:graphicData uri="http://schemas.openxmlformats.org/drawingml/2006/table">
            <a:tbl>
              <a:tblPr firstRow="1" bandRow="1">
                <a:tableStyleId>{5C22544A-7EE6-4342-B048-85BDC9FD1C3A}</a:tableStyleId>
              </a:tblPr>
              <a:tblGrid>
                <a:gridCol w="1317056">
                  <a:extLst>
                    <a:ext uri="{9D8B030D-6E8A-4147-A177-3AD203B41FA5}">
                      <a16:colId xmlns:a16="http://schemas.microsoft.com/office/drawing/2014/main" val="20000"/>
                    </a:ext>
                  </a:extLst>
                </a:gridCol>
                <a:gridCol w="6870326">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2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を目指す②</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6-2.</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ＳＤＧ</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a:t>
            </a:r>
          </a:p>
        </p:txBody>
      </p:sp>
      <p:sp>
        <p:nvSpPr>
          <p:cNvPr id="19" name="タイトル 1"/>
          <p:cNvSpPr txBox="1">
            <a:spLocks/>
          </p:cNvSpPr>
          <p:nvPr/>
        </p:nvSpPr>
        <p:spPr>
          <a:xfrm>
            <a:off x="431811" y="1302768"/>
            <a:ext cx="8620399" cy="4981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1200"/>
              </a:spcBef>
              <a:spcAft>
                <a:spcPts val="3600"/>
              </a:spcAft>
            </a:pPr>
            <a:r>
              <a:rPr lang="en-US" altLang="ja-JP"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a:t>
            </a:r>
            <a:r>
              <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ｓと金融経済教育</a:t>
            </a:r>
          </a:p>
        </p:txBody>
      </p:sp>
      <p:graphicFrame>
        <p:nvGraphicFramePr>
          <p:cNvPr id="20" name="表 19"/>
          <p:cNvGraphicFramePr>
            <a:graphicFrameLocks noGrp="1"/>
          </p:cNvGraphicFramePr>
          <p:nvPr>
            <p:extLst>
              <p:ext uri="{D42A27DB-BD31-4B8C-83A1-F6EECF244321}">
                <p14:modId xmlns:p14="http://schemas.microsoft.com/office/powerpoint/2010/main" val="2351582248"/>
              </p:ext>
            </p:extLst>
          </p:nvPr>
        </p:nvGraphicFramePr>
        <p:xfrm>
          <a:off x="-25400" y="4745955"/>
          <a:ext cx="8650515" cy="1632000"/>
        </p:xfrm>
        <a:graphic>
          <a:graphicData uri="http://schemas.openxmlformats.org/drawingml/2006/table">
            <a:tbl>
              <a:tblPr firstRow="1" bandRow="1">
                <a:tableStyleId>{5C22544A-7EE6-4342-B048-85BDC9FD1C3A}</a:tableStyleId>
              </a:tblPr>
              <a:tblGrid>
                <a:gridCol w="1529796">
                  <a:extLst>
                    <a:ext uri="{9D8B030D-6E8A-4147-A177-3AD203B41FA5}">
                      <a16:colId xmlns:a16="http://schemas.microsoft.com/office/drawing/2014/main" val="20000"/>
                    </a:ext>
                  </a:extLst>
                </a:gridCol>
                <a:gridCol w="7120719">
                  <a:extLst>
                    <a:ext uri="{9D8B030D-6E8A-4147-A177-3AD203B41FA5}">
                      <a16:colId xmlns:a16="http://schemas.microsoft.com/office/drawing/2014/main" val="20001"/>
                    </a:ext>
                  </a:extLst>
                </a:gridCol>
              </a:tblGrid>
              <a:tr h="1458424">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現代社会では誰もが金融との関わりを持つことが避けられず、また、</a:t>
                      </a:r>
                      <a:r>
                        <a:rPr lang="en-US" altLang="ja-JP"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人生</a:t>
                      </a:r>
                      <a:r>
                        <a:rPr lang="en-US" altLang="ja-JP"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年時代を見据えた人生設計が求められる中で、計画的な貯蓄と投資を通じた安定的な資産形成につながるよう、適切な金融経済教育を行うことは、</a:t>
                      </a:r>
                      <a:r>
                        <a:rPr lang="en-US" altLang="ja-JP"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のうち、質の高い教育の提供を中心に、貧困を終わらせるという目標の達成にも寄与できます。</a:t>
                      </a:r>
                      <a:endPar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テキスト ボックス 3"/>
          <p:cNvSpPr txBox="1"/>
          <p:nvPr/>
        </p:nvSpPr>
        <p:spPr>
          <a:xfrm>
            <a:off x="885825" y="1876425"/>
            <a:ext cx="3476625" cy="46166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～“誰一人取り残さない”～</a:t>
            </a:r>
          </a:p>
        </p:txBody>
      </p:sp>
      <p:sp>
        <p:nvSpPr>
          <p:cNvPr id="11" name="テキスト ボックス 10"/>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379622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2"/>
          <p:cNvSpPr txBox="1">
            <a:spLocks/>
          </p:cNvSpPr>
          <p:nvPr/>
        </p:nvSpPr>
        <p:spPr bwMode="gray">
          <a:xfrm>
            <a:off x="650814" y="188640"/>
            <a:ext cx="8308135" cy="424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lnSpc>
                <a:spcPct val="100000"/>
              </a:lnSpc>
              <a:spcAft>
                <a:spcPts val="0"/>
              </a:spcAft>
            </a:pPr>
            <a:r>
              <a:rPr lang="ja-JP" altLang="en-US" sz="2000"/>
              <a:t>ファンドの特徴としくみ</a:t>
            </a:r>
            <a:endParaRPr lang="ja-JP" altLang="en-US" sz="2000" dirty="0"/>
          </a:p>
        </p:txBody>
      </p:sp>
      <p:graphicFrame>
        <p:nvGraphicFramePr>
          <p:cNvPr id="17" name="表 16"/>
          <p:cNvGraphicFramePr>
            <a:graphicFrameLocks noGrp="1"/>
          </p:cNvGraphicFramePr>
          <p:nvPr/>
        </p:nvGraphicFramePr>
        <p:xfrm>
          <a:off x="317989" y="417364"/>
          <a:ext cx="565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464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未成年者、成年年齢の引き下げ</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正方形/長方形 17"/>
          <p:cNvSpPr/>
          <p:nvPr/>
        </p:nvSpPr>
        <p:spPr>
          <a:xfrm>
            <a:off x="-1" y="0"/>
            <a:ext cx="5522027"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6-3.</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未成年者、成年年齢の引き下げ</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99490027"/>
              </p:ext>
            </p:extLst>
          </p:nvPr>
        </p:nvGraphicFramePr>
        <p:xfrm>
          <a:off x="825553" y="1450061"/>
          <a:ext cx="7357951" cy="401858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6421951">
                  <a:extLst>
                    <a:ext uri="{9D8B030D-6E8A-4147-A177-3AD203B41FA5}">
                      <a16:colId xmlns:a16="http://schemas.microsoft.com/office/drawing/2014/main" val="20001"/>
                    </a:ext>
                  </a:extLst>
                </a:gridCol>
              </a:tblGrid>
              <a:tr h="310674">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80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9644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u="sng"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未成年者</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が契約をするときは、親権者などの同意を得なければなりません。同意を得ずに契約した場合、取り消すことができます（未成年者取消権）。</a:t>
                      </a:r>
                    </a:p>
                  </a:txBody>
                  <a:tcPr marL="180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345193">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80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2567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成年</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になると、自分ひとりで契約ができるようになります。一方で、未成年者取消権という強力な権利（未成年であるだけで取り消せる）がなくなります。</a:t>
                      </a:r>
                      <a:b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契約は、慎重に検討したうえで、行いましょう。</a:t>
                      </a:r>
                    </a:p>
                  </a:txBody>
                  <a:tcPr marL="180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345193">
                <a:tc>
                  <a:txBody>
                    <a:bodyPr/>
                    <a:lstStyle/>
                    <a:p>
                      <a:pPr algn="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endParaRPr kumimoji="1" lang="ja-JP" altLang="en-US" sz="1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80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903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R="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年４月から、成年年齢が</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歳から</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歳に引き下げられました。</a:t>
                      </a:r>
                    </a:p>
                  </a:txBody>
                  <a:tcPr marL="180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テキスト ボックス 5"/>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140063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2598651" cy="555672"/>
            <a:chOff x="1202980" y="1071736"/>
            <a:chExt cx="1609698" cy="171262"/>
          </a:xfrm>
        </p:grpSpPr>
        <p:sp>
          <p:nvSpPr>
            <p:cNvPr id="7" name="テキスト ボックス 6"/>
            <p:cNvSpPr txBox="1"/>
            <p:nvPr/>
          </p:nvSpPr>
          <p:spPr>
            <a:xfrm>
              <a:off x="1615171" y="1081303"/>
              <a:ext cx="1197507"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金融と経済</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4245979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424168230"/>
              </p:ext>
            </p:extLst>
          </p:nvPr>
        </p:nvGraphicFramePr>
        <p:xfrm>
          <a:off x="317989" y="417364"/>
          <a:ext cx="2649174"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462154">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ポイント</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graphicFrame>
        <p:nvGraphicFramePr>
          <p:cNvPr id="7" name="表 6"/>
          <p:cNvGraphicFramePr>
            <a:graphicFrameLocks noGrp="1"/>
          </p:cNvGraphicFramePr>
          <p:nvPr>
            <p:extLst>
              <p:ext uri="{D42A27DB-BD31-4B8C-83A1-F6EECF244321}">
                <p14:modId xmlns:p14="http://schemas.microsoft.com/office/powerpoint/2010/main" val="2883409833"/>
              </p:ext>
            </p:extLst>
          </p:nvPr>
        </p:nvGraphicFramePr>
        <p:xfrm>
          <a:off x="1089895" y="2091705"/>
          <a:ext cx="6846835" cy="3564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5874835">
                  <a:extLst>
                    <a:ext uri="{9D8B030D-6E8A-4147-A177-3AD203B41FA5}">
                      <a16:colId xmlns:a16="http://schemas.microsoft.com/office/drawing/2014/main" val="20001"/>
                    </a:ext>
                  </a:extLst>
                </a:gridCol>
              </a:tblGrid>
              <a:tr h="720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540000" algn="l" fontAlgn="auto">
                        <a:lnSpc>
                          <a:spcPts val="3000"/>
                        </a:lnSpc>
                        <a:spcBef>
                          <a:spcPts val="0"/>
                        </a:spcBef>
                        <a:spcAft>
                          <a:spcPts val="0"/>
                        </a:spcAft>
                      </a:pP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「お金の流れ」</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のことです。</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40000">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900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お金の余っているところからお金の足りないところへ</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「お金を融通する」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ことです。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40000">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864000">
                <a:tc>
                  <a:txBody>
                    <a:bodyPr/>
                    <a:lstStyle/>
                    <a:p>
                      <a:pPr marL="0" algn="r"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銀行などの金融機関や、金融市場が、</a:t>
                      </a:r>
                      <a:r>
                        <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「お金の橋渡しをする」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こととも言えます。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正方形/長方形 8"/>
          <p:cNvSpPr/>
          <p:nvPr/>
        </p:nvSpPr>
        <p:spPr>
          <a:xfrm>
            <a:off x="843145" y="1543401"/>
            <a:ext cx="7487742" cy="477054"/>
          </a:xfrm>
          <a:prstGeom prst="rect">
            <a:avLst/>
          </a:prstGeom>
        </p:spPr>
        <p:txBody>
          <a:bodyPr wrap="square">
            <a:spAutoFit/>
          </a:bodyPr>
          <a:lstStyle/>
          <a:p>
            <a:pPr indent="-540000">
              <a:lnSpc>
                <a:spcPts val="3000"/>
              </a:lnSpc>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とは、</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406768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屈折矢印 1"/>
          <p:cNvSpPr/>
          <p:nvPr/>
        </p:nvSpPr>
        <p:spPr>
          <a:xfrm rot="5400000" flipV="1">
            <a:off x="7101481" y="4440683"/>
            <a:ext cx="397830" cy="2497179"/>
          </a:xfrm>
          <a:prstGeom prst="bentUpArrow">
            <a:avLst>
              <a:gd name="adj1" fmla="val 24351"/>
              <a:gd name="adj2" fmla="val 27083"/>
              <a:gd name="adj3" fmla="val 5000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702716253"/>
              </p:ext>
            </p:extLst>
          </p:nvPr>
        </p:nvGraphicFramePr>
        <p:xfrm>
          <a:off x="317989" y="417364"/>
          <a:ext cx="305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経済と金融</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graphicFrame>
        <p:nvGraphicFramePr>
          <p:cNvPr id="7" name="表 6"/>
          <p:cNvGraphicFramePr>
            <a:graphicFrameLocks noGrp="1"/>
          </p:cNvGraphicFramePr>
          <p:nvPr>
            <p:extLst>
              <p:ext uri="{D42A27DB-BD31-4B8C-83A1-F6EECF244321}">
                <p14:modId xmlns:p14="http://schemas.microsoft.com/office/powerpoint/2010/main" val="3475981018"/>
              </p:ext>
            </p:extLst>
          </p:nvPr>
        </p:nvGraphicFramePr>
        <p:xfrm>
          <a:off x="1018465" y="1281703"/>
          <a:ext cx="6462988" cy="2641908"/>
        </p:xfrm>
        <a:graphic>
          <a:graphicData uri="http://schemas.openxmlformats.org/drawingml/2006/table">
            <a:tbl>
              <a:tblPr firstRow="1" bandRow="1">
                <a:tableStyleId>{5C22544A-7EE6-4342-B048-85BDC9FD1C3A}</a:tableStyleId>
              </a:tblPr>
              <a:tblGrid>
                <a:gridCol w="992636">
                  <a:extLst>
                    <a:ext uri="{9D8B030D-6E8A-4147-A177-3AD203B41FA5}">
                      <a16:colId xmlns:a16="http://schemas.microsoft.com/office/drawing/2014/main" val="20000"/>
                    </a:ext>
                  </a:extLst>
                </a:gridCol>
                <a:gridCol w="5470352">
                  <a:extLst>
                    <a:ext uri="{9D8B030D-6E8A-4147-A177-3AD203B41FA5}">
                      <a16:colId xmlns:a16="http://schemas.microsoft.com/office/drawing/2014/main" val="20001"/>
                    </a:ext>
                  </a:extLst>
                </a:gridCol>
              </a:tblGrid>
              <a:tr h="490077">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marB="180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企業活動を始め（起業）、継続・拡大するには、元手となるお金が必要</a:t>
                      </a: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900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lnSpc>
                          <a:spcPct val="100000"/>
                        </a:lnSpc>
                        <a:spcBef>
                          <a:spcPts val="0"/>
                        </a:spcBef>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株式の発行、融資（＝借入れ）、債券発行</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4900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lnSpc>
                          <a:spcPct val="100000"/>
                        </a:lnSpc>
                        <a:spcBef>
                          <a:spcPts val="0"/>
                        </a:spcBef>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企業活動と経済成長と株式価値</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900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lnSpc>
                          <a:spcPct val="100000"/>
                        </a:lnSpc>
                        <a:spcBef>
                          <a:spcPts val="0"/>
                        </a:spcBef>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企業活動と税金</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4900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lnSpc>
                          <a:spcPct val="100000"/>
                        </a:lnSpc>
                        <a:spcBef>
                          <a:spcPts val="0"/>
                        </a:spcBef>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税金と公共サービス</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567770" y="4144872"/>
            <a:ext cx="417882" cy="2589424"/>
          </a:xfrm>
          <a:prstGeom prst="rect">
            <a:avLst/>
          </a:prstGeom>
          <a:solidFill>
            <a:srgbClr val="0070C0"/>
          </a:solidFill>
          <a:effectLst>
            <a:outerShdw blurRad="50800" dist="38100" dir="2700000" algn="tl" rotWithShape="0">
              <a:prstClr val="black">
                <a:alpha val="40000"/>
              </a:prstClr>
            </a:outerShdw>
          </a:effectLst>
        </p:spPr>
        <p:txBody>
          <a:bodyPr vert="eaVert" wrap="none" rtlCol="0" anchor="ctr" anchorCtr="0">
            <a:noAutofit/>
          </a:bodyP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家計（国民）</a:t>
            </a:r>
            <a:endPar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4007092" y="4180118"/>
            <a:ext cx="417882" cy="1716619"/>
          </a:xfrm>
          <a:prstGeom prst="rect">
            <a:avLst/>
          </a:prstGeom>
          <a:solidFill>
            <a:srgbClr val="0070C0"/>
          </a:solidFill>
          <a:effectLst>
            <a:outerShdw blurRad="50800" dist="38100" dir="2700000" algn="tl" rotWithShape="0">
              <a:prstClr val="black">
                <a:alpha val="40000"/>
              </a:prstClr>
            </a:outerShdw>
          </a:effectLst>
        </p:spPr>
        <p:txBody>
          <a:bodyPr vert="eaVert" wrap="none" rtlCol="0" anchor="ctr" anchorCtr="0">
            <a:noAutofit/>
          </a:bodyP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85" name="テキスト ボックス 84"/>
          <p:cNvSpPr txBox="1"/>
          <p:nvPr/>
        </p:nvSpPr>
        <p:spPr>
          <a:xfrm>
            <a:off x="1920421" y="4158346"/>
            <a:ext cx="1116000" cy="381989"/>
          </a:xfrm>
          <a:prstGeom prst="rect">
            <a:avLst/>
          </a:prstGeom>
          <a:solidFill>
            <a:srgbClr val="0070C0"/>
          </a:solidFill>
          <a:effectLst>
            <a:outerShdw blurRad="50800" dist="38100" dir="2700000" algn="tl" rotWithShape="0">
              <a:prstClr val="black">
                <a:alpha val="40000"/>
              </a:prstClr>
            </a:outerShdw>
          </a:effectLst>
        </p:spPr>
        <p:txBody>
          <a:bodyPr vert="horz" wrap="none" rtlCol="0" anchor="ctr" anchorCtr="0">
            <a:noAutofit/>
          </a:bodyP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資本市場</a:t>
            </a:r>
          </a:p>
        </p:txBody>
      </p:sp>
      <p:sp>
        <p:nvSpPr>
          <p:cNvPr id="86" name="テキスト ボックス 85"/>
          <p:cNvSpPr txBox="1"/>
          <p:nvPr/>
        </p:nvSpPr>
        <p:spPr>
          <a:xfrm>
            <a:off x="1920421" y="5506199"/>
            <a:ext cx="1116000" cy="381989"/>
          </a:xfrm>
          <a:prstGeom prst="rect">
            <a:avLst/>
          </a:prstGeom>
          <a:solidFill>
            <a:srgbClr val="0070C0"/>
          </a:solidFill>
          <a:effectLst>
            <a:outerShdw blurRad="50800" dist="38100" dir="2700000" algn="tl" rotWithShape="0">
              <a:prstClr val="black">
                <a:alpha val="40000"/>
              </a:prstClr>
            </a:outerShdw>
          </a:effectLst>
        </p:spPr>
        <p:txBody>
          <a:bodyPr vert="horz" wrap="none" rtlCol="0" anchor="ctr" anchorCtr="0">
            <a:noAutofit/>
          </a:bodyP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銀行</a:t>
            </a:r>
          </a:p>
        </p:txBody>
      </p:sp>
      <p:sp>
        <p:nvSpPr>
          <p:cNvPr id="87" name="テキスト ボックス 86"/>
          <p:cNvSpPr txBox="1"/>
          <p:nvPr/>
        </p:nvSpPr>
        <p:spPr>
          <a:xfrm>
            <a:off x="5066841" y="6352307"/>
            <a:ext cx="1116000" cy="381989"/>
          </a:xfrm>
          <a:prstGeom prst="rect">
            <a:avLst/>
          </a:prstGeom>
          <a:solidFill>
            <a:srgbClr val="0070C0"/>
          </a:solidFill>
          <a:effectLst>
            <a:outerShdw blurRad="50800" dist="38100" dir="2700000" algn="tl" rotWithShape="0">
              <a:prstClr val="black">
                <a:alpha val="40000"/>
              </a:prstClr>
            </a:outerShdw>
          </a:effectLst>
        </p:spPr>
        <p:txBody>
          <a:bodyPr vert="horz" wrap="none" rtlCol="0" anchor="ctr" anchorCtr="0">
            <a:noAutofit/>
          </a:bodyPr>
          <a:lstStyle/>
          <a:p>
            <a:pPr algn="ctr"/>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a:t>
            </a:r>
          </a:p>
        </p:txBody>
      </p:sp>
      <p:sp>
        <p:nvSpPr>
          <p:cNvPr id="89" name="テキスト ボックス 88"/>
          <p:cNvSpPr txBox="1"/>
          <p:nvPr/>
        </p:nvSpPr>
        <p:spPr>
          <a:xfrm>
            <a:off x="6688503" y="5189523"/>
            <a:ext cx="1116000" cy="381989"/>
          </a:xfrm>
          <a:prstGeom prst="rect">
            <a:avLst/>
          </a:prstGeom>
          <a:solidFill>
            <a:srgbClr val="0070C0"/>
          </a:solidFill>
          <a:effectLst>
            <a:outerShdw blurRad="50800" dist="38100" dir="2700000" algn="tl" rotWithShape="0">
              <a:prstClr val="black">
                <a:alpha val="40000"/>
              </a:prstClr>
            </a:outerShdw>
          </a:effectLst>
        </p:spPr>
        <p:txBody>
          <a:bodyPr vert="horz" wrap="none" rtlCol="0" anchor="ctr" anchorCtr="0">
            <a:noAutofit/>
          </a:bodyPr>
          <a:lstStyle/>
          <a:p>
            <a:pPr algn="ct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en-US" altLang="ja-JP"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労働者</a:t>
            </a:r>
            <a:r>
              <a:rPr lang="en-US" altLang="ja-JP"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7825557" y="5189523"/>
            <a:ext cx="1116000" cy="381989"/>
          </a:xfrm>
          <a:prstGeom prst="rect">
            <a:avLst/>
          </a:prstGeom>
          <a:solidFill>
            <a:srgbClr val="0070C0"/>
          </a:solidFill>
          <a:effectLst>
            <a:outerShdw blurRad="50800" dist="38100" dir="2700000" algn="tl" rotWithShape="0">
              <a:prstClr val="black">
                <a:alpha val="40000"/>
              </a:prstClr>
            </a:outerShdw>
          </a:effectLst>
        </p:spPr>
        <p:txBody>
          <a:bodyPr vert="horz" wrap="none" rtlCol="0" anchor="ctr" anchorCtr="0">
            <a:noAutofit/>
          </a:bodyPr>
          <a:lstStyle/>
          <a:p>
            <a:pPr algn="ct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en-US" altLang="ja-JP"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消費者</a:t>
            </a:r>
            <a:r>
              <a:rPr lang="en-US" altLang="ja-JP"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右矢印 92"/>
          <p:cNvSpPr/>
          <p:nvPr/>
        </p:nvSpPr>
        <p:spPr>
          <a:xfrm>
            <a:off x="3222431" y="4191993"/>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713" y="5595251"/>
            <a:ext cx="582221" cy="43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7773" y="4017187"/>
            <a:ext cx="461026" cy="71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7" name="グループ化 96"/>
          <p:cNvGrpSpPr/>
          <p:nvPr/>
        </p:nvGrpSpPr>
        <p:grpSpPr>
          <a:xfrm>
            <a:off x="6781860" y="4021026"/>
            <a:ext cx="709679" cy="550217"/>
            <a:chOff x="7634666" y="2076993"/>
            <a:chExt cx="1940192" cy="1545140"/>
          </a:xfrm>
        </p:grpSpPr>
        <p:grpSp>
          <p:nvGrpSpPr>
            <p:cNvPr id="98" name="グループ化 97"/>
            <p:cNvGrpSpPr/>
            <p:nvPr/>
          </p:nvGrpSpPr>
          <p:grpSpPr>
            <a:xfrm>
              <a:off x="7634666" y="2076993"/>
              <a:ext cx="1940192" cy="1545140"/>
              <a:chOff x="7634666" y="2076993"/>
              <a:chExt cx="1940192" cy="1545140"/>
            </a:xfrm>
          </p:grpSpPr>
          <p:grpSp>
            <p:nvGrpSpPr>
              <p:cNvPr id="100" name="グループ化 99"/>
              <p:cNvGrpSpPr/>
              <p:nvPr/>
            </p:nvGrpSpPr>
            <p:grpSpPr>
              <a:xfrm>
                <a:off x="7634666" y="2076993"/>
                <a:ext cx="1940192" cy="1545140"/>
                <a:chOff x="7634666" y="2076993"/>
                <a:chExt cx="1940192" cy="1545140"/>
              </a:xfrm>
            </p:grpSpPr>
            <p:grpSp>
              <p:nvGrpSpPr>
                <p:cNvPr id="102" name="グループ化 101"/>
                <p:cNvGrpSpPr/>
                <p:nvPr/>
              </p:nvGrpSpPr>
              <p:grpSpPr>
                <a:xfrm>
                  <a:off x="7634666" y="2076993"/>
                  <a:ext cx="1940192" cy="1545140"/>
                  <a:chOff x="7634666" y="2076993"/>
                  <a:chExt cx="1940192" cy="1545140"/>
                </a:xfrm>
              </p:grpSpPr>
              <p:grpSp>
                <p:nvGrpSpPr>
                  <p:cNvPr id="104" name="グループ化 103"/>
                  <p:cNvGrpSpPr>
                    <a:grpSpLocks noChangeAspect="1"/>
                  </p:cNvGrpSpPr>
                  <p:nvPr/>
                </p:nvGrpSpPr>
                <p:grpSpPr>
                  <a:xfrm>
                    <a:off x="7634666" y="2076993"/>
                    <a:ext cx="1940192" cy="1545140"/>
                    <a:chOff x="3908664" y="2076545"/>
                    <a:chExt cx="963675" cy="767456"/>
                  </a:xfrm>
                </p:grpSpPr>
                <p:grpSp>
                  <p:nvGrpSpPr>
                    <p:cNvPr id="106" name="グループ化 105"/>
                    <p:cNvGrpSpPr/>
                    <p:nvPr/>
                  </p:nvGrpSpPr>
                  <p:grpSpPr>
                    <a:xfrm>
                      <a:off x="3908664" y="2076545"/>
                      <a:ext cx="963675" cy="767456"/>
                      <a:chOff x="3908664" y="2076545"/>
                      <a:chExt cx="963675" cy="767456"/>
                    </a:xfrm>
                  </p:grpSpPr>
                  <p:grpSp>
                    <p:nvGrpSpPr>
                      <p:cNvPr id="108" name="グループ化 107"/>
                      <p:cNvGrpSpPr/>
                      <p:nvPr/>
                    </p:nvGrpSpPr>
                    <p:grpSpPr>
                      <a:xfrm>
                        <a:off x="3908664" y="2076545"/>
                        <a:ext cx="963675" cy="767456"/>
                        <a:chOff x="3908664" y="2076545"/>
                        <a:chExt cx="963675" cy="767456"/>
                      </a:xfrm>
                    </p:grpSpPr>
                    <p:grpSp>
                      <p:nvGrpSpPr>
                        <p:cNvPr id="110" name="グループ化 109"/>
                        <p:cNvGrpSpPr/>
                        <p:nvPr/>
                      </p:nvGrpSpPr>
                      <p:grpSpPr>
                        <a:xfrm>
                          <a:off x="3908664" y="2076545"/>
                          <a:ext cx="963675" cy="767456"/>
                          <a:chOff x="3908664" y="2076545"/>
                          <a:chExt cx="963675" cy="767456"/>
                        </a:xfrm>
                      </p:grpSpPr>
                      <p:grpSp>
                        <p:nvGrpSpPr>
                          <p:cNvPr id="112" name="グループ化 111"/>
                          <p:cNvGrpSpPr/>
                          <p:nvPr/>
                        </p:nvGrpSpPr>
                        <p:grpSpPr>
                          <a:xfrm>
                            <a:off x="3908664" y="2076545"/>
                            <a:ext cx="963675" cy="767456"/>
                            <a:chOff x="3908664" y="2076545"/>
                            <a:chExt cx="963675" cy="767456"/>
                          </a:xfrm>
                        </p:grpSpPr>
                        <p:grpSp>
                          <p:nvGrpSpPr>
                            <p:cNvPr id="114" name="グループ化 113"/>
                            <p:cNvGrpSpPr/>
                            <p:nvPr/>
                          </p:nvGrpSpPr>
                          <p:grpSpPr>
                            <a:xfrm>
                              <a:off x="3908664" y="2076545"/>
                              <a:ext cx="963675" cy="767456"/>
                              <a:chOff x="3908664" y="2076545"/>
                              <a:chExt cx="963675" cy="767456"/>
                            </a:xfrm>
                          </p:grpSpPr>
                          <p:grpSp>
                            <p:nvGrpSpPr>
                              <p:cNvPr id="116" name="グループ化 115"/>
                              <p:cNvGrpSpPr/>
                              <p:nvPr/>
                            </p:nvGrpSpPr>
                            <p:grpSpPr>
                              <a:xfrm>
                                <a:off x="3908664" y="2076545"/>
                                <a:ext cx="963675" cy="767456"/>
                                <a:chOff x="3908664" y="2076545"/>
                                <a:chExt cx="963675" cy="767456"/>
                              </a:xfrm>
                            </p:grpSpPr>
                            <p:grpSp>
                              <p:nvGrpSpPr>
                                <p:cNvPr id="118" name="グループ化 117"/>
                                <p:cNvGrpSpPr/>
                                <p:nvPr/>
                              </p:nvGrpSpPr>
                              <p:grpSpPr>
                                <a:xfrm>
                                  <a:off x="3908664" y="2076545"/>
                                  <a:ext cx="963675" cy="767456"/>
                                  <a:chOff x="3908664" y="2076545"/>
                                  <a:chExt cx="963675" cy="767456"/>
                                </a:xfrm>
                              </p:grpSpPr>
                              <p:grpSp>
                                <p:nvGrpSpPr>
                                  <p:cNvPr id="120" name="グループ化 119"/>
                                  <p:cNvGrpSpPr/>
                                  <p:nvPr/>
                                </p:nvGrpSpPr>
                                <p:grpSpPr>
                                  <a:xfrm>
                                    <a:off x="3908664" y="2076545"/>
                                    <a:ext cx="963675" cy="767456"/>
                                    <a:chOff x="3908664" y="2076545"/>
                                    <a:chExt cx="963675" cy="767456"/>
                                  </a:xfrm>
                                </p:grpSpPr>
                                <p:grpSp>
                                  <p:nvGrpSpPr>
                                    <p:cNvPr id="122" name="グループ化 121"/>
                                    <p:cNvGrpSpPr/>
                                    <p:nvPr/>
                                  </p:nvGrpSpPr>
                                  <p:grpSpPr>
                                    <a:xfrm>
                                      <a:off x="3908664" y="2076545"/>
                                      <a:ext cx="951336" cy="767456"/>
                                      <a:chOff x="3908664" y="2076545"/>
                                      <a:chExt cx="951336" cy="767456"/>
                                    </a:xfrm>
                                  </p:grpSpPr>
                                  <p:grpSp>
                                    <p:nvGrpSpPr>
                                      <p:cNvPr id="124" name="グループ化 123"/>
                                      <p:cNvGrpSpPr/>
                                      <p:nvPr/>
                                    </p:nvGrpSpPr>
                                    <p:grpSpPr>
                                      <a:xfrm>
                                        <a:off x="3919848" y="2076545"/>
                                        <a:ext cx="940152" cy="767456"/>
                                        <a:chOff x="3919848" y="2076545"/>
                                        <a:chExt cx="940152" cy="767456"/>
                                      </a:xfrm>
                                    </p:grpSpPr>
                                    <p:grpSp>
                                      <p:nvGrpSpPr>
                                        <p:cNvPr id="126" name="グループ化 125"/>
                                        <p:cNvGrpSpPr/>
                                        <p:nvPr/>
                                      </p:nvGrpSpPr>
                                      <p:grpSpPr>
                                        <a:xfrm>
                                          <a:off x="3941896" y="2076545"/>
                                          <a:ext cx="918104" cy="767456"/>
                                          <a:chOff x="3941896" y="2076545"/>
                                          <a:chExt cx="918104" cy="767456"/>
                                        </a:xfrm>
                                      </p:grpSpPr>
                                      <p:grpSp>
                                        <p:nvGrpSpPr>
                                          <p:cNvPr id="128" name="グループ化 127"/>
                                          <p:cNvGrpSpPr/>
                                          <p:nvPr/>
                                        </p:nvGrpSpPr>
                                        <p:grpSpPr>
                                          <a:xfrm>
                                            <a:off x="3941896" y="2076545"/>
                                            <a:ext cx="918104" cy="767456"/>
                                            <a:chOff x="3941896" y="2076545"/>
                                            <a:chExt cx="918104" cy="767456"/>
                                          </a:xfrm>
                                        </p:grpSpPr>
                                        <p:grpSp>
                                          <p:nvGrpSpPr>
                                            <p:cNvPr id="130" name="グループ化 129"/>
                                            <p:cNvGrpSpPr/>
                                            <p:nvPr/>
                                          </p:nvGrpSpPr>
                                          <p:grpSpPr>
                                            <a:xfrm>
                                              <a:off x="3941896" y="2076545"/>
                                              <a:ext cx="918104" cy="767456"/>
                                              <a:chOff x="3941896" y="2076545"/>
                                              <a:chExt cx="918104" cy="767456"/>
                                            </a:xfrm>
                                          </p:grpSpPr>
                                          <p:grpSp>
                                            <p:nvGrpSpPr>
                                              <p:cNvPr id="132" name="グループ化 131"/>
                                              <p:cNvGrpSpPr/>
                                              <p:nvPr/>
                                            </p:nvGrpSpPr>
                                            <p:grpSpPr>
                                              <a:xfrm>
                                                <a:off x="3941896" y="2076545"/>
                                                <a:ext cx="918104" cy="767456"/>
                                                <a:chOff x="3941896" y="2076545"/>
                                                <a:chExt cx="918104" cy="767456"/>
                                              </a:xfrm>
                                            </p:grpSpPr>
                                            <p:pic>
                                              <p:nvPicPr>
                                                <p:cNvPr id="1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799" t="29526" r="57612" b="59752"/>
                                                <a:stretch/>
                                              </p:blipFill>
                                              <p:spPr bwMode="auto">
                                                <a:xfrm>
                                                  <a:off x="3960000" y="2088000"/>
                                                  <a:ext cx="900000" cy="7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 name="正方形/長方形 134"/>
                                                <p:cNvSpPr/>
                                                <p:nvPr/>
                                              </p:nvSpPr>
                                              <p:spPr bwMode="white">
                                                <a:xfrm>
                                                  <a:off x="4427984" y="2088000"/>
                                                  <a:ext cx="428633" cy="11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white">
                                                <a:xfrm>
                                                  <a:off x="4475391" y="2188449"/>
                                                  <a:ext cx="384609" cy="15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white">
                                                <a:xfrm>
                                                  <a:off x="3960813" y="2780929"/>
                                                  <a:ext cx="895804" cy="6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white">
                                                <a:xfrm>
                                                  <a:off x="3941896" y="2076545"/>
                                                  <a:ext cx="533495" cy="11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3" name="正方形/長方形 132"/>
                                              <p:cNvSpPr/>
                                              <p:nvPr/>
                                            </p:nvSpPr>
                                            <p:spPr bwMode="white">
                                              <a:xfrm>
                                                <a:off x="3942125" y="2181414"/>
                                                <a:ext cx="58832" cy="59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1" name="正方形/長方形 130"/>
                                            <p:cNvSpPr/>
                                            <p:nvPr/>
                                          </p:nvSpPr>
                                          <p:spPr bwMode="white">
                                            <a:xfrm>
                                              <a:off x="3971541" y="2175213"/>
                                              <a:ext cx="190957" cy="11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9" name="正方形/長方形 128"/>
                                          <p:cNvSpPr/>
                                          <p:nvPr/>
                                        </p:nvSpPr>
                                        <p:spPr bwMode="white">
                                          <a:xfrm>
                                            <a:off x="3976484" y="2286468"/>
                                            <a:ext cx="190957" cy="11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7" name="正方形/長方形 126"/>
                                        <p:cNvSpPr/>
                                        <p:nvPr/>
                                      </p:nvSpPr>
                                      <p:spPr bwMode="white">
                                        <a:xfrm rot="3193188">
                                          <a:off x="3925287" y="2284623"/>
                                          <a:ext cx="190957" cy="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5" name="正方形/長方形 124"/>
                                      <p:cNvSpPr/>
                                      <p:nvPr/>
                                    </p:nvSpPr>
                                    <p:spPr bwMode="white">
                                      <a:xfrm rot="1464838">
                                        <a:off x="3908664" y="2717825"/>
                                        <a:ext cx="376821" cy="101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3" name="正方形/長方形 122"/>
                                    <p:cNvSpPr/>
                                    <p:nvPr/>
                                  </p:nvSpPr>
                                  <p:spPr bwMode="white">
                                    <a:xfrm>
                                      <a:off x="4776860" y="2286467"/>
                                      <a:ext cx="95479" cy="49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1" name="正方形/長方形 120"/>
                                  <p:cNvSpPr/>
                                  <p:nvPr/>
                                </p:nvSpPr>
                                <p:spPr bwMode="white">
                                  <a:xfrm rot="21155515">
                                    <a:off x="4610488" y="2756948"/>
                                    <a:ext cx="190957" cy="84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9" name="正方形/長方形 118"/>
                                <p:cNvSpPr/>
                                <p:nvPr/>
                              </p:nvSpPr>
                              <p:spPr bwMode="white">
                                <a:xfrm rot="1529851">
                                  <a:off x="4456781" y="2287198"/>
                                  <a:ext cx="393852" cy="137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7" name="正方形/長方形 116"/>
                              <p:cNvSpPr/>
                              <p:nvPr/>
                            </p:nvSpPr>
                            <p:spPr bwMode="white">
                              <a:xfrm rot="19946325">
                                <a:off x="4063283" y="2119584"/>
                                <a:ext cx="190957" cy="11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5" name="正方形/長方形 114"/>
                            <p:cNvSpPr/>
                            <p:nvPr/>
                          </p:nvSpPr>
                          <p:spPr bwMode="white">
                            <a:xfrm>
                              <a:off x="4264195" y="2325666"/>
                              <a:ext cx="215958" cy="5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3" name="正方形/長方形 112"/>
                          <p:cNvSpPr/>
                          <p:nvPr/>
                        </p:nvSpPr>
                        <p:spPr bwMode="white">
                          <a:xfrm rot="18781584">
                            <a:off x="4378450" y="2307397"/>
                            <a:ext cx="144319" cy="6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1" name="正方形/長方形 110"/>
                        <p:cNvSpPr/>
                        <p:nvPr/>
                      </p:nvSpPr>
                      <p:spPr bwMode="white">
                        <a:xfrm rot="19622219">
                          <a:off x="4254728" y="2345775"/>
                          <a:ext cx="954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9" name="正方形/長方形 108"/>
                      <p:cNvSpPr/>
                      <p:nvPr/>
                    </p:nvSpPr>
                    <p:spPr bwMode="white">
                      <a:xfrm rot="20141596">
                        <a:off x="4310373" y="2301637"/>
                        <a:ext cx="190957" cy="5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7" name="正方形/長方形 106"/>
                    <p:cNvSpPr/>
                    <p:nvPr/>
                  </p:nvSpPr>
                  <p:spPr bwMode="white">
                    <a:xfrm rot="1062381">
                      <a:off x="4374603" y="2174825"/>
                      <a:ext cx="19095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5" name="正方形/長方形 104"/>
                  <p:cNvSpPr/>
                  <p:nvPr/>
                </p:nvSpPr>
                <p:spPr bwMode="white">
                  <a:xfrm>
                    <a:off x="9525000" y="3451745"/>
                    <a:ext cx="45719" cy="170386"/>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3" name="正方形/長方形 102"/>
                <p:cNvSpPr/>
                <p:nvPr/>
              </p:nvSpPr>
              <p:spPr bwMode="white">
                <a:xfrm>
                  <a:off x="8436621" y="3478074"/>
                  <a:ext cx="631180" cy="58864"/>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1" name="正方形/長方形 100"/>
              <p:cNvSpPr/>
              <p:nvPr/>
            </p:nvSpPr>
            <p:spPr bwMode="white">
              <a:xfrm>
                <a:off x="9520345" y="2087410"/>
                <a:ext cx="50374" cy="256472"/>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9" name="正方形/長方形 98"/>
            <p:cNvSpPr/>
            <p:nvPr/>
          </p:nvSpPr>
          <p:spPr bwMode="white">
            <a:xfrm>
              <a:off x="8750009" y="2356781"/>
              <a:ext cx="45719" cy="170386"/>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9" name="右矢印 138"/>
          <p:cNvSpPr/>
          <p:nvPr/>
        </p:nvSpPr>
        <p:spPr>
          <a:xfrm>
            <a:off x="4569406" y="4285373"/>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右矢印 139"/>
          <p:cNvSpPr/>
          <p:nvPr/>
        </p:nvSpPr>
        <p:spPr>
          <a:xfrm>
            <a:off x="6051806" y="4295273"/>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右矢印 140"/>
          <p:cNvSpPr/>
          <p:nvPr/>
        </p:nvSpPr>
        <p:spPr>
          <a:xfrm>
            <a:off x="7612097" y="4258784"/>
            <a:ext cx="612000" cy="161955"/>
          </a:xfrm>
          <a:prstGeom prst="rightArrow">
            <a:avLst>
              <a:gd name="adj1" fmla="val 64007"/>
              <a:gd name="adj2" fmla="val 92249"/>
            </a:avLst>
          </a:prstGeom>
          <a:solidFill>
            <a:schemeClr val="bg1"/>
          </a:solidFill>
          <a:ln w="15875">
            <a:solidFill>
              <a:srgbClr val="006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右矢印 141"/>
          <p:cNvSpPr/>
          <p:nvPr/>
        </p:nvSpPr>
        <p:spPr>
          <a:xfrm rot="5400000">
            <a:off x="8284535" y="4829197"/>
            <a:ext cx="360000" cy="161955"/>
          </a:xfrm>
          <a:prstGeom prst="rightArrow">
            <a:avLst>
              <a:gd name="adj1" fmla="val 64007"/>
              <a:gd name="adj2" fmla="val 92249"/>
            </a:avLst>
          </a:prstGeom>
          <a:solidFill>
            <a:schemeClr val="bg1"/>
          </a:solidFill>
          <a:ln w="15875">
            <a:solidFill>
              <a:srgbClr val="006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rot="16200000">
            <a:off x="6963347" y="4831732"/>
            <a:ext cx="360000" cy="161955"/>
          </a:xfrm>
          <a:prstGeom prst="rightArrow">
            <a:avLst>
              <a:gd name="adj1" fmla="val 64007"/>
              <a:gd name="adj2" fmla="val 92249"/>
            </a:avLst>
          </a:prstGeom>
          <a:solidFill>
            <a:schemeClr val="bg1"/>
          </a:solidFill>
          <a:ln w="15875">
            <a:solidFill>
              <a:srgbClr val="006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右矢印 143"/>
          <p:cNvSpPr/>
          <p:nvPr/>
        </p:nvSpPr>
        <p:spPr>
          <a:xfrm rot="2306724">
            <a:off x="5979538" y="4769269"/>
            <a:ext cx="739264" cy="16030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rot="10800000">
            <a:off x="4610932" y="5676663"/>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rot="10800000">
            <a:off x="3193217" y="4367298"/>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右矢印 146"/>
          <p:cNvSpPr/>
          <p:nvPr/>
        </p:nvSpPr>
        <p:spPr>
          <a:xfrm>
            <a:off x="1165921" y="4178937"/>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rot="10800000">
            <a:off x="1136707" y="4354242"/>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右矢印 148"/>
          <p:cNvSpPr/>
          <p:nvPr/>
        </p:nvSpPr>
        <p:spPr>
          <a:xfrm>
            <a:off x="3234306" y="5535726"/>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rot="10800000">
            <a:off x="3205092" y="5711031"/>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右矢印 150"/>
          <p:cNvSpPr/>
          <p:nvPr/>
        </p:nvSpPr>
        <p:spPr>
          <a:xfrm>
            <a:off x="1177796" y="5522670"/>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右矢印 151"/>
          <p:cNvSpPr/>
          <p:nvPr/>
        </p:nvSpPr>
        <p:spPr>
          <a:xfrm rot="10800000">
            <a:off x="1148582" y="5697975"/>
            <a:ext cx="61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右矢印 152"/>
          <p:cNvSpPr/>
          <p:nvPr/>
        </p:nvSpPr>
        <p:spPr>
          <a:xfrm rot="10800000">
            <a:off x="1177795" y="6500095"/>
            <a:ext cx="3739135" cy="161955"/>
          </a:xfrm>
          <a:prstGeom prst="rightArrow">
            <a:avLst>
              <a:gd name="adj1" fmla="val 64007"/>
              <a:gd name="adj2" fmla="val 92249"/>
            </a:avLst>
          </a:prstGeom>
          <a:solidFill>
            <a:schemeClr val="bg1"/>
          </a:solidFill>
          <a:ln w="15875">
            <a:solidFill>
              <a:srgbClr val="006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478421" y="6147379"/>
            <a:ext cx="1364476" cy="369332"/>
          </a:xfrm>
          <a:prstGeom prst="rect">
            <a:avLst/>
          </a:prstGeom>
        </p:spPr>
        <p:txBody>
          <a:bodyPr wrap="none">
            <a:spAutoFit/>
          </a:bodyPr>
          <a:lstStyle/>
          <a:p>
            <a:pPr lvl="0">
              <a:lnSpc>
                <a:spcPct val="100000"/>
              </a:lnSpc>
              <a:spcBef>
                <a:spcPts val="0"/>
              </a:spcBef>
              <a:spcAft>
                <a:spcPts val="3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右矢印 153"/>
          <p:cNvSpPr/>
          <p:nvPr/>
        </p:nvSpPr>
        <p:spPr>
          <a:xfrm rot="5400000">
            <a:off x="5514824" y="6089185"/>
            <a:ext cx="252000" cy="161955"/>
          </a:xfrm>
          <a:prstGeom prst="rightArrow">
            <a:avLst>
              <a:gd name="adj1" fmla="val 64007"/>
              <a:gd name="adj2" fmla="val 92249"/>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星 5 7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949" y="4165443"/>
            <a:ext cx="589793" cy="46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テキスト ボックス 76"/>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8350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anim calcmode="lin" valueType="num">
                                      <p:cBhvr>
                                        <p:cTn id="13" dur="1000" fill="hold"/>
                                        <p:tgtEl>
                                          <p:spTgt spid="86"/>
                                        </p:tgtEl>
                                        <p:attrNameLst>
                                          <p:attrName>ppt_x</p:attrName>
                                        </p:attrNameLst>
                                      </p:cBhvr>
                                      <p:tavLst>
                                        <p:tav tm="0">
                                          <p:val>
                                            <p:strVal val="#ppt_x"/>
                                          </p:val>
                                        </p:tav>
                                        <p:tav tm="100000">
                                          <p:val>
                                            <p:strVal val="#ppt_x"/>
                                          </p:val>
                                        </p:tav>
                                      </p:tavLst>
                                    </p:anim>
                                    <p:anim calcmode="lin" valueType="num">
                                      <p:cBhvr>
                                        <p:cTn id="14" dur="1000" fill="hold"/>
                                        <p:tgtEl>
                                          <p:spTgt spid="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anim calcmode="lin" valueType="num">
                                      <p:cBhvr>
                                        <p:cTn id="18" dur="1000" fill="hold"/>
                                        <p:tgtEl>
                                          <p:spTgt spid="85"/>
                                        </p:tgtEl>
                                        <p:attrNameLst>
                                          <p:attrName>ppt_x</p:attrName>
                                        </p:attrNameLst>
                                      </p:cBhvr>
                                      <p:tavLst>
                                        <p:tav tm="0">
                                          <p:val>
                                            <p:strVal val="#ppt_x"/>
                                          </p:val>
                                        </p:tav>
                                        <p:tav tm="100000">
                                          <p:val>
                                            <p:strVal val="#ppt_x"/>
                                          </p:val>
                                        </p:tav>
                                      </p:tavLst>
                                    </p:anim>
                                    <p:anim calcmode="lin" valueType="num">
                                      <p:cBhvr>
                                        <p:cTn id="19" dur="10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anim calcmode="lin" valueType="num">
                                      <p:cBhvr>
                                        <p:cTn id="33" dur="1000" fill="hold"/>
                                        <p:tgtEl>
                                          <p:spTgt spid="89"/>
                                        </p:tgtEl>
                                        <p:attrNameLst>
                                          <p:attrName>ppt_x</p:attrName>
                                        </p:attrNameLst>
                                      </p:cBhvr>
                                      <p:tavLst>
                                        <p:tav tm="0">
                                          <p:val>
                                            <p:strVal val="#ppt_x"/>
                                          </p:val>
                                        </p:tav>
                                        <p:tav tm="100000">
                                          <p:val>
                                            <p:strVal val="#ppt_x"/>
                                          </p:val>
                                        </p:tav>
                                      </p:tavLst>
                                    </p:anim>
                                    <p:anim calcmode="lin" valueType="num">
                                      <p:cBhvr>
                                        <p:cTn id="34" dur="1000" fill="hold"/>
                                        <p:tgtEl>
                                          <p:spTgt spid="8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anim calcmode="lin" valueType="num">
                                      <p:cBhvr>
                                        <p:cTn id="38" dur="1000" fill="hold"/>
                                        <p:tgtEl>
                                          <p:spTgt spid="90"/>
                                        </p:tgtEl>
                                        <p:attrNameLst>
                                          <p:attrName>ppt_x</p:attrName>
                                        </p:attrNameLst>
                                      </p:cBhvr>
                                      <p:tavLst>
                                        <p:tav tm="0">
                                          <p:val>
                                            <p:strVal val="#ppt_x"/>
                                          </p:val>
                                        </p:tav>
                                        <p:tav tm="100000">
                                          <p:val>
                                            <p:strVal val="#ppt_x"/>
                                          </p:val>
                                        </p:tav>
                                      </p:tavLst>
                                    </p:anim>
                                    <p:anim calcmode="lin" valueType="num">
                                      <p:cBhvr>
                                        <p:cTn id="3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fade">
                                      <p:cBhvr>
                                        <p:cTn id="44" dur="1000"/>
                                        <p:tgtEl>
                                          <p:spTgt spid="151"/>
                                        </p:tgtEl>
                                      </p:cBhvr>
                                    </p:animEffect>
                                    <p:anim calcmode="lin" valueType="num">
                                      <p:cBhvr>
                                        <p:cTn id="45" dur="1000" fill="hold"/>
                                        <p:tgtEl>
                                          <p:spTgt spid="151"/>
                                        </p:tgtEl>
                                        <p:attrNameLst>
                                          <p:attrName>ppt_x</p:attrName>
                                        </p:attrNameLst>
                                      </p:cBhvr>
                                      <p:tavLst>
                                        <p:tav tm="0">
                                          <p:val>
                                            <p:strVal val="#ppt_x"/>
                                          </p:val>
                                        </p:tav>
                                        <p:tav tm="100000">
                                          <p:val>
                                            <p:strVal val="#ppt_x"/>
                                          </p:val>
                                        </p:tav>
                                      </p:tavLst>
                                    </p:anim>
                                    <p:anim calcmode="lin" valueType="num">
                                      <p:cBhvr>
                                        <p:cTn id="46" dur="1000" fill="hold"/>
                                        <p:tgtEl>
                                          <p:spTgt spid="15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anim calcmode="lin" valueType="num">
                                      <p:cBhvr>
                                        <p:cTn id="50" dur="1000" fill="hold"/>
                                        <p:tgtEl>
                                          <p:spTgt spid="149"/>
                                        </p:tgtEl>
                                        <p:attrNameLst>
                                          <p:attrName>ppt_x</p:attrName>
                                        </p:attrNameLst>
                                      </p:cBhvr>
                                      <p:tavLst>
                                        <p:tav tm="0">
                                          <p:val>
                                            <p:strVal val="#ppt_x"/>
                                          </p:val>
                                        </p:tav>
                                        <p:tav tm="100000">
                                          <p:val>
                                            <p:strVal val="#ppt_x"/>
                                          </p:val>
                                        </p:tav>
                                      </p:tavLst>
                                    </p:anim>
                                    <p:anim calcmode="lin" valueType="num">
                                      <p:cBhvr>
                                        <p:cTn id="51" dur="1000" fill="hold"/>
                                        <p:tgtEl>
                                          <p:spTgt spid="1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fade">
                                      <p:cBhvr>
                                        <p:cTn id="54" dur="1000"/>
                                        <p:tgtEl>
                                          <p:spTgt spid="147"/>
                                        </p:tgtEl>
                                      </p:cBhvr>
                                    </p:animEffect>
                                    <p:anim calcmode="lin" valueType="num">
                                      <p:cBhvr>
                                        <p:cTn id="55" dur="1000" fill="hold"/>
                                        <p:tgtEl>
                                          <p:spTgt spid="147"/>
                                        </p:tgtEl>
                                        <p:attrNameLst>
                                          <p:attrName>ppt_x</p:attrName>
                                        </p:attrNameLst>
                                      </p:cBhvr>
                                      <p:tavLst>
                                        <p:tav tm="0">
                                          <p:val>
                                            <p:strVal val="#ppt_x"/>
                                          </p:val>
                                        </p:tav>
                                        <p:tav tm="100000">
                                          <p:val>
                                            <p:strVal val="#ppt_x"/>
                                          </p:val>
                                        </p:tav>
                                      </p:tavLst>
                                    </p:anim>
                                    <p:anim calcmode="lin" valueType="num">
                                      <p:cBhvr>
                                        <p:cTn id="56" dur="1000" fill="hold"/>
                                        <p:tgtEl>
                                          <p:spTgt spid="1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1000"/>
                                        <p:tgtEl>
                                          <p:spTgt spid="93"/>
                                        </p:tgtEl>
                                      </p:cBhvr>
                                    </p:animEffect>
                                    <p:anim calcmode="lin" valueType="num">
                                      <p:cBhvr>
                                        <p:cTn id="60" dur="1000" fill="hold"/>
                                        <p:tgtEl>
                                          <p:spTgt spid="93"/>
                                        </p:tgtEl>
                                        <p:attrNameLst>
                                          <p:attrName>ppt_x</p:attrName>
                                        </p:attrNameLst>
                                      </p:cBhvr>
                                      <p:tavLst>
                                        <p:tav tm="0">
                                          <p:val>
                                            <p:strVal val="#ppt_x"/>
                                          </p:val>
                                        </p:tav>
                                        <p:tav tm="100000">
                                          <p:val>
                                            <p:strVal val="#ppt_x"/>
                                          </p:val>
                                        </p:tav>
                                      </p:tavLst>
                                    </p:anim>
                                    <p:anim calcmode="lin" valueType="num">
                                      <p:cBhvr>
                                        <p:cTn id="6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fade">
                                      <p:cBhvr>
                                        <p:cTn id="66" dur="1000"/>
                                        <p:tgtEl>
                                          <p:spTgt spid="139"/>
                                        </p:tgtEl>
                                      </p:cBhvr>
                                    </p:animEffect>
                                    <p:anim calcmode="lin" valueType="num">
                                      <p:cBhvr>
                                        <p:cTn id="67" dur="1000" fill="hold"/>
                                        <p:tgtEl>
                                          <p:spTgt spid="139"/>
                                        </p:tgtEl>
                                        <p:attrNameLst>
                                          <p:attrName>ppt_x</p:attrName>
                                        </p:attrNameLst>
                                      </p:cBhvr>
                                      <p:tavLst>
                                        <p:tav tm="0">
                                          <p:val>
                                            <p:strVal val="#ppt_x"/>
                                          </p:val>
                                        </p:tav>
                                        <p:tav tm="100000">
                                          <p:val>
                                            <p:strVal val="#ppt_x"/>
                                          </p:val>
                                        </p:tav>
                                      </p:tavLst>
                                    </p:anim>
                                    <p:anim calcmode="lin" valueType="num">
                                      <p:cBhvr>
                                        <p:cTn id="68" dur="1000" fill="hold"/>
                                        <p:tgtEl>
                                          <p:spTgt spid="13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1000"/>
                                        <p:tgtEl>
                                          <p:spTgt spid="140"/>
                                        </p:tgtEl>
                                      </p:cBhvr>
                                    </p:animEffect>
                                    <p:anim calcmode="lin" valueType="num">
                                      <p:cBhvr>
                                        <p:cTn id="72" dur="1000" fill="hold"/>
                                        <p:tgtEl>
                                          <p:spTgt spid="140"/>
                                        </p:tgtEl>
                                        <p:attrNameLst>
                                          <p:attrName>ppt_x</p:attrName>
                                        </p:attrNameLst>
                                      </p:cBhvr>
                                      <p:tavLst>
                                        <p:tav tm="0">
                                          <p:val>
                                            <p:strVal val="#ppt_x"/>
                                          </p:val>
                                        </p:tav>
                                        <p:tav tm="100000">
                                          <p:val>
                                            <p:strVal val="#ppt_x"/>
                                          </p:val>
                                        </p:tav>
                                      </p:tavLst>
                                    </p:anim>
                                    <p:anim calcmode="lin" valueType="num">
                                      <p:cBhvr>
                                        <p:cTn id="73" dur="1000" fill="hold"/>
                                        <p:tgtEl>
                                          <p:spTgt spid="14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1000"/>
                                        <p:tgtEl>
                                          <p:spTgt spid="79"/>
                                        </p:tgtEl>
                                      </p:cBhvr>
                                    </p:animEffect>
                                    <p:anim calcmode="lin" valueType="num">
                                      <p:cBhvr>
                                        <p:cTn id="77" dur="1000" fill="hold"/>
                                        <p:tgtEl>
                                          <p:spTgt spid="79"/>
                                        </p:tgtEl>
                                        <p:attrNameLst>
                                          <p:attrName>ppt_x</p:attrName>
                                        </p:attrNameLst>
                                      </p:cBhvr>
                                      <p:tavLst>
                                        <p:tav tm="0">
                                          <p:val>
                                            <p:strVal val="#ppt_x"/>
                                          </p:val>
                                        </p:tav>
                                        <p:tav tm="100000">
                                          <p:val>
                                            <p:strVal val="#ppt_x"/>
                                          </p:val>
                                        </p:tav>
                                      </p:tavLst>
                                    </p:anim>
                                    <p:anim calcmode="lin" valueType="num">
                                      <p:cBhvr>
                                        <p:cTn id="78" dur="1000" fill="hold"/>
                                        <p:tgtEl>
                                          <p:spTgt spid="7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1000"/>
                                        <p:tgtEl>
                                          <p:spTgt spid="97"/>
                                        </p:tgtEl>
                                      </p:cBhvr>
                                    </p:animEffect>
                                    <p:anim calcmode="lin" valueType="num">
                                      <p:cBhvr>
                                        <p:cTn id="82" dur="1000" fill="hold"/>
                                        <p:tgtEl>
                                          <p:spTgt spid="97"/>
                                        </p:tgtEl>
                                        <p:attrNameLst>
                                          <p:attrName>ppt_x</p:attrName>
                                        </p:attrNameLst>
                                      </p:cBhvr>
                                      <p:tavLst>
                                        <p:tav tm="0">
                                          <p:val>
                                            <p:strVal val="#ppt_x"/>
                                          </p:val>
                                        </p:tav>
                                        <p:tav tm="100000">
                                          <p:val>
                                            <p:strVal val="#ppt_x"/>
                                          </p:val>
                                        </p:tav>
                                      </p:tavLst>
                                    </p:anim>
                                    <p:anim calcmode="lin" valueType="num">
                                      <p:cBhvr>
                                        <p:cTn id="83" dur="1000" fill="hold"/>
                                        <p:tgtEl>
                                          <p:spTgt spid="9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fade">
                                      <p:cBhvr>
                                        <p:cTn id="86" dur="1000"/>
                                        <p:tgtEl>
                                          <p:spTgt spid="144"/>
                                        </p:tgtEl>
                                      </p:cBhvr>
                                    </p:animEffect>
                                    <p:anim calcmode="lin" valueType="num">
                                      <p:cBhvr>
                                        <p:cTn id="87" dur="1000" fill="hold"/>
                                        <p:tgtEl>
                                          <p:spTgt spid="144"/>
                                        </p:tgtEl>
                                        <p:attrNameLst>
                                          <p:attrName>ppt_x</p:attrName>
                                        </p:attrNameLst>
                                      </p:cBhvr>
                                      <p:tavLst>
                                        <p:tav tm="0">
                                          <p:val>
                                            <p:strVal val="#ppt_x"/>
                                          </p:val>
                                        </p:tav>
                                        <p:tav tm="100000">
                                          <p:val>
                                            <p:strVal val="#ppt_x"/>
                                          </p:val>
                                        </p:tav>
                                      </p:tavLst>
                                    </p:anim>
                                    <p:anim calcmode="lin" valueType="num">
                                      <p:cBhvr>
                                        <p:cTn id="88" dur="1000" fill="hold"/>
                                        <p:tgtEl>
                                          <p:spTgt spid="14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43"/>
                                        </p:tgtEl>
                                        <p:attrNameLst>
                                          <p:attrName>style.visibility</p:attrName>
                                        </p:attrNameLst>
                                      </p:cBhvr>
                                      <p:to>
                                        <p:strVal val="visible"/>
                                      </p:to>
                                    </p:set>
                                    <p:animEffect transition="in" filter="fade">
                                      <p:cBhvr>
                                        <p:cTn id="91" dur="1000"/>
                                        <p:tgtEl>
                                          <p:spTgt spid="143"/>
                                        </p:tgtEl>
                                      </p:cBhvr>
                                    </p:animEffect>
                                    <p:anim calcmode="lin" valueType="num">
                                      <p:cBhvr>
                                        <p:cTn id="92" dur="1000" fill="hold"/>
                                        <p:tgtEl>
                                          <p:spTgt spid="143"/>
                                        </p:tgtEl>
                                        <p:attrNameLst>
                                          <p:attrName>ppt_x</p:attrName>
                                        </p:attrNameLst>
                                      </p:cBhvr>
                                      <p:tavLst>
                                        <p:tav tm="0">
                                          <p:val>
                                            <p:strVal val="#ppt_x"/>
                                          </p:val>
                                        </p:tav>
                                        <p:tav tm="100000">
                                          <p:val>
                                            <p:strVal val="#ppt_x"/>
                                          </p:val>
                                        </p:tav>
                                      </p:tavLst>
                                    </p:anim>
                                    <p:anim calcmode="lin" valueType="num">
                                      <p:cBhvr>
                                        <p:cTn id="9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41"/>
                                        </p:tgtEl>
                                        <p:attrNameLst>
                                          <p:attrName>style.visibility</p:attrName>
                                        </p:attrNameLst>
                                      </p:cBhvr>
                                      <p:to>
                                        <p:strVal val="visible"/>
                                      </p:to>
                                    </p:set>
                                    <p:animEffect transition="in" filter="fade">
                                      <p:cBhvr>
                                        <p:cTn id="98" dur="1000"/>
                                        <p:tgtEl>
                                          <p:spTgt spid="141"/>
                                        </p:tgtEl>
                                      </p:cBhvr>
                                    </p:animEffect>
                                    <p:anim calcmode="lin" valueType="num">
                                      <p:cBhvr>
                                        <p:cTn id="99" dur="1000" fill="hold"/>
                                        <p:tgtEl>
                                          <p:spTgt spid="141"/>
                                        </p:tgtEl>
                                        <p:attrNameLst>
                                          <p:attrName>ppt_x</p:attrName>
                                        </p:attrNameLst>
                                      </p:cBhvr>
                                      <p:tavLst>
                                        <p:tav tm="0">
                                          <p:val>
                                            <p:strVal val="#ppt_x"/>
                                          </p:val>
                                        </p:tav>
                                        <p:tav tm="100000">
                                          <p:val>
                                            <p:strVal val="#ppt_x"/>
                                          </p:val>
                                        </p:tav>
                                      </p:tavLst>
                                    </p:anim>
                                    <p:anim calcmode="lin" valueType="num">
                                      <p:cBhvr>
                                        <p:cTn id="100" dur="1000" fill="hold"/>
                                        <p:tgtEl>
                                          <p:spTgt spid="141"/>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fade">
                                      <p:cBhvr>
                                        <p:cTn id="103" dur="1000"/>
                                        <p:tgtEl>
                                          <p:spTgt spid="96"/>
                                        </p:tgtEl>
                                      </p:cBhvr>
                                    </p:animEffect>
                                    <p:anim calcmode="lin" valueType="num">
                                      <p:cBhvr>
                                        <p:cTn id="104" dur="1000" fill="hold"/>
                                        <p:tgtEl>
                                          <p:spTgt spid="96"/>
                                        </p:tgtEl>
                                        <p:attrNameLst>
                                          <p:attrName>ppt_x</p:attrName>
                                        </p:attrNameLst>
                                      </p:cBhvr>
                                      <p:tavLst>
                                        <p:tav tm="0">
                                          <p:val>
                                            <p:strVal val="#ppt_x"/>
                                          </p:val>
                                        </p:tav>
                                        <p:tav tm="100000">
                                          <p:val>
                                            <p:strVal val="#ppt_x"/>
                                          </p:val>
                                        </p:tav>
                                      </p:tavLst>
                                    </p:anim>
                                    <p:anim calcmode="lin" valueType="num">
                                      <p:cBhvr>
                                        <p:cTn id="105" dur="1000" fill="hold"/>
                                        <p:tgtEl>
                                          <p:spTgt spid="9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42"/>
                                        </p:tgtEl>
                                        <p:attrNameLst>
                                          <p:attrName>style.visibility</p:attrName>
                                        </p:attrNameLst>
                                      </p:cBhvr>
                                      <p:to>
                                        <p:strVal val="visible"/>
                                      </p:to>
                                    </p:set>
                                    <p:animEffect transition="in" filter="fade">
                                      <p:cBhvr>
                                        <p:cTn id="108" dur="1000"/>
                                        <p:tgtEl>
                                          <p:spTgt spid="142"/>
                                        </p:tgtEl>
                                      </p:cBhvr>
                                    </p:animEffect>
                                    <p:anim calcmode="lin" valueType="num">
                                      <p:cBhvr>
                                        <p:cTn id="109" dur="1000" fill="hold"/>
                                        <p:tgtEl>
                                          <p:spTgt spid="142"/>
                                        </p:tgtEl>
                                        <p:attrNameLst>
                                          <p:attrName>ppt_x</p:attrName>
                                        </p:attrNameLst>
                                      </p:cBhvr>
                                      <p:tavLst>
                                        <p:tav tm="0">
                                          <p:val>
                                            <p:strVal val="#ppt_x"/>
                                          </p:val>
                                        </p:tav>
                                        <p:tav tm="100000">
                                          <p:val>
                                            <p:strVal val="#ppt_x"/>
                                          </p:val>
                                        </p:tav>
                                      </p:tavLst>
                                    </p:anim>
                                    <p:anim calcmode="lin" valueType="num">
                                      <p:cBhvr>
                                        <p:cTn id="110"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1000"/>
                                        <p:tgtEl>
                                          <p:spTgt spid="2"/>
                                        </p:tgtEl>
                                      </p:cBhvr>
                                    </p:animEffect>
                                    <p:anim calcmode="lin" valueType="num">
                                      <p:cBhvr>
                                        <p:cTn id="116" dur="1000" fill="hold"/>
                                        <p:tgtEl>
                                          <p:spTgt spid="2"/>
                                        </p:tgtEl>
                                        <p:attrNameLst>
                                          <p:attrName>ppt_x</p:attrName>
                                        </p:attrNameLst>
                                      </p:cBhvr>
                                      <p:tavLst>
                                        <p:tav tm="0">
                                          <p:val>
                                            <p:strVal val="#ppt_x"/>
                                          </p:val>
                                        </p:tav>
                                        <p:tav tm="100000">
                                          <p:val>
                                            <p:strVal val="#ppt_x"/>
                                          </p:val>
                                        </p:tav>
                                      </p:tavLst>
                                    </p:anim>
                                    <p:anim calcmode="lin" valueType="num">
                                      <p:cBhvr>
                                        <p:cTn id="117" dur="1000" fill="hold"/>
                                        <p:tgtEl>
                                          <p:spTgt spid="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45"/>
                                        </p:tgtEl>
                                        <p:attrNameLst>
                                          <p:attrName>style.visibility</p:attrName>
                                        </p:attrNameLst>
                                      </p:cBhvr>
                                      <p:to>
                                        <p:strVal val="visible"/>
                                      </p:to>
                                    </p:set>
                                    <p:animEffect transition="in" filter="fade">
                                      <p:cBhvr>
                                        <p:cTn id="120" dur="1000"/>
                                        <p:tgtEl>
                                          <p:spTgt spid="145"/>
                                        </p:tgtEl>
                                      </p:cBhvr>
                                    </p:animEffect>
                                    <p:anim calcmode="lin" valueType="num">
                                      <p:cBhvr>
                                        <p:cTn id="121" dur="1000" fill="hold"/>
                                        <p:tgtEl>
                                          <p:spTgt spid="145"/>
                                        </p:tgtEl>
                                        <p:attrNameLst>
                                          <p:attrName>ppt_x</p:attrName>
                                        </p:attrNameLst>
                                      </p:cBhvr>
                                      <p:tavLst>
                                        <p:tav tm="0">
                                          <p:val>
                                            <p:strVal val="#ppt_x"/>
                                          </p:val>
                                        </p:tav>
                                        <p:tav tm="100000">
                                          <p:val>
                                            <p:strVal val="#ppt_x"/>
                                          </p:val>
                                        </p:tav>
                                      </p:tavLst>
                                    </p:anim>
                                    <p:anim calcmode="lin" valueType="num">
                                      <p:cBhvr>
                                        <p:cTn id="122" dur="1000" fill="hold"/>
                                        <p:tgtEl>
                                          <p:spTgt spid="145"/>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fade">
                                      <p:cBhvr>
                                        <p:cTn id="125" dur="1000"/>
                                        <p:tgtEl>
                                          <p:spTgt spid="94"/>
                                        </p:tgtEl>
                                      </p:cBhvr>
                                    </p:animEffect>
                                    <p:anim calcmode="lin" valueType="num">
                                      <p:cBhvr>
                                        <p:cTn id="126" dur="1000" fill="hold"/>
                                        <p:tgtEl>
                                          <p:spTgt spid="94"/>
                                        </p:tgtEl>
                                        <p:attrNameLst>
                                          <p:attrName>ppt_x</p:attrName>
                                        </p:attrNameLst>
                                      </p:cBhvr>
                                      <p:tavLst>
                                        <p:tav tm="0">
                                          <p:val>
                                            <p:strVal val="#ppt_x"/>
                                          </p:val>
                                        </p:tav>
                                        <p:tav tm="100000">
                                          <p:val>
                                            <p:strVal val="#ppt_x"/>
                                          </p:val>
                                        </p:tav>
                                      </p:tavLst>
                                    </p:anim>
                                    <p:anim calcmode="lin" valueType="num">
                                      <p:cBhvr>
                                        <p:cTn id="12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50"/>
                                        </p:tgtEl>
                                        <p:attrNameLst>
                                          <p:attrName>style.visibility</p:attrName>
                                        </p:attrNameLst>
                                      </p:cBhvr>
                                      <p:to>
                                        <p:strVal val="visible"/>
                                      </p:to>
                                    </p:set>
                                    <p:animEffect transition="in" filter="fade">
                                      <p:cBhvr>
                                        <p:cTn id="132" dur="1000"/>
                                        <p:tgtEl>
                                          <p:spTgt spid="150"/>
                                        </p:tgtEl>
                                      </p:cBhvr>
                                    </p:animEffect>
                                    <p:anim calcmode="lin" valueType="num">
                                      <p:cBhvr>
                                        <p:cTn id="133" dur="1000" fill="hold"/>
                                        <p:tgtEl>
                                          <p:spTgt spid="150"/>
                                        </p:tgtEl>
                                        <p:attrNameLst>
                                          <p:attrName>ppt_x</p:attrName>
                                        </p:attrNameLst>
                                      </p:cBhvr>
                                      <p:tavLst>
                                        <p:tav tm="0">
                                          <p:val>
                                            <p:strVal val="#ppt_x"/>
                                          </p:val>
                                        </p:tav>
                                        <p:tav tm="100000">
                                          <p:val>
                                            <p:strVal val="#ppt_x"/>
                                          </p:val>
                                        </p:tav>
                                      </p:tavLst>
                                    </p:anim>
                                    <p:anim calcmode="lin" valueType="num">
                                      <p:cBhvr>
                                        <p:cTn id="134" dur="1000" fill="hold"/>
                                        <p:tgtEl>
                                          <p:spTgt spid="150"/>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52"/>
                                        </p:tgtEl>
                                        <p:attrNameLst>
                                          <p:attrName>style.visibility</p:attrName>
                                        </p:attrNameLst>
                                      </p:cBhvr>
                                      <p:to>
                                        <p:strVal val="visible"/>
                                      </p:to>
                                    </p:set>
                                    <p:animEffect transition="in" filter="fade">
                                      <p:cBhvr>
                                        <p:cTn id="137" dur="1000"/>
                                        <p:tgtEl>
                                          <p:spTgt spid="152"/>
                                        </p:tgtEl>
                                      </p:cBhvr>
                                    </p:animEffect>
                                    <p:anim calcmode="lin" valueType="num">
                                      <p:cBhvr>
                                        <p:cTn id="138" dur="1000" fill="hold"/>
                                        <p:tgtEl>
                                          <p:spTgt spid="152"/>
                                        </p:tgtEl>
                                        <p:attrNameLst>
                                          <p:attrName>ppt_x</p:attrName>
                                        </p:attrNameLst>
                                      </p:cBhvr>
                                      <p:tavLst>
                                        <p:tav tm="0">
                                          <p:val>
                                            <p:strVal val="#ppt_x"/>
                                          </p:val>
                                        </p:tav>
                                        <p:tav tm="100000">
                                          <p:val>
                                            <p:strVal val="#ppt_x"/>
                                          </p:val>
                                        </p:tav>
                                      </p:tavLst>
                                    </p:anim>
                                    <p:anim calcmode="lin" valueType="num">
                                      <p:cBhvr>
                                        <p:cTn id="139" dur="1000" fill="hold"/>
                                        <p:tgtEl>
                                          <p:spTgt spid="15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46"/>
                                        </p:tgtEl>
                                        <p:attrNameLst>
                                          <p:attrName>style.visibility</p:attrName>
                                        </p:attrNameLst>
                                      </p:cBhvr>
                                      <p:to>
                                        <p:strVal val="visible"/>
                                      </p:to>
                                    </p:set>
                                    <p:animEffect transition="in" filter="fade">
                                      <p:cBhvr>
                                        <p:cTn id="142" dur="1000"/>
                                        <p:tgtEl>
                                          <p:spTgt spid="146"/>
                                        </p:tgtEl>
                                      </p:cBhvr>
                                    </p:animEffect>
                                    <p:anim calcmode="lin" valueType="num">
                                      <p:cBhvr>
                                        <p:cTn id="143" dur="1000" fill="hold"/>
                                        <p:tgtEl>
                                          <p:spTgt spid="146"/>
                                        </p:tgtEl>
                                        <p:attrNameLst>
                                          <p:attrName>ppt_x</p:attrName>
                                        </p:attrNameLst>
                                      </p:cBhvr>
                                      <p:tavLst>
                                        <p:tav tm="0">
                                          <p:val>
                                            <p:strVal val="#ppt_x"/>
                                          </p:val>
                                        </p:tav>
                                        <p:tav tm="100000">
                                          <p:val>
                                            <p:strVal val="#ppt_x"/>
                                          </p:val>
                                        </p:tav>
                                      </p:tavLst>
                                    </p:anim>
                                    <p:anim calcmode="lin" valueType="num">
                                      <p:cBhvr>
                                        <p:cTn id="144" dur="1000" fill="hold"/>
                                        <p:tgtEl>
                                          <p:spTgt spid="14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48"/>
                                        </p:tgtEl>
                                        <p:attrNameLst>
                                          <p:attrName>style.visibility</p:attrName>
                                        </p:attrNameLst>
                                      </p:cBhvr>
                                      <p:to>
                                        <p:strVal val="visible"/>
                                      </p:to>
                                    </p:set>
                                    <p:animEffect transition="in" filter="fade">
                                      <p:cBhvr>
                                        <p:cTn id="147" dur="1000"/>
                                        <p:tgtEl>
                                          <p:spTgt spid="148"/>
                                        </p:tgtEl>
                                      </p:cBhvr>
                                    </p:animEffect>
                                    <p:anim calcmode="lin" valueType="num">
                                      <p:cBhvr>
                                        <p:cTn id="148" dur="1000" fill="hold"/>
                                        <p:tgtEl>
                                          <p:spTgt spid="148"/>
                                        </p:tgtEl>
                                        <p:attrNameLst>
                                          <p:attrName>ppt_x</p:attrName>
                                        </p:attrNameLst>
                                      </p:cBhvr>
                                      <p:tavLst>
                                        <p:tav tm="0">
                                          <p:val>
                                            <p:strVal val="#ppt_x"/>
                                          </p:val>
                                        </p:tav>
                                        <p:tav tm="100000">
                                          <p:val>
                                            <p:strVal val="#ppt_x"/>
                                          </p:val>
                                        </p:tav>
                                      </p:tavLst>
                                    </p:anim>
                                    <p:anim calcmode="lin" valueType="num">
                                      <p:cBhvr>
                                        <p:cTn id="14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fade">
                                      <p:cBhvr>
                                        <p:cTn id="154" dur="1000"/>
                                        <p:tgtEl>
                                          <p:spTgt spid="154"/>
                                        </p:tgtEl>
                                      </p:cBhvr>
                                    </p:animEffect>
                                    <p:anim calcmode="lin" valueType="num">
                                      <p:cBhvr>
                                        <p:cTn id="155" dur="1000" fill="hold"/>
                                        <p:tgtEl>
                                          <p:spTgt spid="154"/>
                                        </p:tgtEl>
                                        <p:attrNameLst>
                                          <p:attrName>ppt_x</p:attrName>
                                        </p:attrNameLst>
                                      </p:cBhvr>
                                      <p:tavLst>
                                        <p:tav tm="0">
                                          <p:val>
                                            <p:strVal val="#ppt_x"/>
                                          </p:val>
                                        </p:tav>
                                        <p:tav tm="100000">
                                          <p:val>
                                            <p:strVal val="#ppt_x"/>
                                          </p:val>
                                        </p:tav>
                                      </p:tavLst>
                                    </p:anim>
                                    <p:anim calcmode="lin" valueType="num">
                                      <p:cBhvr>
                                        <p:cTn id="156" dur="1000" fill="hold"/>
                                        <p:tgtEl>
                                          <p:spTgt spid="154"/>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53"/>
                                        </p:tgtEl>
                                        <p:attrNameLst>
                                          <p:attrName>style.visibility</p:attrName>
                                        </p:attrNameLst>
                                      </p:cBhvr>
                                      <p:to>
                                        <p:strVal val="visible"/>
                                      </p:to>
                                    </p:set>
                                    <p:animEffect transition="in" filter="fade">
                                      <p:cBhvr>
                                        <p:cTn id="159" dur="1000"/>
                                        <p:tgtEl>
                                          <p:spTgt spid="153"/>
                                        </p:tgtEl>
                                      </p:cBhvr>
                                    </p:animEffect>
                                    <p:anim calcmode="lin" valueType="num">
                                      <p:cBhvr>
                                        <p:cTn id="160" dur="1000" fill="hold"/>
                                        <p:tgtEl>
                                          <p:spTgt spid="153"/>
                                        </p:tgtEl>
                                        <p:attrNameLst>
                                          <p:attrName>ppt_x</p:attrName>
                                        </p:attrNameLst>
                                      </p:cBhvr>
                                      <p:tavLst>
                                        <p:tav tm="0">
                                          <p:val>
                                            <p:strVal val="#ppt_x"/>
                                          </p:val>
                                        </p:tav>
                                        <p:tav tm="100000">
                                          <p:val>
                                            <p:strVal val="#ppt_x"/>
                                          </p:val>
                                        </p:tav>
                                      </p:tavLst>
                                    </p:anim>
                                    <p:anim calcmode="lin" valueType="num">
                                      <p:cBhvr>
                                        <p:cTn id="161" dur="1000" fill="hold"/>
                                        <p:tgtEl>
                                          <p:spTgt spid="15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4"/>
                                        </p:tgtEl>
                                        <p:attrNameLst>
                                          <p:attrName>style.visibility</p:attrName>
                                        </p:attrNameLst>
                                      </p:cBhvr>
                                      <p:to>
                                        <p:strVal val="visible"/>
                                      </p:to>
                                    </p:set>
                                    <p:animEffect transition="in" filter="fade">
                                      <p:cBhvr>
                                        <p:cTn id="164" dur="1000"/>
                                        <p:tgtEl>
                                          <p:spTgt spid="4"/>
                                        </p:tgtEl>
                                      </p:cBhvr>
                                    </p:animEffect>
                                    <p:anim calcmode="lin" valueType="num">
                                      <p:cBhvr>
                                        <p:cTn id="165" dur="1000" fill="hold"/>
                                        <p:tgtEl>
                                          <p:spTgt spid="4"/>
                                        </p:tgtEl>
                                        <p:attrNameLst>
                                          <p:attrName>ppt_x</p:attrName>
                                        </p:attrNameLst>
                                      </p:cBhvr>
                                      <p:tavLst>
                                        <p:tav tm="0">
                                          <p:val>
                                            <p:strVal val="#ppt_x"/>
                                          </p:val>
                                        </p:tav>
                                        <p:tav tm="100000">
                                          <p:val>
                                            <p:strVal val="#ppt_x"/>
                                          </p:val>
                                        </p:tav>
                                      </p:tavLst>
                                    </p:anim>
                                    <p:anim calcmode="lin" valueType="num">
                                      <p:cBhvr>
                                        <p:cTn id="1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3" grpId="0" animBg="1"/>
      <p:bldP spid="84" grpId="0" animBg="1"/>
      <p:bldP spid="85" grpId="0" animBg="1"/>
      <p:bldP spid="86" grpId="0" animBg="1"/>
      <p:bldP spid="87" grpId="0" animBg="1"/>
      <p:bldP spid="89" grpId="0" animBg="1"/>
      <p:bldP spid="90" grpId="0" animBg="1"/>
      <p:bldP spid="93"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4" grpId="0"/>
      <p:bldP spid="15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グループ化 217"/>
          <p:cNvGrpSpPr/>
          <p:nvPr/>
        </p:nvGrpSpPr>
        <p:grpSpPr>
          <a:xfrm>
            <a:off x="3345186" y="2024412"/>
            <a:ext cx="2332880" cy="1434331"/>
            <a:chOff x="4228956" y="2176136"/>
            <a:chExt cx="679963" cy="851353"/>
          </a:xfrm>
        </p:grpSpPr>
        <p:sp>
          <p:nvSpPr>
            <p:cNvPr id="219" name="角丸四角形 218"/>
            <p:cNvSpPr/>
            <p:nvPr/>
          </p:nvSpPr>
          <p:spPr>
            <a:xfrm>
              <a:off x="4228956" y="2176136"/>
              <a:ext cx="679963" cy="846708"/>
            </a:xfrm>
            <a:prstGeom prst="roundRect">
              <a:avLst/>
            </a:prstGeom>
            <a:solidFill>
              <a:srgbClr val="C0504D">
                <a:alpha val="50196"/>
              </a:srgbClr>
            </a:solidFill>
            <a:ln>
              <a:solidFill>
                <a:schemeClr val="accent2"/>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テキスト ボックス 219"/>
            <p:cNvSpPr txBox="1"/>
            <p:nvPr/>
          </p:nvSpPr>
          <p:spPr>
            <a:xfrm>
              <a:off x="4430382" y="2816986"/>
              <a:ext cx="293044" cy="210503"/>
            </a:xfrm>
            <a:prstGeom prst="rect">
              <a:avLst/>
            </a:prstGeom>
            <a:noFill/>
            <a:ln>
              <a:noFill/>
              <a:prstDash val="sysDot"/>
            </a:ln>
          </p:spPr>
          <p:txBody>
            <a:bodyPr wrap="none" rtlCol="0">
              <a:spAutoFit/>
            </a:bodyPr>
            <a:lstStyle/>
            <a:p>
              <a:pPr algn="ct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証券市場</a:t>
              </a:r>
            </a:p>
          </p:txBody>
        </p:sp>
        <p:grpSp>
          <p:nvGrpSpPr>
            <p:cNvPr id="221" name="グループ化 220"/>
            <p:cNvGrpSpPr/>
            <p:nvPr/>
          </p:nvGrpSpPr>
          <p:grpSpPr>
            <a:xfrm rot="5400000">
              <a:off x="4230236" y="2205724"/>
              <a:ext cx="671120" cy="671118"/>
              <a:chOff x="284488" y="2144815"/>
              <a:chExt cx="763571" cy="763571"/>
            </a:xfrm>
          </p:grpSpPr>
          <p:grpSp>
            <p:nvGrpSpPr>
              <p:cNvPr id="222" name="グループ化 221"/>
              <p:cNvGrpSpPr/>
              <p:nvPr/>
            </p:nvGrpSpPr>
            <p:grpSpPr>
              <a:xfrm rot="10800000" flipV="1">
                <a:off x="284488" y="2144815"/>
                <a:ext cx="763571" cy="763571"/>
                <a:chOff x="193250" y="1157140"/>
                <a:chExt cx="763571" cy="763571"/>
              </a:xfrm>
              <a:noFill/>
            </p:grpSpPr>
            <p:sp>
              <p:nvSpPr>
                <p:cNvPr id="226" name="正方形/長方形 225"/>
                <p:cNvSpPr/>
                <p:nvPr/>
              </p:nvSpPr>
              <p:spPr>
                <a:xfrm>
                  <a:off x="193250" y="1157140"/>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7" name="正方形/長方形 226"/>
                <p:cNvSpPr/>
                <p:nvPr/>
              </p:nvSpPr>
              <p:spPr>
                <a:xfrm>
                  <a:off x="193250" y="1557779"/>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4" name="正方形/長方形 223"/>
              <p:cNvSpPr/>
              <p:nvPr/>
            </p:nvSpPr>
            <p:spPr>
              <a:xfrm rot="16200000">
                <a:off x="89985" y="2346952"/>
                <a:ext cx="755935" cy="359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97" name="グループ化 296"/>
          <p:cNvGrpSpPr/>
          <p:nvPr/>
        </p:nvGrpSpPr>
        <p:grpSpPr>
          <a:xfrm>
            <a:off x="7033847" y="3440581"/>
            <a:ext cx="1887415" cy="2066587"/>
            <a:chOff x="284488" y="2144815"/>
            <a:chExt cx="763571" cy="763571"/>
          </a:xfrm>
        </p:grpSpPr>
        <p:grpSp>
          <p:nvGrpSpPr>
            <p:cNvPr id="317" name="グループ化 316"/>
            <p:cNvGrpSpPr/>
            <p:nvPr/>
          </p:nvGrpSpPr>
          <p:grpSpPr>
            <a:xfrm rot="10800000" flipV="1">
              <a:off x="284488" y="2144815"/>
              <a:ext cx="763571" cy="763571"/>
              <a:chOff x="193250" y="1157140"/>
              <a:chExt cx="763571" cy="763571"/>
            </a:xfrm>
            <a:noFill/>
          </p:grpSpPr>
          <p:sp>
            <p:nvSpPr>
              <p:cNvPr id="321" name="正方形/長方形 320"/>
              <p:cNvSpPr/>
              <p:nvPr/>
            </p:nvSpPr>
            <p:spPr>
              <a:xfrm>
                <a:off x="193250" y="1157140"/>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2" name="正方形/長方形 321"/>
              <p:cNvSpPr/>
              <p:nvPr/>
            </p:nvSpPr>
            <p:spPr>
              <a:xfrm>
                <a:off x="193250" y="1557779"/>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8" name="グループ化 317"/>
            <p:cNvGrpSpPr/>
            <p:nvPr/>
          </p:nvGrpSpPr>
          <p:grpSpPr>
            <a:xfrm rot="16200000">
              <a:off x="288307" y="2148633"/>
              <a:ext cx="755935" cy="755935"/>
              <a:chOff x="212104" y="2113148"/>
              <a:chExt cx="763571" cy="763571"/>
            </a:xfrm>
            <a:noFill/>
          </p:grpSpPr>
          <p:sp>
            <p:nvSpPr>
              <p:cNvPr id="319" name="正方形/長方形 318"/>
              <p:cNvSpPr/>
              <p:nvPr/>
            </p:nvSpPr>
            <p:spPr>
              <a:xfrm>
                <a:off x="212104" y="2113148"/>
                <a:ext cx="763571" cy="362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正方形/長方形 319"/>
              <p:cNvSpPr/>
              <p:nvPr/>
            </p:nvSpPr>
            <p:spPr>
              <a:xfrm>
                <a:off x="212104" y="2513787"/>
                <a:ext cx="763571" cy="362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57" name="グループ化 356"/>
          <p:cNvGrpSpPr/>
          <p:nvPr/>
        </p:nvGrpSpPr>
        <p:grpSpPr>
          <a:xfrm>
            <a:off x="6071772" y="1302887"/>
            <a:ext cx="816113" cy="311427"/>
            <a:chOff x="6052722" y="1445762"/>
            <a:chExt cx="816113" cy="311427"/>
          </a:xfrm>
        </p:grpSpPr>
        <p:sp>
          <p:nvSpPr>
            <p:cNvPr id="360" name="正方形/長方形 359"/>
            <p:cNvSpPr/>
            <p:nvPr/>
          </p:nvSpPr>
          <p:spPr>
            <a:xfrm>
              <a:off x="6052722" y="1445762"/>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1" name="正方形/長方形 360"/>
            <p:cNvSpPr/>
            <p:nvPr/>
          </p:nvSpPr>
          <p:spPr>
            <a:xfrm>
              <a:off x="6052722" y="1602828"/>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2" name="正方形/長方形 371"/>
            <p:cNvSpPr/>
            <p:nvPr/>
          </p:nvSpPr>
          <p:spPr>
            <a:xfrm>
              <a:off x="6656671" y="1445762"/>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4" name="正方形/長方形 373"/>
            <p:cNvSpPr/>
            <p:nvPr/>
          </p:nvSpPr>
          <p:spPr>
            <a:xfrm>
              <a:off x="6656671" y="1602828"/>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39" name="グループ化 438"/>
          <p:cNvGrpSpPr/>
          <p:nvPr/>
        </p:nvGrpSpPr>
        <p:grpSpPr>
          <a:xfrm>
            <a:off x="164652" y="4742206"/>
            <a:ext cx="1745207" cy="799246"/>
            <a:chOff x="8053665" y="3436667"/>
            <a:chExt cx="658909" cy="248549"/>
          </a:xfrm>
          <a:noFill/>
        </p:grpSpPr>
        <p:sp>
          <p:nvSpPr>
            <p:cNvPr id="463" name="正方形/長方形 462"/>
            <p:cNvSpPr/>
            <p:nvPr/>
          </p:nvSpPr>
          <p:spPr>
            <a:xfrm>
              <a:off x="8053665"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6" name="正方形/長方形 465"/>
            <p:cNvSpPr/>
            <p:nvPr/>
          </p:nvSpPr>
          <p:spPr>
            <a:xfrm>
              <a:off x="8215269"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7" name="正方形/長方形 466"/>
            <p:cNvSpPr/>
            <p:nvPr/>
          </p:nvSpPr>
          <p:spPr>
            <a:xfrm>
              <a:off x="8384794"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8" name="正方形/長方形 467"/>
            <p:cNvSpPr/>
            <p:nvPr/>
          </p:nvSpPr>
          <p:spPr>
            <a:xfrm>
              <a:off x="8554674"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5" name="直線矢印コネクタ 4"/>
          <p:cNvCxnSpPr/>
          <p:nvPr/>
        </p:nvCxnSpPr>
        <p:spPr>
          <a:xfrm>
            <a:off x="4614763" y="5894627"/>
            <a:ext cx="1" cy="252000"/>
          </a:xfrm>
          <a:prstGeom prst="straightConnector1">
            <a:avLst/>
          </a:prstGeom>
          <a:ln w="317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3049211" y="5699934"/>
            <a:ext cx="877136" cy="317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7" name="直線矢印コネクタ 556"/>
          <p:cNvCxnSpPr/>
          <p:nvPr/>
        </p:nvCxnSpPr>
        <p:spPr>
          <a:xfrm flipH="1">
            <a:off x="3152435" y="5011836"/>
            <a:ext cx="360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8" name="直線矢印コネクタ 557"/>
          <p:cNvCxnSpPr/>
          <p:nvPr/>
        </p:nvCxnSpPr>
        <p:spPr>
          <a:xfrm flipH="1">
            <a:off x="1961170" y="5011835"/>
            <a:ext cx="504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直線矢印コネクタ 559"/>
          <p:cNvCxnSpPr/>
          <p:nvPr/>
        </p:nvCxnSpPr>
        <p:spPr>
          <a:xfrm flipH="1">
            <a:off x="1956046" y="5699934"/>
            <a:ext cx="504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直線矢印コネクタ 560"/>
          <p:cNvCxnSpPr/>
          <p:nvPr/>
        </p:nvCxnSpPr>
        <p:spPr>
          <a:xfrm flipH="1">
            <a:off x="1956046" y="4287109"/>
            <a:ext cx="504000" cy="0"/>
          </a:xfrm>
          <a:prstGeom prst="straightConnector1">
            <a:avLst/>
          </a:prstGeom>
          <a:ln w="317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直線矢印コネクタ 561"/>
          <p:cNvCxnSpPr/>
          <p:nvPr/>
        </p:nvCxnSpPr>
        <p:spPr>
          <a:xfrm flipH="1">
            <a:off x="3151793" y="4287110"/>
            <a:ext cx="504000" cy="0"/>
          </a:xfrm>
          <a:prstGeom prst="straightConnector1">
            <a:avLst/>
          </a:prstGeom>
          <a:ln w="317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直線矢印コネクタ 562"/>
          <p:cNvCxnSpPr/>
          <p:nvPr/>
        </p:nvCxnSpPr>
        <p:spPr>
          <a:xfrm flipH="1">
            <a:off x="5323474" y="5703105"/>
            <a:ext cx="756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4" name="直線矢印コネクタ 563"/>
          <p:cNvCxnSpPr/>
          <p:nvPr/>
        </p:nvCxnSpPr>
        <p:spPr>
          <a:xfrm flipH="1">
            <a:off x="5688726" y="5011836"/>
            <a:ext cx="360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5" name="直線矢印コネクタ 564"/>
          <p:cNvCxnSpPr/>
          <p:nvPr/>
        </p:nvCxnSpPr>
        <p:spPr>
          <a:xfrm flipH="1">
            <a:off x="5484671" y="4287111"/>
            <a:ext cx="504000" cy="0"/>
          </a:xfrm>
          <a:prstGeom prst="straightConnector1">
            <a:avLst/>
          </a:prstGeom>
          <a:ln w="317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6" name="直線矢印コネクタ 565"/>
          <p:cNvCxnSpPr/>
          <p:nvPr/>
        </p:nvCxnSpPr>
        <p:spPr>
          <a:xfrm flipH="1">
            <a:off x="6680672" y="5000882"/>
            <a:ext cx="504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8" name="直線矢印コネクタ 567"/>
          <p:cNvCxnSpPr/>
          <p:nvPr/>
        </p:nvCxnSpPr>
        <p:spPr>
          <a:xfrm flipH="1">
            <a:off x="6687271" y="4276156"/>
            <a:ext cx="504000" cy="0"/>
          </a:xfrm>
          <a:prstGeom prst="straightConnector1">
            <a:avLst/>
          </a:prstGeom>
          <a:ln w="317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9" name="正方形/長方形 568"/>
          <p:cNvSpPr/>
          <p:nvPr/>
        </p:nvSpPr>
        <p:spPr>
          <a:xfrm>
            <a:off x="338743" y="6197916"/>
            <a:ext cx="1628548" cy="45374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海外</a:t>
            </a:r>
          </a:p>
        </p:txBody>
      </p:sp>
      <p:cxnSp>
        <p:nvCxnSpPr>
          <p:cNvPr id="570" name="直線矢印コネクタ 569"/>
          <p:cNvCxnSpPr/>
          <p:nvPr/>
        </p:nvCxnSpPr>
        <p:spPr>
          <a:xfrm flipH="1">
            <a:off x="1967291" y="6480148"/>
            <a:ext cx="2313941" cy="3254"/>
          </a:xfrm>
          <a:prstGeom prst="straightConnector1">
            <a:avLst/>
          </a:prstGeom>
          <a:ln w="317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72" name="表 571"/>
          <p:cNvGraphicFramePr>
            <a:graphicFrameLocks noGrp="1"/>
          </p:cNvGraphicFramePr>
          <p:nvPr>
            <p:extLst>
              <p:ext uri="{D42A27DB-BD31-4B8C-83A1-F6EECF244321}">
                <p14:modId xmlns:p14="http://schemas.microsoft.com/office/powerpoint/2010/main" val="3303384950"/>
              </p:ext>
            </p:extLst>
          </p:nvPr>
        </p:nvGraphicFramePr>
        <p:xfrm>
          <a:off x="317989" y="417364"/>
          <a:ext cx="399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80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経済の仕組みとは</a:t>
                      </a:r>
                      <a:endPar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73" name="正方形/長方形 572"/>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cxnSp>
        <p:nvCxnSpPr>
          <p:cNvPr id="579" name="直線矢印コネクタ 578"/>
          <p:cNvCxnSpPr/>
          <p:nvPr/>
        </p:nvCxnSpPr>
        <p:spPr>
          <a:xfrm>
            <a:off x="484088" y="1511690"/>
            <a:ext cx="0" cy="1996073"/>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0" name="直線矢印コネクタ 579"/>
          <p:cNvCxnSpPr/>
          <p:nvPr/>
        </p:nvCxnSpPr>
        <p:spPr>
          <a:xfrm flipH="1">
            <a:off x="886733" y="1275727"/>
            <a:ext cx="6388106"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2" name="直線矢印コネクタ 581"/>
          <p:cNvCxnSpPr/>
          <p:nvPr/>
        </p:nvCxnSpPr>
        <p:spPr>
          <a:xfrm flipH="1">
            <a:off x="6669038" y="6051556"/>
            <a:ext cx="2268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3" name="直線矢印コネクタ 582"/>
          <p:cNvCxnSpPr/>
          <p:nvPr/>
        </p:nvCxnSpPr>
        <p:spPr>
          <a:xfrm>
            <a:off x="8937038" y="1452176"/>
            <a:ext cx="1671" cy="4587657"/>
          </a:xfrm>
          <a:prstGeom prst="straightConnector1">
            <a:avLst/>
          </a:prstGeom>
          <a:ln w="3175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6" name="直線矢印コネクタ 585"/>
          <p:cNvCxnSpPr/>
          <p:nvPr/>
        </p:nvCxnSpPr>
        <p:spPr>
          <a:xfrm>
            <a:off x="792949" y="1909156"/>
            <a:ext cx="0" cy="1643808"/>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8" name="直線矢印コネクタ 587"/>
          <p:cNvCxnSpPr/>
          <p:nvPr/>
        </p:nvCxnSpPr>
        <p:spPr>
          <a:xfrm flipH="1">
            <a:off x="1641671" y="1794246"/>
            <a:ext cx="2199171"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0" name="直線矢印コネクタ 589"/>
          <p:cNvCxnSpPr/>
          <p:nvPr/>
        </p:nvCxnSpPr>
        <p:spPr>
          <a:xfrm flipH="1">
            <a:off x="1459910" y="1659133"/>
            <a:ext cx="2179834"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1" name="直線矢印コネクタ 590"/>
          <p:cNvCxnSpPr/>
          <p:nvPr/>
        </p:nvCxnSpPr>
        <p:spPr>
          <a:xfrm flipH="1">
            <a:off x="5441069" y="1811533"/>
            <a:ext cx="2104900"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2" name="直線矢印コネクタ 591"/>
          <p:cNvCxnSpPr/>
          <p:nvPr/>
        </p:nvCxnSpPr>
        <p:spPr>
          <a:xfrm flipH="1">
            <a:off x="5023501" y="1676420"/>
            <a:ext cx="2415641"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直線矢印コネクタ 595"/>
          <p:cNvCxnSpPr/>
          <p:nvPr/>
        </p:nvCxnSpPr>
        <p:spPr>
          <a:xfrm flipH="1">
            <a:off x="771742" y="2251885"/>
            <a:ext cx="2882173" cy="1077301"/>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5" name="角丸四角形 584"/>
          <p:cNvSpPr/>
          <p:nvPr/>
        </p:nvSpPr>
        <p:spPr>
          <a:xfrm>
            <a:off x="7448848" y="1572302"/>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貸出</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借入</a:t>
            </a:r>
          </a:p>
        </p:txBody>
      </p:sp>
      <p:cxnSp>
        <p:nvCxnSpPr>
          <p:cNvPr id="597" name="直線矢印コネクタ 596"/>
          <p:cNvCxnSpPr/>
          <p:nvPr/>
        </p:nvCxnSpPr>
        <p:spPr>
          <a:xfrm flipH="1">
            <a:off x="1339046" y="2262574"/>
            <a:ext cx="2563856" cy="963688"/>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3" name="直線矢印コネクタ 622"/>
          <p:cNvCxnSpPr/>
          <p:nvPr/>
        </p:nvCxnSpPr>
        <p:spPr>
          <a:xfrm flipH="1">
            <a:off x="687079" y="2849460"/>
            <a:ext cx="2882173" cy="1077301"/>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4" name="直線矢印コネクタ 623"/>
          <p:cNvCxnSpPr/>
          <p:nvPr/>
        </p:nvCxnSpPr>
        <p:spPr>
          <a:xfrm flipH="1">
            <a:off x="1958655" y="2944158"/>
            <a:ext cx="1679925" cy="620529"/>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0" name="直線矢印コネクタ 629"/>
          <p:cNvCxnSpPr/>
          <p:nvPr/>
        </p:nvCxnSpPr>
        <p:spPr>
          <a:xfrm flipH="1">
            <a:off x="3268643" y="3735659"/>
            <a:ext cx="977420" cy="0"/>
          </a:xfrm>
          <a:prstGeom prst="straightConnector1">
            <a:avLst/>
          </a:prstGeom>
          <a:ln w="317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2" name="直線矢印コネクタ 631"/>
          <p:cNvCxnSpPr/>
          <p:nvPr/>
        </p:nvCxnSpPr>
        <p:spPr>
          <a:xfrm flipH="1">
            <a:off x="1909859" y="3744687"/>
            <a:ext cx="488710" cy="0"/>
          </a:xfrm>
          <a:prstGeom prst="straightConnector1">
            <a:avLst/>
          </a:prstGeom>
          <a:ln w="317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7" name="角丸四角形 546"/>
          <p:cNvSpPr/>
          <p:nvPr/>
        </p:nvSpPr>
        <p:spPr>
          <a:xfrm>
            <a:off x="2342276" y="3482626"/>
            <a:ext cx="978436" cy="360000"/>
          </a:xfrm>
          <a:prstGeom prst="roundRect">
            <a:avLst>
              <a:gd name="adj" fmla="val 5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賃金</a:t>
            </a:r>
          </a:p>
        </p:txBody>
      </p:sp>
      <p:cxnSp>
        <p:nvCxnSpPr>
          <p:cNvPr id="634" name="直線矢印コネクタ 633"/>
          <p:cNvCxnSpPr/>
          <p:nvPr/>
        </p:nvCxnSpPr>
        <p:spPr>
          <a:xfrm flipH="1">
            <a:off x="4934346" y="3735659"/>
            <a:ext cx="977420" cy="0"/>
          </a:xfrm>
          <a:prstGeom prst="straightConnector1">
            <a:avLst/>
          </a:prstGeom>
          <a:ln w="317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5" name="直線矢印コネクタ 634"/>
          <p:cNvCxnSpPr/>
          <p:nvPr/>
        </p:nvCxnSpPr>
        <p:spPr>
          <a:xfrm flipH="1">
            <a:off x="6715530" y="3731029"/>
            <a:ext cx="488710" cy="0"/>
          </a:xfrm>
          <a:prstGeom prst="straightConnector1">
            <a:avLst/>
          </a:prstGeom>
          <a:ln w="317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6" name="円/楕円 335"/>
          <p:cNvSpPr/>
          <p:nvPr/>
        </p:nvSpPr>
        <p:spPr>
          <a:xfrm>
            <a:off x="3545400" y="3700944"/>
            <a:ext cx="2122632" cy="2147863"/>
          </a:xfrm>
          <a:prstGeom prst="ellipse">
            <a:avLst/>
          </a:prstGeom>
          <a:solidFill>
            <a:srgbClr val="00B0F0"/>
          </a:solidFill>
          <a:ln w="76200">
            <a:solidFill>
              <a:srgbClr val="00B0F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需要</a:t>
            </a:r>
          </a:p>
        </p:txBody>
      </p:sp>
      <p:sp>
        <p:nvSpPr>
          <p:cNvPr id="337" name="パイ 336"/>
          <p:cNvSpPr/>
          <p:nvPr/>
        </p:nvSpPr>
        <p:spPr>
          <a:xfrm>
            <a:off x="3545400" y="3701950"/>
            <a:ext cx="2122632" cy="2147863"/>
          </a:xfrm>
          <a:prstGeom prst="pie">
            <a:avLst>
              <a:gd name="adj1" fmla="val 0"/>
              <a:gd name="adj2" fmla="val 10822210"/>
            </a:avLst>
          </a:prstGeom>
          <a:solidFill>
            <a:schemeClr val="accent3">
              <a:lumMod val="60000"/>
              <a:lumOff val="40000"/>
            </a:schemeClr>
          </a:solidFill>
          <a:ln w="76200">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需要</a:t>
            </a:r>
          </a:p>
        </p:txBody>
      </p:sp>
      <p:sp>
        <p:nvSpPr>
          <p:cNvPr id="335" name="テキスト ボックス 334"/>
          <p:cNvSpPr txBox="1"/>
          <p:nvPr/>
        </p:nvSpPr>
        <p:spPr>
          <a:xfrm>
            <a:off x="3753609" y="4162928"/>
            <a:ext cx="1723550" cy="461665"/>
          </a:xfrm>
          <a:prstGeom prst="rect">
            <a:avLst/>
          </a:prstGeom>
          <a:noFill/>
        </p:spPr>
        <p:txBody>
          <a:bodyPr wrap="none" rtlCol="0">
            <a:spAutoFit/>
          </a:bodyP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生産（供給）</a:t>
            </a:r>
          </a:p>
        </p:txBody>
      </p:sp>
      <p:sp>
        <p:nvSpPr>
          <p:cNvPr id="253" name="円/楕円 252"/>
          <p:cNvSpPr/>
          <p:nvPr/>
        </p:nvSpPr>
        <p:spPr>
          <a:xfrm>
            <a:off x="2466048" y="5549752"/>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消費</a:t>
            </a:r>
          </a:p>
        </p:txBody>
      </p:sp>
      <p:sp>
        <p:nvSpPr>
          <p:cNvPr id="254" name="円/楕円 253"/>
          <p:cNvSpPr/>
          <p:nvPr/>
        </p:nvSpPr>
        <p:spPr>
          <a:xfrm>
            <a:off x="2454325" y="4016498"/>
            <a:ext cx="684000" cy="684000"/>
          </a:xfrm>
          <a:prstGeom prst="ellipse">
            <a:avLst/>
          </a:prstGeom>
          <a:solidFill>
            <a:srgbClr val="00B0F0"/>
          </a:solidFill>
          <a:ln>
            <a:solidFill>
              <a:srgbClr val="0064FA"/>
            </a:solidFill>
          </a:ln>
        </p:spPr>
        <p:style>
          <a:lnRef idx="2">
            <a:schemeClr val="accent4">
              <a:shade val="50000"/>
            </a:schemeClr>
          </a:lnRef>
          <a:fillRef idx="1">
            <a:schemeClr val="accent4"/>
          </a:fillRef>
          <a:effectRef idx="0">
            <a:schemeClr val="accent4"/>
          </a:effectRef>
          <a:fontRef idx="minor">
            <a:schemeClr val="lt1"/>
          </a:fontRef>
        </p:style>
        <p:txBody>
          <a:bodyPr wrap="none" lIns="36000" rIns="3600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労働</a:t>
            </a:r>
          </a:p>
        </p:txBody>
      </p:sp>
      <p:sp>
        <p:nvSpPr>
          <p:cNvPr id="257" name="円/楕円 256"/>
          <p:cNvSpPr/>
          <p:nvPr/>
        </p:nvSpPr>
        <p:spPr>
          <a:xfrm>
            <a:off x="2466048" y="4766591"/>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住宅投資</a:t>
            </a:r>
          </a:p>
        </p:txBody>
      </p:sp>
      <p:sp>
        <p:nvSpPr>
          <p:cNvPr id="258" name="円/楕円 257"/>
          <p:cNvSpPr/>
          <p:nvPr/>
        </p:nvSpPr>
        <p:spPr>
          <a:xfrm>
            <a:off x="4281232" y="6149871"/>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輸出入</a:t>
            </a:r>
          </a:p>
        </p:txBody>
      </p:sp>
      <p:sp>
        <p:nvSpPr>
          <p:cNvPr id="550" name="円/楕円 549"/>
          <p:cNvSpPr/>
          <p:nvPr/>
        </p:nvSpPr>
        <p:spPr>
          <a:xfrm>
            <a:off x="6008485" y="5545447"/>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政府支出</a:t>
            </a:r>
          </a:p>
        </p:txBody>
      </p:sp>
      <p:sp>
        <p:nvSpPr>
          <p:cNvPr id="551" name="円/楕円 550"/>
          <p:cNvSpPr/>
          <p:nvPr/>
        </p:nvSpPr>
        <p:spPr>
          <a:xfrm>
            <a:off x="6008485" y="4035639"/>
            <a:ext cx="684000" cy="684000"/>
          </a:xfrm>
          <a:prstGeom prst="ellipse">
            <a:avLst/>
          </a:prstGeom>
          <a:solidFill>
            <a:srgbClr val="00B0F0"/>
          </a:solidFill>
          <a:ln>
            <a:solidFill>
              <a:srgbClr val="0064FA"/>
            </a:solidFill>
          </a:ln>
        </p:spPr>
        <p:style>
          <a:lnRef idx="2">
            <a:schemeClr val="accent4">
              <a:shade val="50000"/>
            </a:schemeClr>
          </a:lnRef>
          <a:fillRef idx="1">
            <a:schemeClr val="accent4"/>
          </a:fillRef>
          <a:effectRef idx="0">
            <a:schemeClr val="accent4"/>
          </a:effectRef>
          <a:fontRef idx="minor">
            <a:schemeClr val="lt1"/>
          </a:fontRef>
        </p:style>
        <p:txBody>
          <a:bodyPr wrap="none" lIns="36000" rIns="3600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a:t>
            </a:r>
          </a:p>
        </p:txBody>
      </p:sp>
      <p:sp>
        <p:nvSpPr>
          <p:cNvPr id="552" name="円/楕円 551"/>
          <p:cNvSpPr/>
          <p:nvPr/>
        </p:nvSpPr>
        <p:spPr>
          <a:xfrm>
            <a:off x="6008485" y="4785732"/>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lnSpc>
                <a:spcPct val="100000"/>
              </a:lnSpc>
            </a:pP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実物投資</a:t>
            </a:r>
          </a:p>
        </p:txBody>
      </p:sp>
      <p:sp>
        <p:nvSpPr>
          <p:cNvPr id="554" name="角丸四角形 553"/>
          <p:cNvSpPr/>
          <p:nvPr/>
        </p:nvSpPr>
        <p:spPr>
          <a:xfrm>
            <a:off x="5873705" y="3481526"/>
            <a:ext cx="978436" cy="360000"/>
          </a:xfrm>
          <a:prstGeom prst="roundRect">
            <a:avLst>
              <a:gd name="adj" fmla="val 5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a:t>
            </a:r>
          </a:p>
        </p:txBody>
      </p:sp>
      <p:sp>
        <p:nvSpPr>
          <p:cNvPr id="637" name="正方形/長方形 636"/>
          <p:cNvSpPr/>
          <p:nvPr/>
        </p:nvSpPr>
        <p:spPr>
          <a:xfrm>
            <a:off x="1339046" y="2001482"/>
            <a:ext cx="1785215" cy="864000"/>
          </a:xfrm>
          <a:prstGeom prst="rect">
            <a:avLst/>
          </a:prstGeom>
          <a:solidFill>
            <a:schemeClr val="bg1"/>
          </a:solidFill>
          <a:ln>
            <a:solidFill>
              <a:schemeClr val="tx1">
                <a:lumMod val="50000"/>
                <a:lumOff val="50000"/>
              </a:schemeClr>
            </a:solidFill>
            <a:prstDash val="sysDot"/>
          </a:ln>
          <a:effectLst>
            <a:outerShdw blurRad="50800" dist="38100" dir="2700000" algn="tl" rotWithShape="0">
              <a:prstClr val="black">
                <a:alpha val="40000"/>
              </a:prstClr>
            </a:outerShdw>
          </a:effectLst>
        </p:spPr>
        <p:txBody>
          <a:bodyPr wrap="square" lIns="36000" tIns="36000" rIns="36000" bIns="36000" anchor="ctr" anchorCtr="0">
            <a:noAutofit/>
          </a:bodyPr>
          <a:lstStyle/>
          <a:p>
            <a:pPr>
              <a:lnSpc>
                <a:spcPct val="100000"/>
              </a:lnSpc>
            </a:pP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私たちが地球や環境にやさしい製品サービスの提供企業を選んで優先投資することで、私たちの力で社会をより良い方向に　導くこともできるのです</a:t>
            </a:r>
          </a:p>
        </p:txBody>
      </p:sp>
      <p:cxnSp>
        <p:nvCxnSpPr>
          <p:cNvPr id="643" name="直線矢印コネクタ 642"/>
          <p:cNvCxnSpPr/>
          <p:nvPr/>
        </p:nvCxnSpPr>
        <p:spPr>
          <a:xfrm>
            <a:off x="5441990" y="2848554"/>
            <a:ext cx="1729248" cy="539556"/>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7" name="直線矢印コネクタ 646"/>
          <p:cNvCxnSpPr/>
          <p:nvPr/>
        </p:nvCxnSpPr>
        <p:spPr>
          <a:xfrm>
            <a:off x="5465436" y="2968207"/>
            <a:ext cx="1729248" cy="539556"/>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8" name="直線矢印コネクタ 647"/>
          <p:cNvCxnSpPr/>
          <p:nvPr/>
        </p:nvCxnSpPr>
        <p:spPr>
          <a:xfrm>
            <a:off x="5208298" y="2335308"/>
            <a:ext cx="2880475" cy="91440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9" name="直線矢印コネクタ 648"/>
          <p:cNvCxnSpPr/>
          <p:nvPr/>
        </p:nvCxnSpPr>
        <p:spPr>
          <a:xfrm>
            <a:off x="5442758" y="2525299"/>
            <a:ext cx="2372003" cy="749975"/>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2" name="直線矢印コネクタ 651"/>
          <p:cNvCxnSpPr/>
          <p:nvPr/>
        </p:nvCxnSpPr>
        <p:spPr>
          <a:xfrm>
            <a:off x="8257380" y="1878791"/>
            <a:ext cx="0" cy="1402359"/>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4" name="直線矢印コネクタ 653"/>
          <p:cNvCxnSpPr/>
          <p:nvPr/>
        </p:nvCxnSpPr>
        <p:spPr>
          <a:xfrm flipV="1">
            <a:off x="8148950" y="1912569"/>
            <a:ext cx="0" cy="1384353"/>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7" name="直線矢印コネクタ 656"/>
          <p:cNvCxnSpPr/>
          <p:nvPr/>
        </p:nvCxnSpPr>
        <p:spPr>
          <a:xfrm flipH="1">
            <a:off x="5360048" y="2180512"/>
            <a:ext cx="3315029" cy="0"/>
          </a:xfrm>
          <a:prstGeom prst="straightConnector1">
            <a:avLst/>
          </a:prstGeom>
          <a:ln w="317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9" name="直線矢印コネクタ 658"/>
          <p:cNvCxnSpPr/>
          <p:nvPr/>
        </p:nvCxnSpPr>
        <p:spPr>
          <a:xfrm flipH="1">
            <a:off x="5453832" y="2274297"/>
            <a:ext cx="3348000"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0" name="直線矢印コネクタ 659"/>
          <p:cNvCxnSpPr/>
          <p:nvPr/>
        </p:nvCxnSpPr>
        <p:spPr>
          <a:xfrm flipV="1">
            <a:off x="8663354" y="1523413"/>
            <a:ext cx="0" cy="661466"/>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3" name="直線矢印コネクタ 662"/>
          <p:cNvCxnSpPr/>
          <p:nvPr/>
        </p:nvCxnSpPr>
        <p:spPr>
          <a:xfrm flipV="1">
            <a:off x="8793719" y="1492417"/>
            <a:ext cx="0" cy="805326"/>
          </a:xfrm>
          <a:prstGeom prst="straightConnector1">
            <a:avLst/>
          </a:prstGeom>
          <a:ln w="317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6" name="角丸四角形 575"/>
          <p:cNvSpPr/>
          <p:nvPr/>
        </p:nvSpPr>
        <p:spPr>
          <a:xfrm>
            <a:off x="378858" y="1151690"/>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税金</a:t>
            </a:r>
          </a:p>
        </p:txBody>
      </p:sp>
      <p:sp>
        <p:nvSpPr>
          <p:cNvPr id="578" name="正方形/長方形 577"/>
          <p:cNvSpPr/>
          <p:nvPr/>
        </p:nvSpPr>
        <p:spPr>
          <a:xfrm>
            <a:off x="7301961" y="1058747"/>
            <a:ext cx="1777546" cy="45507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国（政府）</a:t>
            </a:r>
          </a:p>
        </p:txBody>
      </p:sp>
      <p:sp>
        <p:nvSpPr>
          <p:cNvPr id="584" name="角丸四角形 583"/>
          <p:cNvSpPr/>
          <p:nvPr/>
        </p:nvSpPr>
        <p:spPr>
          <a:xfrm>
            <a:off x="681308" y="1557996"/>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預金</a:t>
            </a:r>
          </a:p>
        </p:txBody>
      </p:sp>
      <p:sp>
        <p:nvSpPr>
          <p:cNvPr id="593" name="角丸四角形 592"/>
          <p:cNvSpPr/>
          <p:nvPr/>
        </p:nvSpPr>
        <p:spPr>
          <a:xfrm>
            <a:off x="3614727" y="2095190"/>
            <a:ext cx="1831775" cy="468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債券</a:t>
            </a:r>
          </a:p>
        </p:txBody>
      </p:sp>
      <p:sp>
        <p:nvSpPr>
          <p:cNvPr id="594" name="角丸四角形 593"/>
          <p:cNvSpPr/>
          <p:nvPr/>
        </p:nvSpPr>
        <p:spPr>
          <a:xfrm>
            <a:off x="3619595" y="2677780"/>
            <a:ext cx="1831775" cy="468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株式</a:t>
            </a:r>
          </a:p>
        </p:txBody>
      </p:sp>
      <p:sp>
        <p:nvSpPr>
          <p:cNvPr id="571" name="正方形/長方形 570"/>
          <p:cNvSpPr/>
          <p:nvPr/>
        </p:nvSpPr>
        <p:spPr>
          <a:xfrm>
            <a:off x="3645510" y="1465507"/>
            <a:ext cx="1777546" cy="45507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金融機関</a:t>
            </a:r>
          </a:p>
        </p:txBody>
      </p:sp>
      <p:sp>
        <p:nvSpPr>
          <p:cNvPr id="537" name="正方形/長方形 536"/>
          <p:cNvSpPr/>
          <p:nvPr/>
        </p:nvSpPr>
        <p:spPr>
          <a:xfrm>
            <a:off x="338743" y="3251072"/>
            <a:ext cx="1619912" cy="264068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a:t>
            </a:r>
            <a:r>
              <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9" name="正方形/長方形 548"/>
          <p:cNvSpPr/>
          <p:nvPr/>
        </p:nvSpPr>
        <p:spPr>
          <a:xfrm>
            <a:off x="7171238" y="3254422"/>
            <a:ext cx="1608189" cy="264068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665" name="テキスト ボックス 664"/>
          <p:cNvSpPr txBox="1"/>
          <p:nvPr/>
        </p:nvSpPr>
        <p:spPr>
          <a:xfrm>
            <a:off x="109670" y="1619194"/>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a:t>
            </a:r>
          </a:p>
        </p:txBody>
      </p:sp>
      <p:sp>
        <p:nvSpPr>
          <p:cNvPr id="666" name="テキスト ボックス 665"/>
          <p:cNvSpPr txBox="1"/>
          <p:nvPr/>
        </p:nvSpPr>
        <p:spPr>
          <a:xfrm>
            <a:off x="6806398" y="1017195"/>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a:t>
            </a:r>
          </a:p>
        </p:txBody>
      </p:sp>
      <p:sp>
        <p:nvSpPr>
          <p:cNvPr id="667" name="テキスト ボックス 666"/>
          <p:cNvSpPr txBox="1"/>
          <p:nvPr/>
        </p:nvSpPr>
        <p:spPr>
          <a:xfrm>
            <a:off x="6461224" y="4630390"/>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蓄積</a:t>
            </a:r>
          </a:p>
        </p:txBody>
      </p:sp>
      <p:sp>
        <p:nvSpPr>
          <p:cNvPr id="668" name="テキスト ボックス 667"/>
          <p:cNvSpPr txBox="1"/>
          <p:nvPr/>
        </p:nvSpPr>
        <p:spPr>
          <a:xfrm>
            <a:off x="4348850" y="3469862"/>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分配</a:t>
            </a:r>
          </a:p>
        </p:txBody>
      </p:sp>
      <p:sp>
        <p:nvSpPr>
          <p:cNvPr id="669" name="テキスト ボックス 668"/>
          <p:cNvSpPr txBox="1"/>
          <p:nvPr/>
        </p:nvSpPr>
        <p:spPr>
          <a:xfrm>
            <a:off x="455727" y="2107833"/>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預入</a:t>
            </a:r>
          </a:p>
        </p:txBody>
      </p:sp>
      <p:sp>
        <p:nvSpPr>
          <p:cNvPr id="670" name="テキスト ボックス 669"/>
          <p:cNvSpPr txBox="1"/>
          <p:nvPr/>
        </p:nvSpPr>
        <p:spPr>
          <a:xfrm>
            <a:off x="3130171" y="1417593"/>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預入</a:t>
            </a:r>
          </a:p>
        </p:txBody>
      </p:sp>
      <p:sp>
        <p:nvSpPr>
          <p:cNvPr id="671" name="テキスト ボックス 670"/>
          <p:cNvSpPr txBox="1"/>
          <p:nvPr/>
        </p:nvSpPr>
        <p:spPr>
          <a:xfrm>
            <a:off x="6828030" y="1440453"/>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貸出</a:t>
            </a:r>
          </a:p>
        </p:txBody>
      </p:sp>
      <p:sp>
        <p:nvSpPr>
          <p:cNvPr id="672" name="テキスト ボックス 671"/>
          <p:cNvSpPr txBox="1"/>
          <p:nvPr/>
        </p:nvSpPr>
        <p:spPr>
          <a:xfrm>
            <a:off x="8098294" y="2370738"/>
            <a:ext cx="697627" cy="400110"/>
          </a:xfrm>
          <a:prstGeom prst="rect">
            <a:avLst/>
          </a:prstGeom>
          <a:noFill/>
        </p:spPr>
        <p:txBody>
          <a:bodyPr wrap="none" rtlCol="0">
            <a:spAutoFit/>
          </a:bodyPr>
          <a:lstStyle/>
          <a:p>
            <a:pPr algn="ctr">
              <a:lnSpc>
                <a:spcPct val="100000"/>
              </a:lnSpc>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貸出</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（借入）</a:t>
            </a:r>
          </a:p>
        </p:txBody>
      </p:sp>
      <p:sp>
        <p:nvSpPr>
          <p:cNvPr id="673" name="テキスト ボックス 672"/>
          <p:cNvSpPr txBox="1"/>
          <p:nvPr/>
        </p:nvSpPr>
        <p:spPr>
          <a:xfrm>
            <a:off x="7453168" y="2358754"/>
            <a:ext cx="774571"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返済</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4" name="テキスト ボックス 673"/>
          <p:cNvSpPr txBox="1"/>
          <p:nvPr/>
        </p:nvSpPr>
        <p:spPr>
          <a:xfrm>
            <a:off x="5538253" y="1794246"/>
            <a:ext cx="774571"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返済</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5" name="テキスト ボックス 674"/>
          <p:cNvSpPr txBox="1"/>
          <p:nvPr/>
        </p:nvSpPr>
        <p:spPr>
          <a:xfrm>
            <a:off x="878064" y="2121898"/>
            <a:ext cx="484428" cy="461473"/>
          </a:xfrm>
          <a:prstGeom prst="rect">
            <a:avLst/>
          </a:prstGeom>
          <a:noFill/>
        </p:spPr>
        <p:txBody>
          <a:bodyPr wrap="none" rtlCol="0">
            <a:spAutoFit/>
          </a:bodyPr>
          <a:lstStyle/>
          <a:p>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払出</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6" name="テキスト ボックス 675"/>
          <p:cNvSpPr txBox="1"/>
          <p:nvPr/>
        </p:nvSpPr>
        <p:spPr>
          <a:xfrm>
            <a:off x="2919069" y="1770800"/>
            <a:ext cx="774571"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払出</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7" name="テキスト ボックス 676"/>
          <p:cNvSpPr txBox="1"/>
          <p:nvPr/>
        </p:nvSpPr>
        <p:spPr>
          <a:xfrm>
            <a:off x="1597264" y="3039432"/>
            <a:ext cx="1098378"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利子・償還</a:t>
            </a:r>
          </a:p>
        </p:txBody>
      </p:sp>
      <p:sp>
        <p:nvSpPr>
          <p:cNvPr id="678" name="テキスト ボックス 677"/>
          <p:cNvSpPr txBox="1"/>
          <p:nvPr/>
        </p:nvSpPr>
        <p:spPr>
          <a:xfrm>
            <a:off x="2709350" y="3196382"/>
            <a:ext cx="774571"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配当</a:t>
            </a:r>
          </a:p>
        </p:txBody>
      </p:sp>
      <p:sp>
        <p:nvSpPr>
          <p:cNvPr id="679" name="テキスト ボックス 678"/>
          <p:cNvSpPr txBox="1"/>
          <p:nvPr/>
        </p:nvSpPr>
        <p:spPr>
          <a:xfrm>
            <a:off x="7511840" y="2848077"/>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0" name="テキスト ボックス 679"/>
          <p:cNvSpPr txBox="1"/>
          <p:nvPr/>
        </p:nvSpPr>
        <p:spPr>
          <a:xfrm>
            <a:off x="8377495" y="1814113"/>
            <a:ext cx="369332" cy="348813"/>
          </a:xfrm>
          <a:prstGeom prst="rect">
            <a:avLst/>
          </a:prstGeom>
          <a:noFill/>
        </p:spPr>
        <p:txBody>
          <a:bodyPr vert="eaVert"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1" name="テキスト ボックス 680"/>
          <p:cNvSpPr txBox="1"/>
          <p:nvPr/>
        </p:nvSpPr>
        <p:spPr>
          <a:xfrm>
            <a:off x="5868726" y="2373599"/>
            <a:ext cx="1465895" cy="246221"/>
          </a:xfrm>
          <a:prstGeom prst="rect">
            <a:avLst/>
          </a:prstGeom>
          <a:noFill/>
        </p:spPr>
        <p:txBody>
          <a:bodyPr wrap="square" rtlCol="0">
            <a:spAutoFit/>
          </a:bodyPr>
          <a:lstStyle/>
          <a:p>
            <a:pPr>
              <a:lnSpc>
                <a:spcPct val="1000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発行</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社債</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利子・償還</a:t>
            </a:r>
          </a:p>
        </p:txBody>
      </p:sp>
      <p:sp>
        <p:nvSpPr>
          <p:cNvPr id="682" name="テキスト ボックス 681"/>
          <p:cNvSpPr txBox="1"/>
          <p:nvPr/>
        </p:nvSpPr>
        <p:spPr>
          <a:xfrm>
            <a:off x="6777715" y="3097005"/>
            <a:ext cx="441147" cy="276999"/>
          </a:xfrm>
          <a:prstGeom prst="rect">
            <a:avLst/>
          </a:prstGeom>
          <a:noFill/>
        </p:spPr>
        <p:txBody>
          <a:bodyPr vert="horz"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3" name="テキスト ボックス 682"/>
          <p:cNvSpPr txBox="1"/>
          <p:nvPr/>
        </p:nvSpPr>
        <p:spPr>
          <a:xfrm>
            <a:off x="5618886" y="3163521"/>
            <a:ext cx="774571"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発行</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配当</a:t>
            </a:r>
          </a:p>
        </p:txBody>
      </p:sp>
      <p:sp>
        <p:nvSpPr>
          <p:cNvPr id="684" name="テキスト ボックス 683"/>
          <p:cNvSpPr txBox="1"/>
          <p:nvPr/>
        </p:nvSpPr>
        <p:spPr>
          <a:xfrm>
            <a:off x="5899675" y="3794634"/>
            <a:ext cx="954108"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（営業余剰）</a:t>
            </a:r>
          </a:p>
        </p:txBody>
      </p:sp>
      <p:sp>
        <p:nvSpPr>
          <p:cNvPr id="685" name="テキスト ボックス 684"/>
          <p:cNvSpPr txBox="1"/>
          <p:nvPr/>
        </p:nvSpPr>
        <p:spPr>
          <a:xfrm>
            <a:off x="2268188" y="3794634"/>
            <a:ext cx="1082349"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（雇用者所得）</a:t>
            </a:r>
          </a:p>
        </p:txBody>
      </p:sp>
      <p:cxnSp>
        <p:nvCxnSpPr>
          <p:cNvPr id="686" name="直線矢印コネクタ 685"/>
          <p:cNvCxnSpPr/>
          <p:nvPr/>
        </p:nvCxnSpPr>
        <p:spPr>
          <a:xfrm>
            <a:off x="919935" y="1902237"/>
            <a:ext cx="0" cy="1324025"/>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0" name="右矢印 689"/>
          <p:cNvSpPr/>
          <p:nvPr/>
        </p:nvSpPr>
        <p:spPr>
          <a:xfrm rot="16200000">
            <a:off x="6228106" y="4659138"/>
            <a:ext cx="259403" cy="161957"/>
          </a:xfrm>
          <a:prstGeom prst="rightArrow">
            <a:avLst>
              <a:gd name="adj1" fmla="val 64007"/>
              <a:gd name="adj2" fmla="val 92249"/>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116" name="テキスト ボックス 115"/>
          <p:cNvSpPr txBox="1"/>
          <p:nvPr/>
        </p:nvSpPr>
        <p:spPr>
          <a:xfrm>
            <a:off x="1113442" y="2862226"/>
            <a:ext cx="441147" cy="276999"/>
          </a:xfrm>
          <a:prstGeom prst="rect">
            <a:avLst/>
          </a:prstGeom>
          <a:noFill/>
        </p:spPr>
        <p:txBody>
          <a:bodyPr vert="horz"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117" name="テキスト ボックス 116"/>
          <p:cNvSpPr txBox="1"/>
          <p:nvPr/>
        </p:nvSpPr>
        <p:spPr>
          <a:xfrm>
            <a:off x="2654238" y="2837826"/>
            <a:ext cx="441147" cy="276999"/>
          </a:xfrm>
          <a:prstGeom prst="rect">
            <a:avLst/>
          </a:prstGeom>
          <a:noFill/>
        </p:spPr>
        <p:txBody>
          <a:bodyPr vert="horz"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cxnSp>
        <p:nvCxnSpPr>
          <p:cNvPr id="10" name="曲線コネクタ 9"/>
          <p:cNvCxnSpPr/>
          <p:nvPr/>
        </p:nvCxnSpPr>
        <p:spPr>
          <a:xfrm rot="5400000">
            <a:off x="6193603" y="2595442"/>
            <a:ext cx="166103" cy="162136"/>
          </a:xfrm>
          <a:prstGeom prst="curvedConnector3">
            <a:avLst/>
          </a:prstGeom>
          <a:ln w="3175" cap="sq">
            <a:solidFill>
              <a:schemeClr val="tx1">
                <a:lumMod val="65000"/>
                <a:lumOff val="3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13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涙形 1"/>
          <p:cNvSpPr/>
          <p:nvPr/>
        </p:nvSpPr>
        <p:spPr>
          <a:xfrm rot="6082967">
            <a:off x="355378" y="2590229"/>
            <a:ext cx="1368152" cy="1196441"/>
          </a:xfrm>
          <a:prstGeom prst="teardrop">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涙形 16"/>
          <p:cNvSpPr/>
          <p:nvPr/>
        </p:nvSpPr>
        <p:spPr>
          <a:xfrm rot="6082967">
            <a:off x="3220101" y="2590009"/>
            <a:ext cx="1368152" cy="1196441"/>
          </a:xfrm>
          <a:prstGeom prst="teardrop">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涙形 17"/>
          <p:cNvSpPr/>
          <p:nvPr/>
        </p:nvSpPr>
        <p:spPr>
          <a:xfrm rot="6082967">
            <a:off x="6005756" y="2590008"/>
            <a:ext cx="1368152" cy="1196441"/>
          </a:xfrm>
          <a:prstGeom prst="teardrop">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04824" y="2728759"/>
            <a:ext cx="2551221" cy="1089529"/>
          </a:xfrm>
          <a:prstGeom prst="rect">
            <a:avLst/>
          </a:prstGeom>
          <a:noFill/>
          <a:ln w="12700">
            <a:noFill/>
          </a:ln>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Meiryo UI" panose="020B0604030504040204" pitchFamily="50" charset="-128"/>
              </a:rPr>
              <a:t>価値</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の尺度</a:t>
            </a:r>
          </a:p>
        </p:txBody>
      </p:sp>
      <p:sp>
        <p:nvSpPr>
          <p:cNvPr id="24" name="テキスト ボックス 23"/>
          <p:cNvSpPr txBox="1"/>
          <p:nvPr/>
        </p:nvSpPr>
        <p:spPr>
          <a:xfrm>
            <a:off x="3448166" y="2724478"/>
            <a:ext cx="2612271" cy="1089529"/>
          </a:xfrm>
          <a:prstGeom prst="rect">
            <a:avLst/>
          </a:prstGeom>
          <a:noFill/>
          <a:ln w="12700">
            <a:noFill/>
          </a:ln>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Meiryo UI" panose="020B0604030504040204" pitchFamily="50" charset="-128"/>
              </a:rPr>
              <a:t>交換</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の手段</a:t>
            </a:r>
          </a:p>
        </p:txBody>
      </p:sp>
      <p:sp>
        <p:nvSpPr>
          <p:cNvPr id="25" name="テキスト ボックス 24"/>
          <p:cNvSpPr txBox="1"/>
          <p:nvPr/>
        </p:nvSpPr>
        <p:spPr>
          <a:xfrm>
            <a:off x="6325891" y="2724478"/>
            <a:ext cx="2843808" cy="1089529"/>
          </a:xfrm>
          <a:prstGeom prst="rect">
            <a:avLst/>
          </a:prstGeom>
          <a:noFill/>
          <a:ln w="12700">
            <a:noFill/>
          </a:ln>
        </p:spPr>
        <p:txBody>
          <a:bodyPr wrap="square" rtlCol="0">
            <a:spAutoFit/>
          </a:bodyPr>
          <a:lstStyle/>
          <a:p>
            <a:pPr algn="ctr"/>
            <a:r>
              <a:rPr lang="ja-JP" altLang="en-US" sz="5400" b="1" dirty="0">
                <a:latin typeface="Meiryo UI" panose="020B0604030504040204" pitchFamily="50" charset="-128"/>
                <a:ea typeface="Meiryo UI" panose="020B0604030504040204" pitchFamily="50" charset="-128"/>
                <a:cs typeface="Meiryo UI" panose="020B0604030504040204" pitchFamily="50" charset="-128"/>
              </a:rPr>
              <a:t>貯蔵</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の手段</a:t>
            </a:r>
          </a:p>
        </p:txBody>
      </p:sp>
      <p:graphicFrame>
        <p:nvGraphicFramePr>
          <p:cNvPr id="20" name="表 19"/>
          <p:cNvGraphicFramePr>
            <a:graphicFrameLocks noGrp="1"/>
          </p:cNvGraphicFramePr>
          <p:nvPr/>
        </p:nvGraphicFramePr>
        <p:xfrm>
          <a:off x="317989" y="425872"/>
          <a:ext cx="3081174"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894154">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お金の機能</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p>
        </p:txBody>
      </p:sp>
      <p:sp>
        <p:nvSpPr>
          <p:cNvPr id="21" name="テキスト ボックス 20"/>
          <p:cNvSpPr txBox="1"/>
          <p:nvPr/>
        </p:nvSpPr>
        <p:spPr>
          <a:xfrm>
            <a:off x="5834742" y="31302"/>
            <a:ext cx="2805007"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529736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グループ化 217"/>
          <p:cNvGrpSpPr/>
          <p:nvPr/>
        </p:nvGrpSpPr>
        <p:grpSpPr>
          <a:xfrm>
            <a:off x="3345186" y="2024412"/>
            <a:ext cx="2332880" cy="1434331"/>
            <a:chOff x="4228956" y="2176136"/>
            <a:chExt cx="679963" cy="851353"/>
          </a:xfrm>
        </p:grpSpPr>
        <p:sp>
          <p:nvSpPr>
            <p:cNvPr id="219" name="角丸四角形 218"/>
            <p:cNvSpPr/>
            <p:nvPr/>
          </p:nvSpPr>
          <p:spPr>
            <a:xfrm>
              <a:off x="4228956" y="2176136"/>
              <a:ext cx="679963" cy="846708"/>
            </a:xfrm>
            <a:prstGeom prst="roundRect">
              <a:avLst/>
            </a:prstGeom>
            <a:solidFill>
              <a:srgbClr val="C0504D">
                <a:alpha val="50196"/>
              </a:srgbClr>
            </a:solidFill>
            <a:ln>
              <a:solidFill>
                <a:schemeClr val="accent2"/>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テキスト ボックス 219"/>
            <p:cNvSpPr txBox="1"/>
            <p:nvPr/>
          </p:nvSpPr>
          <p:spPr>
            <a:xfrm>
              <a:off x="4430382" y="2816986"/>
              <a:ext cx="293044" cy="210503"/>
            </a:xfrm>
            <a:prstGeom prst="rect">
              <a:avLst/>
            </a:prstGeom>
            <a:noFill/>
            <a:ln>
              <a:noFill/>
              <a:prstDash val="sysDot"/>
            </a:ln>
          </p:spPr>
          <p:txBody>
            <a:bodyPr wrap="none" rtlCol="0">
              <a:spAutoFit/>
            </a:bodyPr>
            <a:lstStyle/>
            <a:p>
              <a:pPr algn="ct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証券市場</a:t>
              </a:r>
            </a:p>
          </p:txBody>
        </p:sp>
        <p:grpSp>
          <p:nvGrpSpPr>
            <p:cNvPr id="221" name="グループ化 220"/>
            <p:cNvGrpSpPr/>
            <p:nvPr/>
          </p:nvGrpSpPr>
          <p:grpSpPr>
            <a:xfrm rot="5400000">
              <a:off x="4230236" y="2205724"/>
              <a:ext cx="671120" cy="671118"/>
              <a:chOff x="284488" y="2144815"/>
              <a:chExt cx="763571" cy="763571"/>
            </a:xfrm>
          </p:grpSpPr>
          <p:grpSp>
            <p:nvGrpSpPr>
              <p:cNvPr id="222" name="グループ化 221"/>
              <p:cNvGrpSpPr/>
              <p:nvPr/>
            </p:nvGrpSpPr>
            <p:grpSpPr>
              <a:xfrm rot="10800000" flipV="1">
                <a:off x="284488" y="2144815"/>
                <a:ext cx="763571" cy="763571"/>
                <a:chOff x="193250" y="1157140"/>
                <a:chExt cx="763571" cy="763571"/>
              </a:xfrm>
              <a:noFill/>
            </p:grpSpPr>
            <p:sp>
              <p:nvSpPr>
                <p:cNvPr id="226" name="正方形/長方形 225"/>
                <p:cNvSpPr/>
                <p:nvPr/>
              </p:nvSpPr>
              <p:spPr>
                <a:xfrm>
                  <a:off x="193250" y="1157140"/>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7" name="正方形/長方形 226"/>
                <p:cNvSpPr/>
                <p:nvPr/>
              </p:nvSpPr>
              <p:spPr>
                <a:xfrm>
                  <a:off x="193250" y="1557779"/>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4" name="正方形/長方形 223"/>
              <p:cNvSpPr/>
              <p:nvPr/>
            </p:nvSpPr>
            <p:spPr>
              <a:xfrm rot="16200000">
                <a:off x="89985" y="2346952"/>
                <a:ext cx="755935" cy="359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97" name="グループ化 296"/>
          <p:cNvGrpSpPr/>
          <p:nvPr/>
        </p:nvGrpSpPr>
        <p:grpSpPr>
          <a:xfrm>
            <a:off x="7033847" y="3440581"/>
            <a:ext cx="1887415" cy="2066587"/>
            <a:chOff x="284488" y="2144815"/>
            <a:chExt cx="763571" cy="763571"/>
          </a:xfrm>
        </p:grpSpPr>
        <p:grpSp>
          <p:nvGrpSpPr>
            <p:cNvPr id="317" name="グループ化 316"/>
            <p:cNvGrpSpPr/>
            <p:nvPr/>
          </p:nvGrpSpPr>
          <p:grpSpPr>
            <a:xfrm rot="10800000" flipV="1">
              <a:off x="284488" y="2144815"/>
              <a:ext cx="763571" cy="763571"/>
              <a:chOff x="193250" y="1157140"/>
              <a:chExt cx="763571" cy="763571"/>
            </a:xfrm>
            <a:noFill/>
          </p:grpSpPr>
          <p:sp>
            <p:nvSpPr>
              <p:cNvPr id="321" name="正方形/長方形 320"/>
              <p:cNvSpPr/>
              <p:nvPr/>
            </p:nvSpPr>
            <p:spPr>
              <a:xfrm>
                <a:off x="193250" y="1157140"/>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2" name="正方形/長方形 321"/>
              <p:cNvSpPr/>
              <p:nvPr/>
            </p:nvSpPr>
            <p:spPr>
              <a:xfrm>
                <a:off x="193250" y="1557779"/>
                <a:ext cx="763571" cy="36293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8" name="グループ化 317"/>
            <p:cNvGrpSpPr/>
            <p:nvPr/>
          </p:nvGrpSpPr>
          <p:grpSpPr>
            <a:xfrm rot="16200000">
              <a:off x="288307" y="2148633"/>
              <a:ext cx="755935" cy="755935"/>
              <a:chOff x="212104" y="2113148"/>
              <a:chExt cx="763571" cy="763571"/>
            </a:xfrm>
            <a:noFill/>
          </p:grpSpPr>
          <p:sp>
            <p:nvSpPr>
              <p:cNvPr id="319" name="正方形/長方形 318"/>
              <p:cNvSpPr/>
              <p:nvPr/>
            </p:nvSpPr>
            <p:spPr>
              <a:xfrm>
                <a:off x="212104" y="2113148"/>
                <a:ext cx="763571" cy="362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正方形/長方形 319"/>
              <p:cNvSpPr/>
              <p:nvPr/>
            </p:nvSpPr>
            <p:spPr>
              <a:xfrm>
                <a:off x="212104" y="2513787"/>
                <a:ext cx="763571" cy="362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57" name="グループ化 356"/>
          <p:cNvGrpSpPr/>
          <p:nvPr/>
        </p:nvGrpSpPr>
        <p:grpSpPr>
          <a:xfrm>
            <a:off x="6071772" y="1302887"/>
            <a:ext cx="816113" cy="311427"/>
            <a:chOff x="6052722" y="1445762"/>
            <a:chExt cx="816113" cy="311427"/>
          </a:xfrm>
        </p:grpSpPr>
        <p:sp>
          <p:nvSpPr>
            <p:cNvPr id="360" name="正方形/長方形 359"/>
            <p:cNvSpPr/>
            <p:nvPr/>
          </p:nvSpPr>
          <p:spPr>
            <a:xfrm>
              <a:off x="6052722" y="1445762"/>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1" name="正方形/長方形 360"/>
            <p:cNvSpPr/>
            <p:nvPr/>
          </p:nvSpPr>
          <p:spPr>
            <a:xfrm>
              <a:off x="6052722" y="1602828"/>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2" name="正方形/長方形 371"/>
            <p:cNvSpPr/>
            <p:nvPr/>
          </p:nvSpPr>
          <p:spPr>
            <a:xfrm>
              <a:off x="6656671" y="1445762"/>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4" name="正方形/長方形 373"/>
            <p:cNvSpPr/>
            <p:nvPr/>
          </p:nvSpPr>
          <p:spPr>
            <a:xfrm>
              <a:off x="6656671" y="1602828"/>
              <a:ext cx="212164" cy="154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39" name="グループ化 438"/>
          <p:cNvGrpSpPr/>
          <p:nvPr/>
        </p:nvGrpSpPr>
        <p:grpSpPr>
          <a:xfrm>
            <a:off x="164652" y="4742206"/>
            <a:ext cx="1745207" cy="799246"/>
            <a:chOff x="8053665" y="3436667"/>
            <a:chExt cx="658909" cy="248549"/>
          </a:xfrm>
          <a:noFill/>
        </p:grpSpPr>
        <p:sp>
          <p:nvSpPr>
            <p:cNvPr id="463" name="正方形/長方形 462"/>
            <p:cNvSpPr/>
            <p:nvPr/>
          </p:nvSpPr>
          <p:spPr>
            <a:xfrm>
              <a:off x="8053665"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6" name="正方形/長方形 465"/>
            <p:cNvSpPr/>
            <p:nvPr/>
          </p:nvSpPr>
          <p:spPr>
            <a:xfrm>
              <a:off x="8215269"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7" name="正方形/長方形 466"/>
            <p:cNvSpPr/>
            <p:nvPr/>
          </p:nvSpPr>
          <p:spPr>
            <a:xfrm>
              <a:off x="8384794"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8" name="正方形/長方形 467"/>
            <p:cNvSpPr/>
            <p:nvPr/>
          </p:nvSpPr>
          <p:spPr>
            <a:xfrm>
              <a:off x="8554674" y="3436667"/>
              <a:ext cx="157900" cy="248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5" name="直線矢印コネクタ 4"/>
          <p:cNvCxnSpPr/>
          <p:nvPr/>
        </p:nvCxnSpPr>
        <p:spPr>
          <a:xfrm>
            <a:off x="4614763" y="5894627"/>
            <a:ext cx="1" cy="252000"/>
          </a:xfrm>
          <a:prstGeom prst="straightConnector1">
            <a:avLst/>
          </a:prstGeom>
          <a:ln w="317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3049211" y="5699934"/>
            <a:ext cx="877136" cy="317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7" name="直線矢印コネクタ 556"/>
          <p:cNvCxnSpPr/>
          <p:nvPr/>
        </p:nvCxnSpPr>
        <p:spPr>
          <a:xfrm flipH="1">
            <a:off x="3152435" y="5011836"/>
            <a:ext cx="360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8" name="直線矢印コネクタ 557"/>
          <p:cNvCxnSpPr/>
          <p:nvPr/>
        </p:nvCxnSpPr>
        <p:spPr>
          <a:xfrm flipH="1">
            <a:off x="1961170" y="5011835"/>
            <a:ext cx="504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直線矢印コネクタ 559"/>
          <p:cNvCxnSpPr/>
          <p:nvPr/>
        </p:nvCxnSpPr>
        <p:spPr>
          <a:xfrm flipH="1">
            <a:off x="1956046" y="5699934"/>
            <a:ext cx="504000" cy="0"/>
          </a:xfrm>
          <a:prstGeom prst="straightConnector1">
            <a:avLst/>
          </a:prstGeom>
          <a:ln w="317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直線矢印コネクタ 560"/>
          <p:cNvCxnSpPr/>
          <p:nvPr/>
        </p:nvCxnSpPr>
        <p:spPr>
          <a:xfrm flipH="1">
            <a:off x="1956046" y="4287109"/>
            <a:ext cx="504000" cy="0"/>
          </a:xfrm>
          <a:prstGeom prst="straightConnector1">
            <a:avLst/>
          </a:prstGeom>
          <a:ln w="317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直線矢印コネクタ 561"/>
          <p:cNvCxnSpPr/>
          <p:nvPr/>
        </p:nvCxnSpPr>
        <p:spPr>
          <a:xfrm flipH="1">
            <a:off x="3151793" y="4287110"/>
            <a:ext cx="504000" cy="0"/>
          </a:xfrm>
          <a:prstGeom prst="straightConnector1">
            <a:avLst/>
          </a:prstGeom>
          <a:ln w="317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直線矢印コネクタ 562"/>
          <p:cNvCxnSpPr/>
          <p:nvPr/>
        </p:nvCxnSpPr>
        <p:spPr>
          <a:xfrm flipH="1">
            <a:off x="5323474" y="5703105"/>
            <a:ext cx="756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4" name="直線矢印コネクタ 563"/>
          <p:cNvCxnSpPr/>
          <p:nvPr/>
        </p:nvCxnSpPr>
        <p:spPr>
          <a:xfrm flipH="1">
            <a:off x="5688726" y="5011836"/>
            <a:ext cx="360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5" name="直線矢印コネクタ 564"/>
          <p:cNvCxnSpPr/>
          <p:nvPr/>
        </p:nvCxnSpPr>
        <p:spPr>
          <a:xfrm flipH="1">
            <a:off x="5484671" y="4287111"/>
            <a:ext cx="504000" cy="0"/>
          </a:xfrm>
          <a:prstGeom prst="straightConnector1">
            <a:avLst/>
          </a:prstGeom>
          <a:ln w="317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6" name="直線矢印コネクタ 565"/>
          <p:cNvCxnSpPr/>
          <p:nvPr/>
        </p:nvCxnSpPr>
        <p:spPr>
          <a:xfrm flipH="1">
            <a:off x="6680672" y="5000882"/>
            <a:ext cx="504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8" name="直線矢印コネクタ 567"/>
          <p:cNvCxnSpPr/>
          <p:nvPr/>
        </p:nvCxnSpPr>
        <p:spPr>
          <a:xfrm flipH="1">
            <a:off x="6687271" y="4276156"/>
            <a:ext cx="504000" cy="0"/>
          </a:xfrm>
          <a:prstGeom prst="straightConnector1">
            <a:avLst/>
          </a:prstGeom>
          <a:ln w="317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9" name="正方形/長方形 568"/>
          <p:cNvSpPr/>
          <p:nvPr/>
        </p:nvSpPr>
        <p:spPr>
          <a:xfrm>
            <a:off x="338743" y="6197916"/>
            <a:ext cx="1628548" cy="45374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海外</a:t>
            </a:r>
          </a:p>
        </p:txBody>
      </p:sp>
      <p:cxnSp>
        <p:nvCxnSpPr>
          <p:cNvPr id="570" name="直線矢印コネクタ 569"/>
          <p:cNvCxnSpPr/>
          <p:nvPr/>
        </p:nvCxnSpPr>
        <p:spPr>
          <a:xfrm flipH="1">
            <a:off x="1967291" y="6480148"/>
            <a:ext cx="2313941" cy="3254"/>
          </a:xfrm>
          <a:prstGeom prst="straightConnector1">
            <a:avLst/>
          </a:prstGeom>
          <a:ln w="317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72" name="表 571"/>
          <p:cNvGraphicFramePr>
            <a:graphicFrameLocks noGrp="1"/>
          </p:cNvGraphicFramePr>
          <p:nvPr>
            <p:extLst>
              <p:ext uri="{D42A27DB-BD31-4B8C-83A1-F6EECF244321}">
                <p14:modId xmlns:p14="http://schemas.microsoft.com/office/powerpoint/2010/main" val="3295627683"/>
              </p:ext>
            </p:extLst>
          </p:nvPr>
        </p:nvGraphicFramePr>
        <p:xfrm>
          <a:off x="317989" y="417364"/>
          <a:ext cx="399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80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経済の仕組みとは</a:t>
                      </a:r>
                      <a:endPar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73" name="正方形/長方形 572"/>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cxnSp>
        <p:nvCxnSpPr>
          <p:cNvPr id="579" name="直線矢印コネクタ 578"/>
          <p:cNvCxnSpPr/>
          <p:nvPr/>
        </p:nvCxnSpPr>
        <p:spPr>
          <a:xfrm>
            <a:off x="484088" y="1511690"/>
            <a:ext cx="0" cy="1996073"/>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0" name="直線矢印コネクタ 579"/>
          <p:cNvCxnSpPr/>
          <p:nvPr/>
        </p:nvCxnSpPr>
        <p:spPr>
          <a:xfrm flipH="1">
            <a:off x="886733" y="1275727"/>
            <a:ext cx="6388106"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2" name="直線矢印コネクタ 581"/>
          <p:cNvCxnSpPr/>
          <p:nvPr/>
        </p:nvCxnSpPr>
        <p:spPr>
          <a:xfrm flipH="1">
            <a:off x="6669038" y="6051556"/>
            <a:ext cx="2268000" cy="0"/>
          </a:xfrm>
          <a:prstGeom prst="straightConnector1">
            <a:avLst/>
          </a:prstGeom>
          <a:ln w="317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3" name="直線矢印コネクタ 582"/>
          <p:cNvCxnSpPr/>
          <p:nvPr/>
        </p:nvCxnSpPr>
        <p:spPr>
          <a:xfrm>
            <a:off x="8937038" y="1452176"/>
            <a:ext cx="1671" cy="4587657"/>
          </a:xfrm>
          <a:prstGeom prst="straightConnector1">
            <a:avLst/>
          </a:prstGeom>
          <a:ln w="3175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6" name="直線矢印コネクタ 585"/>
          <p:cNvCxnSpPr/>
          <p:nvPr/>
        </p:nvCxnSpPr>
        <p:spPr>
          <a:xfrm>
            <a:off x="792949" y="1909156"/>
            <a:ext cx="0" cy="1643808"/>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8" name="直線矢印コネクタ 587"/>
          <p:cNvCxnSpPr/>
          <p:nvPr/>
        </p:nvCxnSpPr>
        <p:spPr>
          <a:xfrm flipH="1">
            <a:off x="1641671" y="1794246"/>
            <a:ext cx="2199171"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0" name="直線矢印コネクタ 589"/>
          <p:cNvCxnSpPr/>
          <p:nvPr/>
        </p:nvCxnSpPr>
        <p:spPr>
          <a:xfrm flipH="1">
            <a:off x="1459910" y="1659133"/>
            <a:ext cx="2179834"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1" name="直線矢印コネクタ 590"/>
          <p:cNvCxnSpPr/>
          <p:nvPr/>
        </p:nvCxnSpPr>
        <p:spPr>
          <a:xfrm flipH="1">
            <a:off x="5441069" y="1811533"/>
            <a:ext cx="2104900"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2" name="直線矢印コネクタ 591"/>
          <p:cNvCxnSpPr/>
          <p:nvPr/>
        </p:nvCxnSpPr>
        <p:spPr>
          <a:xfrm flipH="1">
            <a:off x="5023501" y="1676420"/>
            <a:ext cx="2415641" cy="0"/>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直線矢印コネクタ 595"/>
          <p:cNvCxnSpPr/>
          <p:nvPr/>
        </p:nvCxnSpPr>
        <p:spPr>
          <a:xfrm flipH="1">
            <a:off x="771742" y="2251885"/>
            <a:ext cx="2882173" cy="1077301"/>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5" name="角丸四角形 584"/>
          <p:cNvSpPr/>
          <p:nvPr/>
        </p:nvSpPr>
        <p:spPr>
          <a:xfrm>
            <a:off x="7448848" y="1572302"/>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貸出</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借入</a:t>
            </a:r>
          </a:p>
        </p:txBody>
      </p:sp>
      <p:cxnSp>
        <p:nvCxnSpPr>
          <p:cNvPr id="597" name="直線矢印コネクタ 596"/>
          <p:cNvCxnSpPr/>
          <p:nvPr/>
        </p:nvCxnSpPr>
        <p:spPr>
          <a:xfrm flipH="1">
            <a:off x="1339046" y="2262574"/>
            <a:ext cx="2563856" cy="963688"/>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3" name="直線矢印コネクタ 622"/>
          <p:cNvCxnSpPr/>
          <p:nvPr/>
        </p:nvCxnSpPr>
        <p:spPr>
          <a:xfrm flipH="1">
            <a:off x="687079" y="2849460"/>
            <a:ext cx="2882173" cy="1077301"/>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4" name="直線矢印コネクタ 623"/>
          <p:cNvCxnSpPr/>
          <p:nvPr/>
        </p:nvCxnSpPr>
        <p:spPr>
          <a:xfrm flipH="1">
            <a:off x="1958655" y="2944158"/>
            <a:ext cx="1679925" cy="620529"/>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0" name="直線矢印コネクタ 629"/>
          <p:cNvCxnSpPr/>
          <p:nvPr/>
        </p:nvCxnSpPr>
        <p:spPr>
          <a:xfrm flipH="1">
            <a:off x="3268643" y="3735659"/>
            <a:ext cx="977420" cy="0"/>
          </a:xfrm>
          <a:prstGeom prst="straightConnector1">
            <a:avLst/>
          </a:prstGeom>
          <a:ln w="317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2" name="直線矢印コネクタ 631"/>
          <p:cNvCxnSpPr/>
          <p:nvPr/>
        </p:nvCxnSpPr>
        <p:spPr>
          <a:xfrm flipH="1">
            <a:off x="1909859" y="3744687"/>
            <a:ext cx="488710" cy="0"/>
          </a:xfrm>
          <a:prstGeom prst="straightConnector1">
            <a:avLst/>
          </a:prstGeom>
          <a:ln w="317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7" name="角丸四角形 546"/>
          <p:cNvSpPr/>
          <p:nvPr/>
        </p:nvSpPr>
        <p:spPr>
          <a:xfrm>
            <a:off x="2342276" y="3482626"/>
            <a:ext cx="978436" cy="360000"/>
          </a:xfrm>
          <a:prstGeom prst="roundRect">
            <a:avLst>
              <a:gd name="adj" fmla="val 5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賃金</a:t>
            </a:r>
          </a:p>
        </p:txBody>
      </p:sp>
      <p:cxnSp>
        <p:nvCxnSpPr>
          <p:cNvPr id="634" name="直線矢印コネクタ 633"/>
          <p:cNvCxnSpPr/>
          <p:nvPr/>
        </p:nvCxnSpPr>
        <p:spPr>
          <a:xfrm flipH="1">
            <a:off x="4934346" y="3735659"/>
            <a:ext cx="977420" cy="0"/>
          </a:xfrm>
          <a:prstGeom prst="straightConnector1">
            <a:avLst/>
          </a:prstGeom>
          <a:ln w="317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5" name="直線矢印コネクタ 634"/>
          <p:cNvCxnSpPr/>
          <p:nvPr/>
        </p:nvCxnSpPr>
        <p:spPr>
          <a:xfrm flipH="1">
            <a:off x="6715530" y="3731029"/>
            <a:ext cx="488710" cy="0"/>
          </a:xfrm>
          <a:prstGeom prst="straightConnector1">
            <a:avLst/>
          </a:prstGeom>
          <a:ln w="317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6" name="円/楕円 335"/>
          <p:cNvSpPr/>
          <p:nvPr/>
        </p:nvSpPr>
        <p:spPr>
          <a:xfrm>
            <a:off x="3545400" y="3700944"/>
            <a:ext cx="2122632" cy="2147863"/>
          </a:xfrm>
          <a:prstGeom prst="ellipse">
            <a:avLst/>
          </a:prstGeom>
          <a:solidFill>
            <a:srgbClr val="00B0F0"/>
          </a:solidFill>
          <a:ln w="76200">
            <a:solidFill>
              <a:srgbClr val="00B0F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需要</a:t>
            </a:r>
          </a:p>
        </p:txBody>
      </p:sp>
      <p:sp>
        <p:nvSpPr>
          <p:cNvPr id="337" name="パイ 336"/>
          <p:cNvSpPr/>
          <p:nvPr/>
        </p:nvSpPr>
        <p:spPr>
          <a:xfrm>
            <a:off x="3545400" y="3701950"/>
            <a:ext cx="2122632" cy="2147863"/>
          </a:xfrm>
          <a:prstGeom prst="pie">
            <a:avLst>
              <a:gd name="adj1" fmla="val 0"/>
              <a:gd name="adj2" fmla="val 10822210"/>
            </a:avLst>
          </a:prstGeom>
          <a:solidFill>
            <a:schemeClr val="accent3">
              <a:lumMod val="60000"/>
              <a:lumOff val="40000"/>
            </a:schemeClr>
          </a:solidFill>
          <a:ln w="76200">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需要</a:t>
            </a:r>
          </a:p>
        </p:txBody>
      </p:sp>
      <p:sp>
        <p:nvSpPr>
          <p:cNvPr id="335" name="テキスト ボックス 334"/>
          <p:cNvSpPr txBox="1"/>
          <p:nvPr/>
        </p:nvSpPr>
        <p:spPr>
          <a:xfrm>
            <a:off x="3753609" y="4162928"/>
            <a:ext cx="1723550" cy="461665"/>
          </a:xfrm>
          <a:prstGeom prst="rect">
            <a:avLst/>
          </a:prstGeom>
          <a:noFill/>
        </p:spPr>
        <p:txBody>
          <a:bodyPr wrap="none" rtlCol="0">
            <a:spAutoFit/>
          </a:bodyP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生産（供給）</a:t>
            </a:r>
          </a:p>
        </p:txBody>
      </p:sp>
      <p:sp>
        <p:nvSpPr>
          <p:cNvPr id="253" name="円/楕円 252"/>
          <p:cNvSpPr/>
          <p:nvPr/>
        </p:nvSpPr>
        <p:spPr>
          <a:xfrm>
            <a:off x="2466048" y="5549752"/>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消費</a:t>
            </a:r>
          </a:p>
        </p:txBody>
      </p:sp>
      <p:sp>
        <p:nvSpPr>
          <p:cNvPr id="254" name="円/楕円 253"/>
          <p:cNvSpPr/>
          <p:nvPr/>
        </p:nvSpPr>
        <p:spPr>
          <a:xfrm>
            <a:off x="2454325" y="4016498"/>
            <a:ext cx="684000" cy="684000"/>
          </a:xfrm>
          <a:prstGeom prst="ellipse">
            <a:avLst/>
          </a:prstGeom>
          <a:solidFill>
            <a:srgbClr val="00B0F0"/>
          </a:solidFill>
          <a:ln>
            <a:solidFill>
              <a:srgbClr val="0064FA"/>
            </a:solidFill>
          </a:ln>
        </p:spPr>
        <p:style>
          <a:lnRef idx="2">
            <a:schemeClr val="accent4">
              <a:shade val="50000"/>
            </a:schemeClr>
          </a:lnRef>
          <a:fillRef idx="1">
            <a:schemeClr val="accent4"/>
          </a:fillRef>
          <a:effectRef idx="0">
            <a:schemeClr val="accent4"/>
          </a:effectRef>
          <a:fontRef idx="minor">
            <a:schemeClr val="lt1"/>
          </a:fontRef>
        </p:style>
        <p:txBody>
          <a:bodyPr wrap="none" lIns="36000" rIns="3600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労働</a:t>
            </a:r>
          </a:p>
        </p:txBody>
      </p:sp>
      <p:sp>
        <p:nvSpPr>
          <p:cNvPr id="257" name="円/楕円 256"/>
          <p:cNvSpPr/>
          <p:nvPr/>
        </p:nvSpPr>
        <p:spPr>
          <a:xfrm>
            <a:off x="2466048" y="4766591"/>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住宅投資</a:t>
            </a:r>
          </a:p>
        </p:txBody>
      </p:sp>
      <p:sp>
        <p:nvSpPr>
          <p:cNvPr id="258" name="円/楕円 257"/>
          <p:cNvSpPr/>
          <p:nvPr/>
        </p:nvSpPr>
        <p:spPr>
          <a:xfrm>
            <a:off x="4281232" y="6149871"/>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輸出入</a:t>
            </a:r>
          </a:p>
        </p:txBody>
      </p:sp>
      <p:sp>
        <p:nvSpPr>
          <p:cNvPr id="550" name="円/楕円 549"/>
          <p:cNvSpPr/>
          <p:nvPr/>
        </p:nvSpPr>
        <p:spPr>
          <a:xfrm>
            <a:off x="6008485" y="5545447"/>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政府支出</a:t>
            </a:r>
          </a:p>
        </p:txBody>
      </p:sp>
      <p:sp>
        <p:nvSpPr>
          <p:cNvPr id="551" name="円/楕円 550"/>
          <p:cNvSpPr/>
          <p:nvPr/>
        </p:nvSpPr>
        <p:spPr>
          <a:xfrm>
            <a:off x="6008485" y="4035639"/>
            <a:ext cx="684000" cy="684000"/>
          </a:xfrm>
          <a:prstGeom prst="ellipse">
            <a:avLst/>
          </a:prstGeom>
          <a:solidFill>
            <a:srgbClr val="00B0F0"/>
          </a:solidFill>
          <a:ln>
            <a:solidFill>
              <a:srgbClr val="0064FA"/>
            </a:solidFill>
          </a:ln>
        </p:spPr>
        <p:style>
          <a:lnRef idx="2">
            <a:schemeClr val="accent4">
              <a:shade val="50000"/>
            </a:schemeClr>
          </a:lnRef>
          <a:fillRef idx="1">
            <a:schemeClr val="accent4"/>
          </a:fillRef>
          <a:effectRef idx="0">
            <a:schemeClr val="accent4"/>
          </a:effectRef>
          <a:fontRef idx="minor">
            <a:schemeClr val="lt1"/>
          </a:fontRef>
        </p:style>
        <p:txBody>
          <a:bodyPr wrap="none" lIns="36000" rIns="3600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a:t>
            </a:r>
          </a:p>
        </p:txBody>
      </p:sp>
      <p:sp>
        <p:nvSpPr>
          <p:cNvPr id="552" name="円/楕円 551"/>
          <p:cNvSpPr/>
          <p:nvPr/>
        </p:nvSpPr>
        <p:spPr>
          <a:xfrm>
            <a:off x="6008485" y="4785732"/>
            <a:ext cx="684000" cy="684000"/>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lnSpc>
                <a:spcPct val="100000"/>
              </a:lnSpc>
            </a:pPr>
            <a:r>
              <a:rPr lang="ja-JP" altLang="en-US" sz="1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実物投資</a:t>
            </a:r>
          </a:p>
        </p:txBody>
      </p:sp>
      <p:sp>
        <p:nvSpPr>
          <p:cNvPr id="554" name="角丸四角形 553"/>
          <p:cNvSpPr/>
          <p:nvPr/>
        </p:nvSpPr>
        <p:spPr>
          <a:xfrm>
            <a:off x="5873705" y="3481526"/>
            <a:ext cx="978436" cy="360000"/>
          </a:xfrm>
          <a:prstGeom prst="roundRect">
            <a:avLst>
              <a:gd name="adj" fmla="val 5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a:t>
            </a:r>
          </a:p>
        </p:txBody>
      </p:sp>
      <p:sp>
        <p:nvSpPr>
          <p:cNvPr id="637" name="正方形/長方形 636"/>
          <p:cNvSpPr/>
          <p:nvPr/>
        </p:nvSpPr>
        <p:spPr>
          <a:xfrm>
            <a:off x="1465811" y="2001482"/>
            <a:ext cx="1620000" cy="864000"/>
          </a:xfrm>
          <a:prstGeom prst="rect">
            <a:avLst/>
          </a:prstGeom>
          <a:solidFill>
            <a:schemeClr val="bg1"/>
          </a:solidFill>
          <a:ln>
            <a:solidFill>
              <a:schemeClr val="tx1">
                <a:lumMod val="50000"/>
                <a:lumOff val="50000"/>
              </a:schemeClr>
            </a:solidFill>
            <a:prstDash val="sysDot"/>
          </a:ln>
          <a:effectLst>
            <a:outerShdw blurRad="50800" dist="38100" dir="2700000" algn="tl" rotWithShape="0">
              <a:prstClr val="black">
                <a:alpha val="40000"/>
              </a:prstClr>
            </a:outerShdw>
          </a:effectLst>
        </p:spPr>
        <p:txBody>
          <a:bodyPr wrap="square" lIns="36000" tIns="36000" rIns="36000" bIns="36000" anchor="ctr" anchorCtr="0">
            <a:noAutofit/>
          </a:bodyPr>
          <a:lstStyle/>
          <a:p>
            <a:pPr>
              <a:lnSpc>
                <a:spcPct val="100000"/>
              </a:lnSpc>
            </a:pP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私たちが地球や環境にやさしい製品サービスの提供企業を選んで優先投資することで、私たちの力で社会をより良い方向に導くこともできるのです</a:t>
            </a:r>
          </a:p>
        </p:txBody>
      </p:sp>
      <p:cxnSp>
        <p:nvCxnSpPr>
          <p:cNvPr id="643" name="直線矢印コネクタ 642"/>
          <p:cNvCxnSpPr/>
          <p:nvPr/>
        </p:nvCxnSpPr>
        <p:spPr>
          <a:xfrm>
            <a:off x="5441990" y="2848554"/>
            <a:ext cx="1729248" cy="539556"/>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7" name="直線矢印コネクタ 646"/>
          <p:cNvCxnSpPr/>
          <p:nvPr/>
        </p:nvCxnSpPr>
        <p:spPr>
          <a:xfrm>
            <a:off x="5465436" y="2968207"/>
            <a:ext cx="1729248" cy="539556"/>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8" name="直線矢印コネクタ 647"/>
          <p:cNvCxnSpPr/>
          <p:nvPr/>
        </p:nvCxnSpPr>
        <p:spPr>
          <a:xfrm>
            <a:off x="5208298" y="2335308"/>
            <a:ext cx="2880475" cy="91440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9" name="直線矢印コネクタ 648"/>
          <p:cNvCxnSpPr/>
          <p:nvPr/>
        </p:nvCxnSpPr>
        <p:spPr>
          <a:xfrm>
            <a:off x="5442758" y="2525299"/>
            <a:ext cx="2372003" cy="749975"/>
          </a:xfrm>
          <a:prstGeom prst="straightConnector1">
            <a:avLst/>
          </a:prstGeom>
          <a:ln w="317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2" name="直線矢印コネクタ 651"/>
          <p:cNvCxnSpPr/>
          <p:nvPr/>
        </p:nvCxnSpPr>
        <p:spPr>
          <a:xfrm>
            <a:off x="8257380" y="1878791"/>
            <a:ext cx="0" cy="1402359"/>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4" name="直線矢印コネクタ 653"/>
          <p:cNvCxnSpPr/>
          <p:nvPr/>
        </p:nvCxnSpPr>
        <p:spPr>
          <a:xfrm flipV="1">
            <a:off x="8148950" y="1912569"/>
            <a:ext cx="0" cy="1384353"/>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7" name="直線矢印コネクタ 656"/>
          <p:cNvCxnSpPr/>
          <p:nvPr/>
        </p:nvCxnSpPr>
        <p:spPr>
          <a:xfrm flipH="1">
            <a:off x="5360048" y="2180512"/>
            <a:ext cx="3315029" cy="0"/>
          </a:xfrm>
          <a:prstGeom prst="straightConnector1">
            <a:avLst/>
          </a:prstGeom>
          <a:ln w="317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9" name="直線矢印コネクタ 658"/>
          <p:cNvCxnSpPr/>
          <p:nvPr/>
        </p:nvCxnSpPr>
        <p:spPr>
          <a:xfrm flipH="1">
            <a:off x="5453832" y="2274297"/>
            <a:ext cx="3348000" cy="0"/>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0" name="直線矢印コネクタ 659"/>
          <p:cNvCxnSpPr/>
          <p:nvPr/>
        </p:nvCxnSpPr>
        <p:spPr>
          <a:xfrm flipV="1">
            <a:off x="8663354" y="1523413"/>
            <a:ext cx="0" cy="661466"/>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3" name="直線矢印コネクタ 662"/>
          <p:cNvCxnSpPr/>
          <p:nvPr/>
        </p:nvCxnSpPr>
        <p:spPr>
          <a:xfrm flipV="1">
            <a:off x="8793719" y="1492417"/>
            <a:ext cx="0" cy="805326"/>
          </a:xfrm>
          <a:prstGeom prst="straightConnector1">
            <a:avLst/>
          </a:prstGeom>
          <a:ln w="317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6" name="角丸四角形 575"/>
          <p:cNvSpPr/>
          <p:nvPr/>
        </p:nvSpPr>
        <p:spPr>
          <a:xfrm>
            <a:off x="378858" y="1151690"/>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税金</a:t>
            </a:r>
          </a:p>
        </p:txBody>
      </p:sp>
      <p:sp>
        <p:nvSpPr>
          <p:cNvPr id="578" name="正方形/長方形 577"/>
          <p:cNvSpPr/>
          <p:nvPr/>
        </p:nvSpPr>
        <p:spPr>
          <a:xfrm>
            <a:off x="7301961" y="1058747"/>
            <a:ext cx="1777546" cy="45507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国（政府）</a:t>
            </a:r>
          </a:p>
        </p:txBody>
      </p:sp>
      <p:sp>
        <p:nvSpPr>
          <p:cNvPr id="584" name="角丸四角形 583"/>
          <p:cNvSpPr/>
          <p:nvPr/>
        </p:nvSpPr>
        <p:spPr>
          <a:xfrm>
            <a:off x="681308" y="1557996"/>
            <a:ext cx="978436" cy="360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預金</a:t>
            </a:r>
          </a:p>
        </p:txBody>
      </p:sp>
      <p:sp>
        <p:nvSpPr>
          <p:cNvPr id="593" name="角丸四角形 592"/>
          <p:cNvSpPr/>
          <p:nvPr/>
        </p:nvSpPr>
        <p:spPr>
          <a:xfrm>
            <a:off x="3614727" y="2095190"/>
            <a:ext cx="1831775" cy="468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債券</a:t>
            </a:r>
          </a:p>
        </p:txBody>
      </p:sp>
      <p:sp>
        <p:nvSpPr>
          <p:cNvPr id="594" name="角丸四角形 593"/>
          <p:cNvSpPr/>
          <p:nvPr/>
        </p:nvSpPr>
        <p:spPr>
          <a:xfrm>
            <a:off x="3619595" y="2677780"/>
            <a:ext cx="1831775" cy="468000"/>
          </a:xfrm>
          <a:prstGeom prst="roundRect">
            <a:avLst>
              <a:gd name="adj" fmla="val 27205"/>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株式</a:t>
            </a:r>
          </a:p>
        </p:txBody>
      </p:sp>
      <p:sp>
        <p:nvSpPr>
          <p:cNvPr id="571" name="正方形/長方形 570"/>
          <p:cNvSpPr/>
          <p:nvPr/>
        </p:nvSpPr>
        <p:spPr>
          <a:xfrm>
            <a:off x="3645510" y="1465507"/>
            <a:ext cx="1777546" cy="45507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金融機関</a:t>
            </a:r>
          </a:p>
        </p:txBody>
      </p:sp>
      <p:sp>
        <p:nvSpPr>
          <p:cNvPr id="537" name="正方形/長方形 536"/>
          <p:cNvSpPr/>
          <p:nvPr/>
        </p:nvSpPr>
        <p:spPr>
          <a:xfrm>
            <a:off x="338743" y="3251072"/>
            <a:ext cx="1619912" cy="264068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a:t>
            </a:r>
            <a:r>
              <a:rPr lang="en-US" altLang="ja-JP"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9" name="正方形/長方形 548"/>
          <p:cNvSpPr/>
          <p:nvPr/>
        </p:nvSpPr>
        <p:spPr>
          <a:xfrm>
            <a:off x="7171238" y="3254422"/>
            <a:ext cx="1608189" cy="264068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665" name="テキスト ボックス 664"/>
          <p:cNvSpPr txBox="1"/>
          <p:nvPr/>
        </p:nvSpPr>
        <p:spPr>
          <a:xfrm>
            <a:off x="109670" y="1619194"/>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a:t>
            </a:r>
          </a:p>
        </p:txBody>
      </p:sp>
      <p:sp>
        <p:nvSpPr>
          <p:cNvPr id="666" name="テキスト ボックス 665"/>
          <p:cNvSpPr txBox="1"/>
          <p:nvPr/>
        </p:nvSpPr>
        <p:spPr>
          <a:xfrm>
            <a:off x="6806398" y="1017195"/>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a:t>
            </a:r>
          </a:p>
        </p:txBody>
      </p:sp>
      <p:sp>
        <p:nvSpPr>
          <p:cNvPr id="667" name="テキスト ボックス 666"/>
          <p:cNvSpPr txBox="1"/>
          <p:nvPr/>
        </p:nvSpPr>
        <p:spPr>
          <a:xfrm>
            <a:off x="6461224" y="4630390"/>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蓄積</a:t>
            </a:r>
          </a:p>
        </p:txBody>
      </p:sp>
      <p:sp>
        <p:nvSpPr>
          <p:cNvPr id="668" name="テキスト ボックス 667"/>
          <p:cNvSpPr txBox="1"/>
          <p:nvPr/>
        </p:nvSpPr>
        <p:spPr>
          <a:xfrm>
            <a:off x="4348850" y="3469862"/>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分配</a:t>
            </a:r>
          </a:p>
        </p:txBody>
      </p:sp>
      <p:sp>
        <p:nvSpPr>
          <p:cNvPr id="669" name="テキスト ボックス 668"/>
          <p:cNvSpPr txBox="1"/>
          <p:nvPr/>
        </p:nvSpPr>
        <p:spPr>
          <a:xfrm>
            <a:off x="455727" y="2107833"/>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預入</a:t>
            </a:r>
          </a:p>
        </p:txBody>
      </p:sp>
      <p:sp>
        <p:nvSpPr>
          <p:cNvPr id="670" name="テキスト ボックス 669"/>
          <p:cNvSpPr txBox="1"/>
          <p:nvPr/>
        </p:nvSpPr>
        <p:spPr>
          <a:xfrm>
            <a:off x="3142995" y="1417593"/>
            <a:ext cx="415499" cy="258532"/>
          </a:xfrm>
          <a:prstGeom prst="rect">
            <a:avLst/>
          </a:prstGeom>
          <a:noFill/>
        </p:spPr>
        <p:txBody>
          <a:bodyPr wrap="none" rtlCol="0">
            <a:spAutoFit/>
          </a:bodyPr>
          <a:lstStyle/>
          <a:p>
            <a:pPr algn="ct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預入</a:t>
            </a:r>
          </a:p>
        </p:txBody>
      </p:sp>
      <p:sp>
        <p:nvSpPr>
          <p:cNvPr id="671" name="テキスト ボックス 670"/>
          <p:cNvSpPr txBox="1"/>
          <p:nvPr/>
        </p:nvSpPr>
        <p:spPr>
          <a:xfrm>
            <a:off x="6828030" y="1440453"/>
            <a:ext cx="441147"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貸出</a:t>
            </a:r>
          </a:p>
        </p:txBody>
      </p:sp>
      <p:sp>
        <p:nvSpPr>
          <p:cNvPr id="672" name="テキスト ボックス 671"/>
          <p:cNvSpPr txBox="1"/>
          <p:nvPr/>
        </p:nvSpPr>
        <p:spPr>
          <a:xfrm>
            <a:off x="8098294" y="2370738"/>
            <a:ext cx="697627" cy="400110"/>
          </a:xfrm>
          <a:prstGeom prst="rect">
            <a:avLst/>
          </a:prstGeom>
          <a:noFill/>
        </p:spPr>
        <p:txBody>
          <a:bodyPr wrap="none" rtlCol="0">
            <a:spAutoFit/>
          </a:bodyPr>
          <a:lstStyle/>
          <a:p>
            <a:pPr algn="ctr">
              <a:lnSpc>
                <a:spcPct val="100000"/>
              </a:lnSpc>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貸出</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（借入）</a:t>
            </a:r>
          </a:p>
        </p:txBody>
      </p:sp>
      <p:sp>
        <p:nvSpPr>
          <p:cNvPr id="673" name="テキスト ボックス 672"/>
          <p:cNvSpPr txBox="1"/>
          <p:nvPr/>
        </p:nvSpPr>
        <p:spPr>
          <a:xfrm>
            <a:off x="7453168" y="2358754"/>
            <a:ext cx="774571"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返済</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4" name="テキスト ボックス 673"/>
          <p:cNvSpPr txBox="1"/>
          <p:nvPr/>
        </p:nvSpPr>
        <p:spPr>
          <a:xfrm>
            <a:off x="5567908" y="1794246"/>
            <a:ext cx="715260" cy="258532"/>
          </a:xfrm>
          <a:prstGeom prst="rect">
            <a:avLst/>
          </a:prstGeom>
          <a:noFill/>
        </p:spPr>
        <p:txBody>
          <a:bodyPr wrap="none" rtlCol="0">
            <a:spAutoFit/>
          </a:bodyPr>
          <a:lstStyle/>
          <a:p>
            <a:pPr algn="ct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返済</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5" name="テキスト ボックス 674"/>
          <p:cNvSpPr txBox="1"/>
          <p:nvPr/>
        </p:nvSpPr>
        <p:spPr>
          <a:xfrm>
            <a:off x="878064" y="2121898"/>
            <a:ext cx="518091" cy="523220"/>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払出</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6" name="テキスト ボックス 675"/>
          <p:cNvSpPr txBox="1"/>
          <p:nvPr/>
        </p:nvSpPr>
        <p:spPr>
          <a:xfrm>
            <a:off x="2948724" y="1770800"/>
            <a:ext cx="715260" cy="239874"/>
          </a:xfrm>
          <a:prstGeom prst="rect">
            <a:avLst/>
          </a:prstGeom>
          <a:noFill/>
        </p:spPr>
        <p:txBody>
          <a:bodyPr wrap="none" rtlCol="0">
            <a:spAutoFit/>
          </a:bodyPr>
          <a:lstStyle/>
          <a:p>
            <a:pPr algn="ct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払出</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677" name="テキスト ボックス 676"/>
          <p:cNvSpPr txBox="1"/>
          <p:nvPr/>
        </p:nvSpPr>
        <p:spPr>
          <a:xfrm>
            <a:off x="1597264" y="3039432"/>
            <a:ext cx="1098378"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利子・償還</a:t>
            </a:r>
          </a:p>
        </p:txBody>
      </p:sp>
      <p:sp>
        <p:nvSpPr>
          <p:cNvPr id="678" name="テキスト ボックス 677"/>
          <p:cNvSpPr txBox="1"/>
          <p:nvPr/>
        </p:nvSpPr>
        <p:spPr>
          <a:xfrm>
            <a:off x="2685904" y="3196382"/>
            <a:ext cx="774571"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配当</a:t>
            </a:r>
          </a:p>
        </p:txBody>
      </p:sp>
      <p:sp>
        <p:nvSpPr>
          <p:cNvPr id="679" name="テキスト ボックス 678"/>
          <p:cNvSpPr txBox="1"/>
          <p:nvPr/>
        </p:nvSpPr>
        <p:spPr>
          <a:xfrm>
            <a:off x="7524664" y="2848077"/>
            <a:ext cx="415498" cy="239874"/>
          </a:xfrm>
          <a:prstGeom prst="rect">
            <a:avLst/>
          </a:prstGeom>
          <a:noFill/>
        </p:spPr>
        <p:txBody>
          <a:bodyPr wrap="none" rtlCol="0">
            <a:spAutoFit/>
          </a:bodyPr>
          <a:lstStyle/>
          <a:p>
            <a:pPr algn="ct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0" name="テキスト ボックス 679"/>
          <p:cNvSpPr txBox="1"/>
          <p:nvPr/>
        </p:nvSpPr>
        <p:spPr>
          <a:xfrm>
            <a:off x="8377495" y="1785909"/>
            <a:ext cx="369332" cy="348814"/>
          </a:xfrm>
          <a:prstGeom prst="rect">
            <a:avLst/>
          </a:prstGeom>
          <a:noFill/>
        </p:spPr>
        <p:txBody>
          <a:bodyPr vert="eaVert"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1" name="テキスト ボックス 680"/>
          <p:cNvSpPr txBox="1"/>
          <p:nvPr/>
        </p:nvSpPr>
        <p:spPr>
          <a:xfrm>
            <a:off x="5972228" y="2373599"/>
            <a:ext cx="1466914" cy="246221"/>
          </a:xfrm>
          <a:prstGeom prst="rect">
            <a:avLst/>
          </a:prstGeom>
          <a:noFill/>
        </p:spPr>
        <p:txBody>
          <a:bodyPr wrap="square" rtlCol="0">
            <a:spAutoFit/>
          </a:bodyPr>
          <a:lstStyle/>
          <a:p>
            <a:pPr>
              <a:lnSpc>
                <a:spcPct val="1000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発行</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社債</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利子・償還</a:t>
            </a:r>
          </a:p>
        </p:txBody>
      </p:sp>
      <p:sp>
        <p:nvSpPr>
          <p:cNvPr id="682" name="テキスト ボックス 681"/>
          <p:cNvSpPr txBox="1"/>
          <p:nvPr/>
        </p:nvSpPr>
        <p:spPr>
          <a:xfrm>
            <a:off x="6790539" y="3097005"/>
            <a:ext cx="415499" cy="258532"/>
          </a:xfrm>
          <a:prstGeom prst="rect">
            <a:avLst/>
          </a:prstGeom>
          <a:noFill/>
        </p:spPr>
        <p:txBody>
          <a:bodyPr vert="horz" wrap="none" rtlCol="0">
            <a:spAutoFit/>
          </a:bodyPr>
          <a:lstStyle/>
          <a:p>
            <a:pPr algn="ct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683" name="テキスト ボックス 682"/>
          <p:cNvSpPr txBox="1"/>
          <p:nvPr/>
        </p:nvSpPr>
        <p:spPr>
          <a:xfrm>
            <a:off x="5618886" y="3163521"/>
            <a:ext cx="774571" cy="276999"/>
          </a:xfrm>
          <a:prstGeom prst="rect">
            <a:avLst/>
          </a:prstGeom>
          <a:noFill/>
        </p:spPr>
        <p:txBody>
          <a:bodyPr wrap="non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発行</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配当</a:t>
            </a:r>
          </a:p>
        </p:txBody>
      </p:sp>
      <p:sp>
        <p:nvSpPr>
          <p:cNvPr id="684" name="テキスト ボックス 683"/>
          <p:cNvSpPr txBox="1"/>
          <p:nvPr/>
        </p:nvSpPr>
        <p:spPr>
          <a:xfrm>
            <a:off x="5899675" y="3794634"/>
            <a:ext cx="954108"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（営業余剰）</a:t>
            </a:r>
          </a:p>
        </p:txBody>
      </p:sp>
      <p:sp>
        <p:nvSpPr>
          <p:cNvPr id="685" name="テキスト ボックス 684"/>
          <p:cNvSpPr txBox="1"/>
          <p:nvPr/>
        </p:nvSpPr>
        <p:spPr>
          <a:xfrm>
            <a:off x="2268188" y="3794634"/>
            <a:ext cx="1082349" cy="276999"/>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（雇用者所得）</a:t>
            </a:r>
          </a:p>
        </p:txBody>
      </p:sp>
      <p:cxnSp>
        <p:nvCxnSpPr>
          <p:cNvPr id="686" name="直線矢印コネクタ 685"/>
          <p:cNvCxnSpPr/>
          <p:nvPr/>
        </p:nvCxnSpPr>
        <p:spPr>
          <a:xfrm>
            <a:off x="919935" y="1902237"/>
            <a:ext cx="0" cy="1324025"/>
          </a:xfrm>
          <a:prstGeom prst="straightConnector1">
            <a:avLst/>
          </a:prstGeom>
          <a:ln w="317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0" name="右矢印 689"/>
          <p:cNvSpPr/>
          <p:nvPr/>
        </p:nvSpPr>
        <p:spPr>
          <a:xfrm rot="16200000">
            <a:off x="6228106" y="4659138"/>
            <a:ext cx="259403" cy="161957"/>
          </a:xfrm>
          <a:prstGeom prst="rightArrow">
            <a:avLst>
              <a:gd name="adj1" fmla="val 64007"/>
              <a:gd name="adj2" fmla="val 92249"/>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06" name="環状矢印 705"/>
          <p:cNvSpPr/>
          <p:nvPr/>
        </p:nvSpPr>
        <p:spPr>
          <a:xfrm>
            <a:off x="2811897" y="2978314"/>
            <a:ext cx="3600000" cy="3600000"/>
          </a:xfrm>
          <a:prstGeom prst="circularArrow">
            <a:avLst>
              <a:gd name="adj1" fmla="val 11773"/>
              <a:gd name="adj2" fmla="val 1142319"/>
              <a:gd name="adj3" fmla="val 13940507"/>
              <a:gd name="adj4" fmla="val 16209682"/>
              <a:gd name="adj5" fmla="val 13353"/>
            </a:avLst>
          </a:prstGeom>
          <a:solidFill>
            <a:srgbClr val="14AAEB">
              <a:alpha val="50000"/>
            </a:srgbClr>
          </a:solidFill>
          <a:ln w="41275">
            <a:solidFill>
              <a:srgbClr val="0000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07" name="U ターン矢印 706"/>
          <p:cNvSpPr/>
          <p:nvPr/>
        </p:nvSpPr>
        <p:spPr>
          <a:xfrm>
            <a:off x="693031" y="1562031"/>
            <a:ext cx="7890086" cy="1716692"/>
          </a:xfrm>
          <a:prstGeom prst="uturnArrow">
            <a:avLst>
              <a:gd name="adj1" fmla="val 19225"/>
              <a:gd name="adj2" fmla="val 21383"/>
              <a:gd name="adj3" fmla="val 38141"/>
              <a:gd name="adj4" fmla="val 11384"/>
              <a:gd name="adj5" fmla="val 100000"/>
            </a:avLst>
          </a:prstGeom>
          <a:solidFill>
            <a:srgbClr val="14AAEB">
              <a:alpha val="50000"/>
            </a:srgbClr>
          </a:solidFill>
          <a:ln w="44450">
            <a:solidFill>
              <a:srgbClr val="0000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13" name="環状矢印 712"/>
          <p:cNvSpPr/>
          <p:nvPr/>
        </p:nvSpPr>
        <p:spPr>
          <a:xfrm rot="5400000">
            <a:off x="2897702" y="-389048"/>
            <a:ext cx="3278017" cy="7734252"/>
          </a:xfrm>
          <a:prstGeom prst="circularArrow">
            <a:avLst>
              <a:gd name="adj1" fmla="val 6751"/>
              <a:gd name="adj2" fmla="val 652822"/>
              <a:gd name="adj3" fmla="val 15339564"/>
              <a:gd name="adj4" fmla="val 5609372"/>
              <a:gd name="adj5" fmla="val 15284"/>
            </a:avLst>
          </a:prstGeom>
          <a:solidFill>
            <a:srgbClr val="14AAEB">
              <a:alpha val="50000"/>
            </a:srgbClr>
          </a:solidFill>
          <a:ln w="41275">
            <a:solidFill>
              <a:srgbClr val="0000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14" name="環状矢印 713"/>
          <p:cNvSpPr/>
          <p:nvPr/>
        </p:nvSpPr>
        <p:spPr>
          <a:xfrm rot="5400000">
            <a:off x="3287996" y="626085"/>
            <a:ext cx="2525436" cy="6219951"/>
          </a:xfrm>
          <a:prstGeom prst="circularArrow">
            <a:avLst>
              <a:gd name="adj1" fmla="val 5598"/>
              <a:gd name="adj2" fmla="val 821323"/>
              <a:gd name="adj3" fmla="val 14998965"/>
              <a:gd name="adj4" fmla="val 5563718"/>
              <a:gd name="adj5" fmla="val 15582"/>
            </a:avLst>
          </a:prstGeom>
          <a:solidFill>
            <a:srgbClr val="14AAEB">
              <a:alpha val="50000"/>
            </a:srgbClr>
          </a:solidFill>
          <a:ln w="41275">
            <a:solidFill>
              <a:srgbClr val="0000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9" name="テキスト ボックス 118"/>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120" name="テキスト ボックス 119"/>
          <p:cNvSpPr txBox="1"/>
          <p:nvPr/>
        </p:nvSpPr>
        <p:spPr>
          <a:xfrm>
            <a:off x="1113442" y="2862226"/>
            <a:ext cx="441147" cy="276999"/>
          </a:xfrm>
          <a:prstGeom prst="rect">
            <a:avLst/>
          </a:prstGeom>
          <a:noFill/>
        </p:spPr>
        <p:txBody>
          <a:bodyPr vert="horz"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sp>
        <p:nvSpPr>
          <p:cNvPr id="121" name="テキスト ボックス 120"/>
          <p:cNvSpPr txBox="1"/>
          <p:nvPr/>
        </p:nvSpPr>
        <p:spPr>
          <a:xfrm>
            <a:off x="2629642" y="2853806"/>
            <a:ext cx="441147" cy="276999"/>
          </a:xfrm>
          <a:prstGeom prst="rect">
            <a:avLst/>
          </a:prstGeom>
          <a:noFill/>
        </p:spPr>
        <p:txBody>
          <a:bodyPr vert="horz"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p>
        </p:txBody>
      </p:sp>
      <p:cxnSp>
        <p:nvCxnSpPr>
          <p:cNvPr id="123" name="曲線コネクタ 122"/>
          <p:cNvCxnSpPr/>
          <p:nvPr/>
        </p:nvCxnSpPr>
        <p:spPr>
          <a:xfrm rot="5400000">
            <a:off x="6250563" y="2608829"/>
            <a:ext cx="166103" cy="162136"/>
          </a:xfrm>
          <a:prstGeom prst="curvedConnector3">
            <a:avLst/>
          </a:prstGeom>
          <a:ln w="3175" cap="sq">
            <a:solidFill>
              <a:schemeClr val="tx1">
                <a:lumMod val="65000"/>
                <a:lumOff val="3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1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500"/>
                                        <p:tgtEl>
                                          <p:spTgt spid="7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
                                        </p:tgtEl>
                                        <p:attrNameLst>
                                          <p:attrName>style.visibility</p:attrName>
                                        </p:attrNameLst>
                                      </p:cBhvr>
                                      <p:to>
                                        <p:strVal val="visible"/>
                                      </p:to>
                                    </p:set>
                                    <p:animEffect transition="in" filter="fade">
                                      <p:cBhvr>
                                        <p:cTn id="12" dur="500"/>
                                        <p:tgtEl>
                                          <p:spTgt spid="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3"/>
                                        </p:tgtEl>
                                        <p:attrNameLst>
                                          <p:attrName>style.visibility</p:attrName>
                                        </p:attrNameLst>
                                      </p:cBhvr>
                                      <p:to>
                                        <p:strVal val="visible"/>
                                      </p:to>
                                    </p:set>
                                    <p:animEffect transition="in" filter="fade">
                                      <p:cBhvr>
                                        <p:cTn id="17" dur="500"/>
                                        <p:tgtEl>
                                          <p:spTgt spid="7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4"/>
                                        </p:tgtEl>
                                        <p:attrNameLst>
                                          <p:attrName>style.visibility</p:attrName>
                                        </p:attrNameLst>
                                      </p:cBhvr>
                                      <p:to>
                                        <p:strVal val="visible"/>
                                      </p:to>
                                    </p:set>
                                    <p:animEffect transition="in" filter="fade">
                                      <p:cBhvr>
                                        <p:cTn id="22"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 grpId="0" animBg="1"/>
      <p:bldP spid="707" grpId="0" animBg="1"/>
      <p:bldP spid="713" grpId="0" animBg="1"/>
      <p:bldP spid="7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707156405"/>
              </p:ext>
            </p:extLst>
          </p:nvPr>
        </p:nvGraphicFramePr>
        <p:xfrm>
          <a:off x="317989" y="417364"/>
          <a:ext cx="586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68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景気と賃金・物価・金利との関係</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graphicFrame>
        <p:nvGraphicFramePr>
          <p:cNvPr id="7" name="表 6"/>
          <p:cNvGraphicFramePr>
            <a:graphicFrameLocks noGrp="1"/>
          </p:cNvGraphicFramePr>
          <p:nvPr>
            <p:extLst>
              <p:ext uri="{D42A27DB-BD31-4B8C-83A1-F6EECF244321}">
                <p14:modId xmlns:p14="http://schemas.microsoft.com/office/powerpoint/2010/main" val="252787787"/>
              </p:ext>
            </p:extLst>
          </p:nvPr>
        </p:nvGraphicFramePr>
        <p:xfrm>
          <a:off x="618574" y="1499256"/>
          <a:ext cx="7994114" cy="468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29538">
                  <a:extLst>
                    <a:ext uri="{9D8B030D-6E8A-4147-A177-3AD203B41FA5}">
                      <a16:colId xmlns:a16="http://schemas.microsoft.com/office/drawing/2014/main" val="20000"/>
                    </a:ext>
                  </a:extLst>
                </a:gridCol>
                <a:gridCol w="3382288">
                  <a:extLst>
                    <a:ext uri="{9D8B030D-6E8A-4147-A177-3AD203B41FA5}">
                      <a16:colId xmlns:a16="http://schemas.microsoft.com/office/drawing/2014/main" val="20001"/>
                    </a:ext>
                  </a:extLst>
                </a:gridCol>
                <a:gridCol w="3382288">
                  <a:extLst>
                    <a:ext uri="{9D8B030D-6E8A-4147-A177-3AD203B41FA5}">
                      <a16:colId xmlns:a16="http://schemas.microsoft.com/office/drawing/2014/main" val="20002"/>
                    </a:ext>
                  </a:extLst>
                </a:gridCol>
              </a:tblGrid>
              <a:tr h="468000">
                <a:tc>
                  <a:txBody>
                    <a:bodyPr/>
                    <a:lstStyle/>
                    <a:p>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rgbClr val="14AAE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14AAEB"/>
                    </a:solidFill>
                  </a:tcPr>
                </a:tc>
                <a:tc>
                  <a:txBody>
                    <a:bodyP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景気が良い</a:t>
                      </a:r>
                    </a:p>
                  </a:txBody>
                  <a:tcPr marL="84406" marR="844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14AAEB"/>
                    </a:solidFill>
                  </a:tcPr>
                </a:tc>
                <a:tc>
                  <a:txBody>
                    <a:bodyP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景気が悪い</a:t>
                      </a:r>
                    </a:p>
                  </a:txBody>
                  <a:tcPr marL="84406" marR="84406" anchor="ctr">
                    <a:lnL w="12700" cap="flat" cmpd="sng" algn="ctr">
                      <a:solidFill>
                        <a:schemeClr val="bg1"/>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14AAEB"/>
                    </a:solidFill>
                  </a:tcPr>
                </a:tc>
                <a:extLst>
                  <a:ext uri="{0D108BD9-81ED-4DB2-BD59-A6C34878D82A}">
                    <a16:rowId xmlns:a16="http://schemas.microsoft.com/office/drawing/2014/main" val="10000"/>
                  </a:ext>
                </a:extLst>
              </a:tr>
              <a:tr h="1404000">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賃　金</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E0F3FC"/>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企業の</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が増えるから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企業の</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が減るから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04000">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物　価</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E0F3FC"/>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家計の消費が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家計の消費が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04000">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金　利</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rgbClr val="E0F3FC"/>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銀行からお金を借りたい</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tc>
                  <a:txBody>
                    <a:bodyPr/>
                    <a:lstStyle/>
                    <a:p>
                      <a:pPr algn="ctr">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銀行からお金を借りたい</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から</a:t>
                      </a:r>
                    </a:p>
                  </a:txBody>
                  <a:tcPr marL="84406" marR="84406" anchor="ctr">
                    <a:lnL w="12700" cap="flat" cmpd="sng" algn="ctr">
                      <a:solidFill>
                        <a:srgbClr val="14AAEB"/>
                      </a:solidFill>
                      <a:prstDash val="solid"/>
                      <a:round/>
                      <a:headEnd type="none" w="med" len="med"/>
                      <a:tailEnd type="none" w="med" len="med"/>
                    </a:lnL>
                    <a:lnR w="12700" cap="flat" cmpd="sng" algn="ctr">
                      <a:solidFill>
                        <a:srgbClr val="14AAEB"/>
                      </a:solidFill>
                      <a:prstDash val="solid"/>
                      <a:round/>
                      <a:headEnd type="none" w="med" len="med"/>
                      <a:tailEnd type="none" w="med" len="med"/>
                    </a:lnR>
                    <a:lnT w="12700" cap="flat" cmpd="sng" algn="ctr">
                      <a:solidFill>
                        <a:srgbClr val="14AAEB"/>
                      </a:solidFill>
                      <a:prstDash val="solid"/>
                      <a:round/>
                      <a:headEnd type="none" w="med" len="med"/>
                      <a:tailEnd type="none" w="med" len="med"/>
                    </a:lnT>
                    <a:lnB w="12700" cap="flat" cmpd="sng" algn="ctr">
                      <a:solidFill>
                        <a:srgbClr val="14AAEB"/>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13699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36582415"/>
              </p:ext>
            </p:extLst>
          </p:nvPr>
        </p:nvGraphicFramePr>
        <p:xfrm>
          <a:off x="317989" y="417364"/>
          <a:ext cx="3513174"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326154">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インフレとデフレ</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金融と経済</a:t>
            </a:r>
          </a:p>
        </p:txBody>
      </p:sp>
      <p:graphicFrame>
        <p:nvGraphicFramePr>
          <p:cNvPr id="7" name="表 6"/>
          <p:cNvGraphicFramePr>
            <a:graphicFrameLocks noGrp="1"/>
          </p:cNvGraphicFramePr>
          <p:nvPr>
            <p:extLst>
              <p:ext uri="{D42A27DB-BD31-4B8C-83A1-F6EECF244321}">
                <p14:modId xmlns:p14="http://schemas.microsoft.com/office/powerpoint/2010/main" val="3421759234"/>
              </p:ext>
            </p:extLst>
          </p:nvPr>
        </p:nvGraphicFramePr>
        <p:xfrm>
          <a:off x="261708" y="1645393"/>
          <a:ext cx="8359778" cy="4320478"/>
        </p:xfrm>
        <a:graphic>
          <a:graphicData uri="http://schemas.openxmlformats.org/drawingml/2006/table">
            <a:tbl>
              <a:tblPr firstRow="1" bandRow="1">
                <a:tableStyleId>{5C22544A-7EE6-4342-B048-85BDC9FD1C3A}</a:tableStyleId>
              </a:tblPr>
              <a:tblGrid>
                <a:gridCol w="1200378">
                  <a:extLst>
                    <a:ext uri="{9D8B030D-6E8A-4147-A177-3AD203B41FA5}">
                      <a16:colId xmlns:a16="http://schemas.microsoft.com/office/drawing/2014/main" val="20000"/>
                    </a:ext>
                  </a:extLst>
                </a:gridCol>
                <a:gridCol w="7159400">
                  <a:extLst>
                    <a:ext uri="{9D8B030D-6E8A-4147-A177-3AD203B41FA5}">
                      <a16:colId xmlns:a16="http://schemas.microsoft.com/office/drawing/2014/main" val="20001"/>
                    </a:ext>
                  </a:extLst>
                </a:gridCol>
              </a:tblGrid>
              <a:tr h="740375">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インフレ（インフレｰション</a:t>
                      </a:r>
                      <a:r>
                        <a:rPr kumimoji="1" lang="en-US" altLang="ja-JP"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inflation </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740375">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インフレ状態</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：世の中の物価が恒常的に上がり続けている状態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144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740375">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74037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デフレ（デフレーション</a:t>
                      </a:r>
                      <a:r>
                        <a:rPr kumimoji="1" lang="en-US" altLang="ja-JP"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deflation </a:t>
                      </a: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marT="36000" marB="36000" anchor="ctr">
                    <a:lnL w="12700" cmpd="sng">
                      <a:noFill/>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1358978">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デフレ状態</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世の中の物価が恒常的に下がり続けている状態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144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20" name="直線矢印コネクタ 19"/>
          <p:cNvCxnSpPr/>
          <p:nvPr/>
        </p:nvCxnSpPr>
        <p:spPr>
          <a:xfrm flipH="1">
            <a:off x="6967047" y="1286328"/>
            <a:ext cx="293887" cy="804629"/>
          </a:xfrm>
          <a:prstGeom prst="straightConnector1">
            <a:avLst/>
          </a:prstGeom>
          <a:ln w="444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7144392" y="2075815"/>
            <a:ext cx="128032" cy="396000"/>
          </a:xfrm>
          <a:prstGeom prst="straightConnector1">
            <a:avLst/>
          </a:prstGeom>
          <a:ln w="444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6951650" y="2088430"/>
            <a:ext cx="324000" cy="1"/>
          </a:xfrm>
          <a:prstGeom prst="straightConnector1">
            <a:avLst/>
          </a:prstGeom>
          <a:ln w="444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761071" y="1613218"/>
            <a:ext cx="720000" cy="3240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物価</a:t>
            </a:r>
          </a:p>
        </p:txBody>
      </p:sp>
      <p:cxnSp>
        <p:nvCxnSpPr>
          <p:cNvPr id="28" name="直線矢印コネクタ 27"/>
          <p:cNvCxnSpPr/>
          <p:nvPr/>
        </p:nvCxnSpPr>
        <p:spPr>
          <a:xfrm flipH="1" flipV="1">
            <a:off x="7008800" y="3979576"/>
            <a:ext cx="309668" cy="738422"/>
          </a:xfrm>
          <a:prstGeom prst="straightConnector1">
            <a:avLst/>
          </a:prstGeom>
          <a:ln w="444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132413" y="3591203"/>
            <a:ext cx="167815" cy="407423"/>
          </a:xfrm>
          <a:prstGeom prst="straightConnector1">
            <a:avLst/>
          </a:prstGeom>
          <a:ln w="444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6998253" y="3998626"/>
            <a:ext cx="324000" cy="1"/>
          </a:xfrm>
          <a:prstGeom prst="straightConnector1">
            <a:avLst/>
          </a:prstGeom>
          <a:ln w="444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6774867" y="4130102"/>
            <a:ext cx="720000" cy="324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物価</a:t>
            </a:r>
          </a:p>
        </p:txBody>
      </p:sp>
      <p:sp>
        <p:nvSpPr>
          <p:cNvPr id="13" name="テキスト ボックス 12"/>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197749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2"/>
            <a:ext cx="2831086" cy="555672"/>
            <a:chOff x="1202980" y="1071736"/>
            <a:chExt cx="1753677" cy="171262"/>
          </a:xfrm>
        </p:grpSpPr>
        <p:sp>
          <p:nvSpPr>
            <p:cNvPr id="7" name="テキスト ボックス 6"/>
            <p:cNvSpPr txBox="1"/>
            <p:nvPr/>
          </p:nvSpPr>
          <p:spPr>
            <a:xfrm>
              <a:off x="1615171" y="1081303"/>
              <a:ext cx="1341486"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8</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1695926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575762457"/>
              </p:ext>
            </p:extLst>
          </p:nvPr>
        </p:nvGraphicFramePr>
        <p:xfrm>
          <a:off x="317989" y="417364"/>
          <a:ext cx="442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トラブルを避けるには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p>
        </p:txBody>
      </p:sp>
      <p:graphicFrame>
        <p:nvGraphicFramePr>
          <p:cNvPr id="9" name="表 8"/>
          <p:cNvGraphicFramePr>
            <a:graphicFrameLocks noGrp="1"/>
          </p:cNvGraphicFramePr>
          <p:nvPr>
            <p:extLst>
              <p:ext uri="{D42A27DB-BD31-4B8C-83A1-F6EECF244321}">
                <p14:modId xmlns:p14="http://schemas.microsoft.com/office/powerpoint/2010/main" val="2411641092"/>
              </p:ext>
            </p:extLst>
          </p:nvPr>
        </p:nvGraphicFramePr>
        <p:xfrm>
          <a:off x="517396" y="1641501"/>
          <a:ext cx="7920000" cy="2888323"/>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0000"/>
                    </a:ext>
                  </a:extLst>
                </a:gridCol>
                <a:gridCol w="7056000">
                  <a:extLst>
                    <a:ext uri="{9D8B030D-6E8A-4147-A177-3AD203B41FA5}">
                      <a16:colId xmlns:a16="http://schemas.microsoft.com/office/drawing/2014/main" val="20001"/>
                    </a:ext>
                  </a:extLst>
                </a:gridCol>
              </a:tblGrid>
              <a:tr h="354727">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おいしい話には気をつける</a:t>
                      </a:r>
                      <a:endPar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07058">
                <a:tc>
                  <a:txBody>
                    <a:bodyPr/>
                    <a:lstStyle/>
                    <a:p>
                      <a:pPr algn="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「ローリスク・ハイリターン」はあり得ない＝「おいしい話」は存在しない。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0824">
                <a:tc>
                  <a:txBody>
                    <a:bodyPr/>
                    <a:lstStyle/>
                    <a:p>
                      <a:pPr algn="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向こうから近寄ってきてもはっきり断る</a:t>
                      </a:r>
                      <a:endPar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08367">
                <a:tc>
                  <a:txBody>
                    <a:bodyPr/>
                    <a:lstStyle/>
                    <a:p>
                      <a:pPr marL="0" algn="r" defTabSz="914400" rtl="0" eaLnBrk="1" latinLnBrk="0" hangingPunct="1"/>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「今だけ」「あなただけ」には要注意。遠慮は無用。「いりません」とはっきり言いましょう。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10824">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万が一トラブルに遭っても、決して諦めない</a:t>
                      </a:r>
                      <a:endParaRPr kumimoji="1" lang="ja-JP" altLang="en-US" sz="20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507058">
                <a:tc>
                  <a:txBody>
                    <a:bodyPr/>
                    <a:lstStyle/>
                    <a:p>
                      <a:pPr marL="0" algn="r" defTabSz="914400" rtl="0" eaLnBrk="1" latinLnBrk="0" hangingPunct="1"/>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spcAft>
                          <a:spcPts val="1200"/>
                        </a:spcAft>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ひとりで悩まず、早めに適切な相手に相談することで道が開ける。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1" name="正方形/長方形 10"/>
          <p:cNvSpPr/>
          <p:nvPr/>
        </p:nvSpPr>
        <p:spPr>
          <a:xfrm>
            <a:off x="717872" y="5323013"/>
            <a:ext cx="1841439" cy="113716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144000" rIns="36000" rtlCol="0" anchor="ctr" anchorCtr="0"/>
          <a:lstStyle/>
          <a:p>
            <a:pPr>
              <a:lnSpc>
                <a:spcPct val="120000"/>
              </a:lnSpc>
            </a:pPr>
            <a:endParaRPr lang="en-US" altLang="ja-JP" sz="1400" dirty="0">
              <a:latin typeface="メイリオ" pitchFamily="50" charset="-128"/>
              <a:ea typeface="メイリオ" pitchFamily="50" charset="-128"/>
              <a:cs typeface="メイリオ" pitchFamily="50" charset="-128"/>
            </a:endParaRPr>
          </a:p>
          <a:p>
            <a:pPr algn="ctr">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マルチ商法</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デート商法</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紹介販売</a:t>
            </a:r>
          </a:p>
        </p:txBody>
      </p:sp>
      <p:sp>
        <p:nvSpPr>
          <p:cNvPr id="12" name="正方形/長方形 11"/>
          <p:cNvSpPr/>
          <p:nvPr/>
        </p:nvSpPr>
        <p:spPr>
          <a:xfrm>
            <a:off x="2704419" y="5323016"/>
            <a:ext cx="1841439" cy="113715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36000" tIns="144000" rIns="36000" rtlCol="0" anchor="ctr" anchorCtr="0"/>
          <a:lstStyle/>
          <a:p>
            <a:pPr>
              <a:lnSpc>
                <a:spcPct val="120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有料コンテンツ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通販トラブル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アフィリエイト詐欺</a:t>
            </a:r>
          </a:p>
        </p:txBody>
      </p:sp>
      <p:sp>
        <p:nvSpPr>
          <p:cNvPr id="13" name="正方形/長方形 12"/>
          <p:cNvSpPr/>
          <p:nvPr/>
        </p:nvSpPr>
        <p:spPr>
          <a:xfrm>
            <a:off x="4700799" y="5323013"/>
            <a:ext cx="1841439" cy="113715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0" tIns="144000" rIns="108000" rtlCol="0" anchor="t" anchorCtr="0"/>
          <a:lstStyle/>
          <a:p>
            <a:pPr algn="ctr">
              <a:lnSpc>
                <a:spcPct val="120000"/>
              </a:lnSpc>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lgn="ctr">
              <a:lnSpc>
                <a:spcPct val="100000"/>
              </a:lnSpc>
              <a:spcBef>
                <a:spcPts val="0"/>
              </a:spcBef>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勧誘され安易に</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
            </a:r>
            <a:br>
              <a:rPr lang="en-US" altLang="ja-JP" sz="1350" dirty="0">
                <a:latin typeface="Meiryo UI" panose="020B0604030504040204" pitchFamily="50" charset="-128"/>
                <a:ea typeface="Meiryo UI" panose="020B0604030504040204" pitchFamily="50" charset="-128"/>
                <a:cs typeface="Meiryo UI" panose="020B0604030504040204" pitchFamily="50" charset="-128"/>
              </a:rPr>
            </a:br>
            <a:r>
              <a:rPr lang="ja-JP" altLang="en-US" sz="1350" dirty="0">
                <a:latin typeface="Meiryo UI" panose="020B0604030504040204" pitchFamily="50" charset="-128"/>
                <a:ea typeface="Meiryo UI" panose="020B0604030504040204" pitchFamily="50" charset="-128"/>
                <a:cs typeface="Meiryo UI" panose="020B0604030504040204" pitchFamily="50" charset="-128"/>
              </a:rPr>
              <a:t>申し込んでしまった後の</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
            </a:r>
            <a:br>
              <a:rPr lang="en-US" altLang="ja-JP" sz="1350" dirty="0">
                <a:latin typeface="Meiryo UI" panose="020B0604030504040204" pitchFamily="50" charset="-128"/>
                <a:ea typeface="Meiryo UI" panose="020B0604030504040204" pitchFamily="50" charset="-128"/>
                <a:cs typeface="Meiryo UI" panose="020B0604030504040204" pitchFamily="50" charset="-128"/>
              </a:rPr>
            </a:br>
            <a:r>
              <a:rPr lang="ja-JP" altLang="en-US" sz="1350" dirty="0">
                <a:latin typeface="Meiryo UI" panose="020B0604030504040204" pitchFamily="50" charset="-128"/>
                <a:ea typeface="Meiryo UI" panose="020B0604030504040204" pitchFamily="50" charset="-128"/>
                <a:cs typeface="Meiryo UI" panose="020B0604030504040204" pitchFamily="50" charset="-128"/>
              </a:rPr>
              <a:t>解約トラブル</a:t>
            </a:r>
          </a:p>
        </p:txBody>
      </p:sp>
      <p:sp>
        <p:nvSpPr>
          <p:cNvPr id="14" name="正方形/長方形 13"/>
          <p:cNvSpPr/>
          <p:nvPr/>
        </p:nvSpPr>
        <p:spPr>
          <a:xfrm>
            <a:off x="6700225" y="5323016"/>
            <a:ext cx="1841439" cy="113715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144000" rIns="108000" rtlCol="0" anchor="t" anchorCtr="0"/>
          <a:lstStyle/>
          <a:p>
            <a:pPr>
              <a:lnSpc>
                <a:spcPct val="120000"/>
              </a:lnSpc>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87313" algn="ctr">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安易な借り入れに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よる多重債務</a:t>
            </a:r>
          </a:p>
        </p:txBody>
      </p:sp>
      <p:sp>
        <p:nvSpPr>
          <p:cNvPr id="18" name="正方形/長方形 17"/>
          <p:cNvSpPr/>
          <p:nvPr/>
        </p:nvSpPr>
        <p:spPr>
          <a:xfrm>
            <a:off x="717872" y="5315755"/>
            <a:ext cx="1841439" cy="360040"/>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友だちづきあい、</a:t>
            </a:r>
            <a:r>
              <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700799" y="5315755"/>
            <a:ext cx="1841439" cy="360040"/>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不当な契約</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6703450" y="5330269"/>
            <a:ext cx="1841439" cy="360040"/>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lnSpc>
                <a:spcPct val="100000"/>
              </a:lnSpc>
              <a:spcBef>
                <a:spcPts val="0"/>
              </a:spcBef>
              <a:spcAft>
                <a:spcPts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フリーローン、消費者金融</a:t>
            </a:r>
            <a:endParaRPr lang="en-US" altLang="ja-JP" sz="13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704419" y="5315755"/>
            <a:ext cx="1841439" cy="360040"/>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ネット、スマホ</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75125" y="4986078"/>
            <a:ext cx="8094188" cy="1687853"/>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テキスト ボックス 22"/>
          <p:cNvSpPr txBox="1"/>
          <p:nvPr/>
        </p:nvSpPr>
        <p:spPr>
          <a:xfrm>
            <a:off x="345699" y="4863982"/>
            <a:ext cx="5805721" cy="275328"/>
          </a:xfrm>
          <a:prstGeom prst="rect">
            <a:avLst/>
          </a:prstGeom>
          <a:solidFill>
            <a:srgbClr val="0070C0"/>
          </a:solidFill>
          <a:ln>
            <a:solidFill>
              <a:srgbClr val="14AAEB"/>
            </a:solidFill>
          </a:ln>
        </p:spPr>
        <p:txBody>
          <a:bodyPr wrap="square" tIns="36000" bIns="36000" rtlCol="0" anchor="ctr">
            <a:noAutofit/>
          </a:bodyPr>
          <a:lstStyle/>
          <a:p>
            <a:pPr fontAlgn="auto">
              <a:lnSpc>
                <a:spcPct val="100000"/>
              </a:lnSpc>
              <a:spcBef>
                <a:spcPts val="600"/>
              </a:spcBef>
              <a:spcAft>
                <a:spcPts val="0"/>
              </a:spcAft>
            </a:pP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若者がトラブルに遭いやすい場面：どのようなトラブルがあり得る？</a:t>
            </a:r>
          </a:p>
        </p:txBody>
      </p:sp>
      <p:sp>
        <p:nvSpPr>
          <p:cNvPr id="30" name="正方形/長方形 29"/>
          <p:cNvSpPr/>
          <p:nvPr/>
        </p:nvSpPr>
        <p:spPr>
          <a:xfrm>
            <a:off x="596900" y="1387519"/>
            <a:ext cx="8094188" cy="3208232"/>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p:cNvSpPr txBox="1"/>
          <p:nvPr/>
        </p:nvSpPr>
        <p:spPr>
          <a:xfrm>
            <a:off x="321949" y="1241517"/>
            <a:ext cx="1547686" cy="275328"/>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鉄則は３つ！</a:t>
            </a:r>
          </a:p>
        </p:txBody>
      </p:sp>
      <p:sp>
        <p:nvSpPr>
          <p:cNvPr id="24" name="星 5 2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4944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0884059"/>
              </p:ext>
            </p:extLst>
          </p:nvPr>
        </p:nvGraphicFramePr>
        <p:xfrm>
          <a:off x="317989" y="417364"/>
          <a:ext cx="489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708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トラブルに遭ってしまったら</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p>
        </p:txBody>
      </p:sp>
      <p:graphicFrame>
        <p:nvGraphicFramePr>
          <p:cNvPr id="7" name="表 6"/>
          <p:cNvGraphicFramePr>
            <a:graphicFrameLocks noGrp="1"/>
          </p:cNvGraphicFramePr>
          <p:nvPr>
            <p:extLst>
              <p:ext uri="{D42A27DB-BD31-4B8C-83A1-F6EECF244321}">
                <p14:modId xmlns:p14="http://schemas.microsoft.com/office/powerpoint/2010/main" val="275376131"/>
              </p:ext>
            </p:extLst>
          </p:nvPr>
        </p:nvGraphicFramePr>
        <p:xfrm>
          <a:off x="477203" y="1522952"/>
          <a:ext cx="8024507" cy="339672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0000"/>
                    </a:ext>
                  </a:extLst>
                </a:gridCol>
                <a:gridCol w="7196507">
                  <a:extLst>
                    <a:ext uri="{9D8B030D-6E8A-4147-A177-3AD203B41FA5}">
                      <a16:colId xmlns:a16="http://schemas.microsoft.com/office/drawing/2014/main" val="20001"/>
                    </a:ext>
                  </a:extLst>
                </a:gridCol>
              </a:tblGrid>
              <a:tr h="355389">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未成年者による法律行為</a:t>
                      </a: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10031">
                <a:tc>
                  <a:txBody>
                    <a:bodyPr/>
                    <a:lstStyle/>
                    <a:p>
                      <a:pPr algn="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民法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（親などの同意がない等の法律行為の取り消し）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1031">
                <a:tc>
                  <a:txBody>
                    <a:bodyPr/>
                    <a:lstStyle/>
                    <a:p>
                      <a:pPr algn="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不当な契約条項、不当な勧誘による契約</a:t>
                      </a:r>
                      <a:endParaRPr kumimoji="1" lang="ja-JP" altLang="en-US" sz="18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10831">
                <a:tc>
                  <a:txBody>
                    <a:bodyPr/>
                    <a:lstStyle/>
                    <a:p>
                      <a:pPr marL="0" algn="r" defTabSz="914400" rtl="0" eaLnBrk="1" latinLnBrk="0" hangingPunct="1"/>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消費者契約法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（条項無効、契約取り消し）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11031">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600" dirty="0">
                          <a:latin typeface="Meiryo UI" panose="020B0604030504040204" pitchFamily="50" charset="-128"/>
                          <a:ea typeface="Meiryo UI" panose="020B0604030504040204" pitchFamily="50" charset="-128"/>
                          <a:cs typeface="Meiryo UI" panose="020B0604030504040204" pitchFamily="50" charset="-128"/>
                        </a:rPr>
                        <a:t>訪問販売、訪問購入、電話勧誘、エステ、語学教室、マルチ商法、内職・モニター商法</a:t>
                      </a:r>
                      <a:endParaRPr kumimoji="1" lang="ja-JP" altLang="en-US" sz="16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089710">
                <a:tc>
                  <a:txBody>
                    <a:bodyPr/>
                    <a:lstStyle/>
                    <a:p>
                      <a:pPr marL="0" algn="r" defTabSz="914400" rtl="0" eaLnBrk="1" latinLnBrk="0" hangingPunct="1"/>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7" indent="0">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特定商取引法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（クーリング・オフ制度による解約など）</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通信販売（ネット通販含む）はこの法律によるクーリング・オフの対象外！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但し、事業者は返品の条件等を表示する要。表示がない場合、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日間は返品が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可能（送料は購入者負担）。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3188" indent="0">
                        <a:spcAft>
                          <a:spcPts val="1200"/>
                        </a:spcAft>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＊いずれも期限・時効があるので、早めに相談窓口で対処法を相談しよう。</a:t>
                      </a:r>
                    </a:p>
                  </a:txBody>
                  <a:tcPr marL="166154" marR="0" marT="144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616775522"/>
              </p:ext>
            </p:extLst>
          </p:nvPr>
        </p:nvGraphicFramePr>
        <p:xfrm>
          <a:off x="500058" y="5484564"/>
          <a:ext cx="7208013" cy="1304880"/>
        </p:xfrm>
        <a:graphic>
          <a:graphicData uri="http://schemas.openxmlformats.org/drawingml/2006/table">
            <a:tbl>
              <a:tblPr firstRow="1" bandRow="1">
                <a:tableStyleId>{5C22544A-7EE6-4342-B048-85BDC9FD1C3A}</a:tableStyleId>
              </a:tblPr>
              <a:tblGrid>
                <a:gridCol w="836013">
                  <a:extLst>
                    <a:ext uri="{9D8B030D-6E8A-4147-A177-3AD203B41FA5}">
                      <a16:colId xmlns:a16="http://schemas.microsoft.com/office/drawing/2014/main" val="20000"/>
                    </a:ext>
                  </a:extLst>
                </a:gridCol>
                <a:gridCol w="6372000">
                  <a:extLst>
                    <a:ext uri="{9D8B030D-6E8A-4147-A177-3AD203B41FA5}">
                      <a16:colId xmlns:a16="http://schemas.microsoft.com/office/drawing/2014/main" val="20001"/>
                    </a:ext>
                  </a:extLst>
                </a:gridCol>
              </a:tblGrid>
              <a:tr h="350362">
                <a:tc>
                  <a:txBody>
                    <a:bodyPr/>
                    <a:lstStyle/>
                    <a:p>
                      <a:pPr algn="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18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en-US" altLang="ja-JP" sz="18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8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番（「いやや！」）に電話</a:t>
                      </a:r>
                      <a:endParaRPr kumimoji="1" lang="ja-JP" altLang="en-US" sz="18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93679">
                <a:tc>
                  <a:txBody>
                    <a:bodyPr/>
                    <a:lstStyle/>
                    <a:p>
                      <a:pPr algn="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消費者ホットラインが、消費生活センターの相談窓口を案内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09460">
                <a:tc>
                  <a:txBody>
                    <a:bodyPr/>
                    <a:lstStyle/>
                    <a:p>
                      <a:pPr algn="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03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金融サービスについては、金融庁や業界団体等が相談窓口を設置</a:t>
                      </a: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109460">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8" name="直線コネクタ 17"/>
          <p:cNvCxnSpPr/>
          <p:nvPr/>
        </p:nvCxnSpPr>
        <p:spPr>
          <a:xfrm>
            <a:off x="1353786" y="1903021"/>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41086" y="2696689"/>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80533" y="1366072"/>
            <a:ext cx="8042927" cy="3621565"/>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テキスト ボックス 20"/>
          <p:cNvSpPr txBox="1"/>
          <p:nvPr/>
        </p:nvSpPr>
        <p:spPr>
          <a:xfrm>
            <a:off x="369449" y="1194017"/>
            <a:ext cx="3858167" cy="275328"/>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悪質な業者との契約の取り消し・無効</a:t>
            </a:r>
          </a:p>
        </p:txBody>
      </p:sp>
      <p:sp>
        <p:nvSpPr>
          <p:cNvPr id="23" name="正方形/長方形 22"/>
          <p:cNvSpPr/>
          <p:nvPr/>
        </p:nvSpPr>
        <p:spPr>
          <a:xfrm>
            <a:off x="566683" y="5259204"/>
            <a:ext cx="8042927" cy="1512000"/>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355599" y="5122773"/>
            <a:ext cx="3858167" cy="275328"/>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消費トラブル等に関する相談窓口</a:t>
            </a: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241002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3" y="3164094"/>
            <a:ext cx="1819591" cy="621972"/>
            <a:chOff x="1202980" y="1071736"/>
            <a:chExt cx="1127120" cy="191696"/>
          </a:xfrm>
        </p:grpSpPr>
        <p:sp>
          <p:nvSpPr>
            <p:cNvPr id="7" name="テキスト ボックス 6"/>
            <p:cNvSpPr txBox="1"/>
            <p:nvPr/>
          </p:nvSpPr>
          <p:spPr>
            <a:xfrm>
              <a:off x="1615171" y="1081303"/>
              <a:ext cx="714929"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最後に</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9</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927991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3443"/>
            <a:ext cx="9144000" cy="5784112"/>
          </a:xfrm>
          <a:prstGeom prst="rect">
            <a:avLst/>
          </a:prstGeom>
        </p:spPr>
      </p:pic>
      <p:graphicFrame>
        <p:nvGraphicFramePr>
          <p:cNvPr id="6" name="表 5"/>
          <p:cNvGraphicFramePr>
            <a:graphicFrameLocks noGrp="1"/>
          </p:cNvGraphicFramePr>
          <p:nvPr/>
        </p:nvGraphicFramePr>
        <p:xfrm>
          <a:off x="317989" y="417364"/>
          <a:ext cx="2383328"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196308">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最後に</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最後に</a:t>
            </a:r>
          </a:p>
        </p:txBody>
      </p:sp>
      <p:sp>
        <p:nvSpPr>
          <p:cNvPr id="4" name="正方形/長方形 3"/>
          <p:cNvSpPr/>
          <p:nvPr/>
        </p:nvSpPr>
        <p:spPr>
          <a:xfrm>
            <a:off x="1169165" y="3168273"/>
            <a:ext cx="7182853" cy="1068434"/>
          </a:xfrm>
          <a:prstGeom prst="rect">
            <a:avLst/>
          </a:prstGeom>
        </p:spPr>
        <p:txBody>
          <a:bodyPr wrap="square">
            <a:spAutoFit/>
          </a:bodyPr>
          <a:lstStyle/>
          <a:p>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未来のために、金融リテラシーを身につけることは、自分の夢の実現をサポートしてくれるでしょう。</a:t>
            </a:r>
          </a:p>
        </p:txBody>
      </p:sp>
      <p:sp>
        <p:nvSpPr>
          <p:cNvPr id="16" name="正方形/長方形 15"/>
          <p:cNvSpPr/>
          <p:nvPr/>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77</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20181734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778668" y="211726"/>
            <a:ext cx="1034424" cy="1336520"/>
          </a:xfrm>
          <a:prstGeom prst="rect">
            <a:avLst/>
          </a:prstGeom>
          <a:noFill/>
          <a:ln>
            <a:solidFill>
              <a:schemeClr val="accent2">
                <a:lumMod val="75000"/>
              </a:schemeClr>
            </a:solidFill>
          </a:ln>
        </p:spPr>
        <p:txBody>
          <a:bodyPr wrap="square" rtlCol="0">
            <a:spAutoFit/>
          </a:bodyPr>
          <a:lstStyle/>
          <a:p>
            <a:pPr algn="ctr">
              <a:lnSpc>
                <a:spcPts val="1200"/>
              </a:lnSpc>
            </a:pPr>
            <a:r>
              <a:rPr lang="ja-JP" altLang="en-US" sz="975" dirty="0">
                <a:latin typeface="Meiryo UI" panose="020B0604030504040204" pitchFamily="50" charset="-128"/>
                <a:ea typeface="Meiryo UI" panose="020B0604030504040204" pitchFamily="50" charset="-128"/>
              </a:rPr>
              <a:t>受講はこちらから</a:t>
            </a:r>
            <a:endParaRPr lang="en-US" altLang="ja-JP" sz="975" dirty="0">
              <a:latin typeface="Meiryo UI" panose="020B0604030504040204" pitchFamily="50" charset="-128"/>
              <a:ea typeface="Meiryo UI" panose="020B0604030504040204" pitchFamily="50" charset="-128"/>
            </a:endParaRPr>
          </a:p>
          <a:p>
            <a:pPr algn="ctr">
              <a:lnSpc>
                <a:spcPts val="1200"/>
              </a:lnSpc>
            </a:pPr>
            <a:endParaRPr lang="en-US" altLang="ja-JP" sz="1050" dirty="0">
              <a:latin typeface="Meiryo UI" panose="020B0604030504040204" pitchFamily="50" charset="-128"/>
              <a:ea typeface="Meiryo UI" panose="020B0604030504040204" pitchFamily="50" charset="-128"/>
            </a:endParaRPr>
          </a:p>
          <a:p>
            <a:pPr algn="ctr">
              <a:lnSpc>
                <a:spcPts val="1200"/>
              </a:lnSpc>
            </a:pPr>
            <a:endParaRPr lang="en-US" altLang="ja-JP" sz="1050" dirty="0">
              <a:latin typeface="Meiryo UI" panose="020B0604030504040204" pitchFamily="50" charset="-128"/>
              <a:ea typeface="Meiryo UI" panose="020B0604030504040204" pitchFamily="50" charset="-128"/>
            </a:endParaRPr>
          </a:p>
          <a:p>
            <a:pPr algn="ctr">
              <a:lnSpc>
                <a:spcPts val="1200"/>
              </a:lnSpc>
            </a:pPr>
            <a:endParaRPr lang="en-US" altLang="ja-JP" sz="1050" dirty="0">
              <a:latin typeface="Meiryo UI" panose="020B0604030504040204" pitchFamily="50" charset="-128"/>
              <a:ea typeface="Meiryo UI" panose="020B0604030504040204" pitchFamily="50" charset="-128"/>
            </a:endParaRPr>
          </a:p>
          <a:p>
            <a:pPr algn="ctr">
              <a:lnSpc>
                <a:spcPts val="1200"/>
              </a:lnSpc>
            </a:pPr>
            <a:endParaRPr lang="en-US" altLang="ja-JP" sz="1050" dirty="0">
              <a:latin typeface="Meiryo UI" panose="020B0604030504040204" pitchFamily="50" charset="-128"/>
              <a:ea typeface="Meiryo UI" panose="020B0604030504040204" pitchFamily="50" charset="-128"/>
            </a:endParaRPr>
          </a:p>
          <a:p>
            <a:pPr algn="ctr">
              <a:lnSpc>
                <a:spcPts val="1200"/>
              </a:lnSpc>
            </a:pPr>
            <a:endParaRPr lang="ja-JP" altLang="en-US" sz="105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531" y="459920"/>
            <a:ext cx="861647" cy="861647"/>
          </a:xfrm>
          <a:prstGeom prst="rect">
            <a:avLst/>
          </a:prstGeom>
        </p:spPr>
      </p:pic>
      <p:sp>
        <p:nvSpPr>
          <p:cNvPr id="2" name="正方形/長方形 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最後に</a:t>
            </a:r>
          </a:p>
        </p:txBody>
      </p:sp>
      <p:graphicFrame>
        <p:nvGraphicFramePr>
          <p:cNvPr id="3" name="表 2"/>
          <p:cNvGraphicFramePr>
            <a:graphicFrameLocks noGrp="1"/>
          </p:cNvGraphicFramePr>
          <p:nvPr/>
        </p:nvGraphicFramePr>
        <p:xfrm>
          <a:off x="317989" y="417364"/>
          <a:ext cx="2183943"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996923">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補足</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図 3"/>
          <p:cNvPicPr>
            <a:picLocks noChangeAspect="1"/>
          </p:cNvPicPr>
          <p:nvPr/>
        </p:nvPicPr>
        <p:blipFill>
          <a:blip r:embed="rId4"/>
          <a:stretch>
            <a:fillRect/>
          </a:stretch>
        </p:blipFill>
        <p:spPr>
          <a:xfrm>
            <a:off x="296529" y="940777"/>
            <a:ext cx="3569457" cy="2242037"/>
          </a:xfrm>
          <a:prstGeom prst="rect">
            <a:avLst/>
          </a:prstGeom>
        </p:spPr>
      </p:pic>
      <p:sp>
        <p:nvSpPr>
          <p:cNvPr id="5" name="テキスト ボックス 5"/>
          <p:cNvSpPr txBox="1"/>
          <p:nvPr/>
        </p:nvSpPr>
        <p:spPr>
          <a:xfrm>
            <a:off x="119217" y="3268667"/>
            <a:ext cx="4021960" cy="345537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a:lnSpc>
                <a:spcPts val="1875"/>
              </a:lnSpc>
            </a:pPr>
            <a:r>
              <a:rPr lang="ja-JP" altLang="en-US" b="1" kern="100" dirty="0">
                <a:latin typeface="Century" panose="02040604050505020304" pitchFamily="18" charset="0"/>
                <a:ea typeface="Meiryo UI" panose="020B0604030504040204" pitchFamily="50" charset="-128"/>
                <a:cs typeface="Times New Roman" panose="02020603050405020304" pitchFamily="18" charset="0"/>
              </a:rPr>
              <a:t>講座の特徴</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marL="257175" indent="-257175" algn="just">
              <a:lnSpc>
                <a:spcPts val="1875"/>
              </a:lnSpc>
              <a:spcBef>
                <a:spcPts val="225"/>
              </a:spcBef>
              <a:buClr>
                <a:srgbClr val="833C0B"/>
              </a:buClr>
              <a:buFont typeface="Wingdings" panose="05000000000000000000" pitchFamily="2" charset="2"/>
              <a:buChar char=""/>
            </a:pPr>
            <a:r>
              <a:rPr lang="ja-JP" altLang="en-US" kern="100" dirty="0">
                <a:latin typeface="Century" panose="02040604050505020304" pitchFamily="18" charset="0"/>
                <a:ea typeface="Meiryo UI" panose="020B0604030504040204" pitchFamily="50" charset="-128"/>
                <a:cs typeface="Times New Roman" panose="02020603050405020304" pitchFamily="18" charset="0"/>
              </a:rPr>
              <a:t>本邦初！ 金融経済教育に関わる官庁と団体が連携して作成</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marL="257175" indent="-257175" algn="just">
              <a:lnSpc>
                <a:spcPts val="1875"/>
              </a:lnSpc>
              <a:spcBef>
                <a:spcPts val="225"/>
              </a:spcBef>
              <a:buClr>
                <a:srgbClr val="833C0B"/>
              </a:buClr>
              <a:buFont typeface="Wingdings" panose="05000000000000000000" pitchFamily="2" charset="2"/>
              <a:buChar char=""/>
            </a:pPr>
            <a:r>
              <a:rPr lang="ja-JP" altLang="en-US" kern="100" dirty="0">
                <a:latin typeface="Century" panose="02040604050505020304" pitchFamily="18" charset="0"/>
                <a:ea typeface="Meiryo UI" panose="020B0604030504040204" pitchFamily="50" charset="-128"/>
                <a:cs typeface="Times New Roman" panose="02020603050405020304" pitchFamily="18" charset="0"/>
              </a:rPr>
              <a:t>中立公正な観点から金融リテラシーに関する基本的な事項を網羅（</a:t>
            </a:r>
            <a:r>
              <a:rPr lang="en-US" kern="100" dirty="0">
                <a:latin typeface="Century" panose="02040604050505020304" pitchFamily="18" charset="0"/>
                <a:ea typeface="Meiryo UI" panose="020B0604030504040204" pitchFamily="50" charset="-128"/>
                <a:cs typeface="Times New Roman" panose="02020603050405020304" pitchFamily="18" charset="0"/>
              </a:rPr>
              <a:t>6</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分野・</a:t>
            </a:r>
            <a:r>
              <a:rPr lang="en-US" altLang="ja-JP" kern="100" dirty="0" smtClean="0">
                <a:latin typeface="Century" panose="02040604050505020304" pitchFamily="18" charset="0"/>
                <a:ea typeface="Meiryo UI" panose="020B0604030504040204" pitchFamily="50" charset="-128"/>
                <a:cs typeface="Times New Roman" panose="02020603050405020304" pitchFamily="18" charset="0"/>
              </a:rPr>
              <a:t>18</a:t>
            </a: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テーマ</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marL="257175" indent="-257175" algn="just">
              <a:lnSpc>
                <a:spcPts val="1875"/>
              </a:lnSpc>
              <a:spcBef>
                <a:spcPts val="225"/>
              </a:spcBef>
              <a:buClr>
                <a:srgbClr val="833C0B"/>
              </a:buClr>
              <a:buFont typeface="Wingdings" panose="05000000000000000000" pitchFamily="2" charset="2"/>
              <a:buChar char=""/>
            </a:pPr>
            <a:r>
              <a:rPr lang="ja-JP" altLang="en-US" kern="100" dirty="0">
                <a:latin typeface="Century" panose="02040604050505020304" pitchFamily="18" charset="0"/>
                <a:ea typeface="Meiryo UI" panose="020B0604030504040204" pitchFamily="50" charset="-128"/>
                <a:cs typeface="Times New Roman" panose="02020603050405020304" pitchFamily="18" charset="0"/>
              </a:rPr>
              <a:t>講師は、金融経済教育に関わる官庁・団体の専門家</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marL="257175" indent="-257175" algn="just">
              <a:lnSpc>
                <a:spcPts val="1875"/>
              </a:lnSpc>
              <a:spcBef>
                <a:spcPts val="225"/>
              </a:spcBef>
              <a:buClr>
                <a:srgbClr val="833C0B"/>
              </a:buClr>
              <a:buFont typeface="Wingdings" panose="05000000000000000000" pitchFamily="2" charset="2"/>
              <a:buChar char=""/>
            </a:pPr>
            <a:r>
              <a:rPr lang="en-US" kern="100" dirty="0">
                <a:latin typeface="Meiryo UI" panose="020B0604030504040204" pitchFamily="50" charset="-128"/>
                <a:ea typeface="ＭＳ 明朝" panose="02020609040205080304" pitchFamily="17" charset="-128"/>
                <a:cs typeface="Times New Roman" panose="02020603050405020304" pitchFamily="18" charset="0"/>
              </a:rPr>
              <a:t>1</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回の講義は</a:t>
            </a:r>
            <a:r>
              <a:rPr lang="en-US" kern="100" dirty="0">
                <a:latin typeface="Century" panose="02040604050505020304" pitchFamily="18" charset="0"/>
                <a:ea typeface="Meiryo UI" panose="020B0604030504040204" pitchFamily="50" charset="-128"/>
                <a:cs typeface="Times New Roman" panose="02020603050405020304" pitchFamily="18" charset="0"/>
              </a:rPr>
              <a:t>10</a:t>
            </a:r>
            <a:r>
              <a:rPr lang="en-US" altLang="ja-JP" kern="100" dirty="0">
                <a:latin typeface="Century" panose="02040604050505020304" pitchFamily="18" charset="0"/>
                <a:ea typeface="Meiryo UI" panose="020B0604030504040204" pitchFamily="50" charset="-128"/>
                <a:cs typeface="Times New Roman" panose="02020603050405020304" pitchFamily="18" charset="0"/>
              </a:rPr>
              <a:t>〜</a:t>
            </a:r>
            <a:r>
              <a:rPr lang="en-US" kern="100" dirty="0">
                <a:latin typeface="Century" panose="02040604050505020304" pitchFamily="18" charset="0"/>
                <a:ea typeface="Meiryo UI" panose="020B0604030504040204" pitchFamily="50" charset="-128"/>
                <a:cs typeface="Times New Roman" panose="02020603050405020304" pitchFamily="18" charset="0"/>
              </a:rPr>
              <a:t>15</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分程度とコンパクト</a:t>
            </a:r>
            <a:endParaRPr lang="en-US" altLang="ja-JP" kern="100" dirty="0">
              <a:latin typeface="Century" panose="02040604050505020304" pitchFamily="18" charset="0"/>
              <a:ea typeface="Meiryo UI" panose="020B0604030504040204" pitchFamily="50" charset="-128"/>
              <a:cs typeface="Times New Roman" panose="02020603050405020304" pitchFamily="18" charset="0"/>
            </a:endParaRPr>
          </a:p>
          <a:p>
            <a:pPr marL="257175" indent="-257175" algn="just">
              <a:lnSpc>
                <a:spcPts val="1875"/>
              </a:lnSpc>
              <a:spcBef>
                <a:spcPts val="225"/>
              </a:spcBef>
              <a:buClr>
                <a:srgbClr val="833C0B"/>
              </a:buClr>
              <a:buFont typeface="Wingdings" panose="05000000000000000000" pitchFamily="2" charset="2"/>
              <a:buChar char=""/>
            </a:pPr>
            <a:r>
              <a:rPr lang="ja-JP" altLang="en-US" kern="100" dirty="0">
                <a:latin typeface="Century" panose="02040604050505020304" pitchFamily="18" charset="0"/>
                <a:ea typeface="Meiryo UI" panose="020B0604030504040204" pitchFamily="50" charset="-128"/>
                <a:cs typeface="Times New Roman" panose="02020603050405020304" pitchFamily="18" charset="0"/>
              </a:rPr>
              <a:t>スマホでの視聴も想定した画面構成</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4251248" y="557655"/>
            <a:ext cx="3314400" cy="952056"/>
          </a:xfrm>
          <a:prstGeom prst="rect">
            <a:avLst/>
          </a:prstGeom>
        </p:spPr>
        <p:txBody>
          <a:bodyPr wrap="square">
            <a:spAutoFit/>
          </a:bodyPr>
          <a:lstStyle/>
          <a:p>
            <a:pPr>
              <a:lnSpc>
                <a:spcPts val="1650"/>
              </a:lnSpc>
            </a:pPr>
            <a:r>
              <a:rPr lang="ja-JP" altLang="en-US" sz="1050" b="1" dirty="0">
                <a:latin typeface="Meiryo UI" panose="020B0604030504040204" pitchFamily="50" charset="-128"/>
                <a:ea typeface="Meiryo UI" panose="020B0604030504040204" pitchFamily="50" charset="-128"/>
              </a:rPr>
              <a:t>「マネビタ」＝「マネー」</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「ビタミン」。</a:t>
            </a:r>
            <a:endParaRPr lang="en-US" altLang="ja-JP" sz="1050" b="1" dirty="0">
              <a:latin typeface="Meiryo UI" panose="020B0604030504040204" pitchFamily="50" charset="-128"/>
              <a:ea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rPr>
              <a:t>身体に必要不可欠なビタミンを食物から摂り込むように、人生に必要なお金の知恵をこの講座から身に付けて頂きたいという願いが込められています。</a:t>
            </a:r>
            <a:endParaRPr lang="en-US" altLang="ja-JP" sz="105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59210" y="103432"/>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pic>
        <p:nvPicPr>
          <p:cNvPr id="14" name="図 13"/>
          <p:cNvPicPr>
            <a:picLocks noChangeAspect="1"/>
          </p:cNvPicPr>
          <p:nvPr/>
        </p:nvPicPr>
        <p:blipFill>
          <a:blip r:embed="rId5"/>
          <a:stretch>
            <a:fillRect/>
          </a:stretch>
        </p:blipFill>
        <p:spPr>
          <a:xfrm>
            <a:off x="4312145" y="1796440"/>
            <a:ext cx="4563466" cy="4760366"/>
          </a:xfrm>
          <a:prstGeom prst="rect">
            <a:avLst/>
          </a:prstGeom>
        </p:spPr>
      </p:pic>
    </p:spTree>
    <p:extLst>
      <p:ext uri="{BB962C8B-B14F-4D97-AF65-F5344CB8AC3E}">
        <p14:creationId xmlns:p14="http://schemas.microsoft.com/office/powerpoint/2010/main" val="2700145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33491" y="346099"/>
          <a:ext cx="4607020" cy="487680"/>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482957">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fontAlgn="auto">
                        <a:spcAft>
                          <a:spcPts val="672"/>
                        </a:spcAft>
                      </a:pPr>
                      <a:r>
                        <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もっと調べたいときは</a:t>
                      </a:r>
                      <a:r>
                        <a:rPr lang="en-US" altLang="ja-JP"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最後に</a:t>
            </a:r>
          </a:p>
        </p:txBody>
      </p:sp>
      <p:sp>
        <p:nvSpPr>
          <p:cNvPr id="3" name="テキスト ボックス 2"/>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
        <p:nvSpPr>
          <p:cNvPr id="4" name="星 5 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96915" y="772731"/>
            <a:ext cx="4385947" cy="5821251"/>
          </a:xfrm>
          <a:prstGeom prst="rect">
            <a:avLst/>
          </a:prstGeom>
          <a:ln>
            <a:solidFill>
              <a:srgbClr val="0000FF"/>
            </a:solidFill>
            <a:prstDash val="sysDot"/>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１．金融リテラシー全般</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▽金融庁： 「金融の仕組みや金融商品などの解説」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3"/>
              </a:rPr>
              <a:t>https://</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hlinkClick r:id="rId3"/>
              </a:rPr>
              <a:t>www.fsa.go.jp/user/index.html</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金融広報中央委員会： 「知る</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ぽる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4"/>
              </a:rPr>
              <a:t>https://www.shiruporuto.jp/</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２．個別テーマ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（１）家計管理とライフプラニング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協会：　 「わたしたちのくらしとお金」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5"/>
              </a:rPr>
              <a:t>https://www.jafp.or.jp/know/</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（２）使う、貯める、増やす、借りる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▽全国銀行協会： 「教えて！ くらしと銀行」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6"/>
              </a:rPr>
              <a:t>https://www.zenginkyo.or.jp/article/</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▽日本取引所グループ： 「東証マネ部！」</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u="sng" dirty="0">
                <a:latin typeface="Meiryo UI" panose="020B0604030504040204" pitchFamily="50" charset="-128"/>
                <a:ea typeface="Meiryo UI" panose="020B0604030504040204" pitchFamily="50" charset="-128"/>
                <a:hlinkClick r:id="rId7"/>
              </a:rPr>
              <a:t>https://money-bu-jpx.com/</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▽日本証券業協会： 「投資の時間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u="sng" dirty="0">
                <a:latin typeface="Meiryo UI" panose="020B0604030504040204" pitchFamily="50" charset="-128"/>
                <a:ea typeface="Meiryo UI" panose="020B0604030504040204" pitchFamily="50" charset="-128"/>
                <a:hlinkClick r:id="rId8"/>
              </a:rPr>
              <a:t>http://www.jsda.or.jp/jikan/index.html</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▽投資信託協会：　「学校で学ぶ資産形成」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u="sng" dirty="0">
                <a:latin typeface="Meiryo UI" panose="020B0604030504040204" pitchFamily="50" charset="-128"/>
                <a:ea typeface="Meiryo UI" panose="020B0604030504040204" pitchFamily="50" charset="-128"/>
                <a:cs typeface="Meiryo UI" panose="020B0604030504040204" pitchFamily="50" charset="-128"/>
                <a:hlinkClick r:id="rId9"/>
              </a:rPr>
              <a:t>https://www.toushin.or.jp/start/</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▽金融庁：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NISA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特設ウェブサイト」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u="sng" dirty="0">
                <a:latin typeface="Meiryo UI" panose="020B0604030504040204" pitchFamily="50" charset="-128"/>
                <a:ea typeface="Meiryo UI" panose="020B0604030504040204" pitchFamily="50" charset="-128"/>
                <a:cs typeface="Meiryo UI" panose="020B0604030504040204" pitchFamily="50" charset="-128"/>
                <a:hlinkClick r:id="rId10"/>
              </a:rPr>
              <a:t>https://www.fsa.go.jp/policy/nisa2/index.html</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4487359" y="776167"/>
            <a:ext cx="4560965" cy="5817816"/>
          </a:xfrm>
          <a:prstGeom prst="rect">
            <a:avLst/>
          </a:prstGeom>
          <a:ln>
            <a:solidFill>
              <a:srgbClr val="0000FF"/>
            </a:solidFill>
            <a:prstDash val="sysDot"/>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▽国民年金基金連合会：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iDeCo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公式サイト」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11"/>
              </a:rPr>
              <a:t>https://www.ideco-koushiki.jp/</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（３）備える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▽厚生労働省：　「年金・日本年金機構関係」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2"/>
              </a:rPr>
              <a:t>https://www.mhlw.go.jp/stf/seisakunitsuite/bunya/nenkin/nenkin/</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▽生命保険文化センター： 「生命保険を知る・学ぶ」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3"/>
              </a:rPr>
              <a:t>http://www.jili.or.jp/knows_learns/index.html</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▽日本損害保険協会： 「</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そんぽ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学習ナビ」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14"/>
              </a:rPr>
              <a:t>https://www.sonpo.or.jp/education/</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（４）金融と経済、金融トラブル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▽金融広報中央委員会：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「大学生のための人生とお金の知恵」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5"/>
              </a:rPr>
              <a:t>https://www.shiruporuto.jp/public/data/magazine/daigakusei/</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歳までに学ぶ契約の知恵」</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6"/>
              </a:rPr>
              <a:t>https://www.shiruporuto.jp/public/data/magazine/seinen/</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「きみはリッチ？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多重債務に陥らないために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7"/>
              </a:rPr>
              <a:t>https://www.shiruporuto.jp/public/data/magazine/rich/text/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▽消費者庁： 「消費者教育ポータルサイト」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en-US" altLang="ja-JP" sz="1200" b="1" dirty="0">
                <a:latin typeface="Meiryo UI" panose="020B0604030504040204" pitchFamily="50" charset="-128"/>
                <a:ea typeface="Meiryo UI" panose="020B0604030504040204" pitchFamily="50" charset="-128"/>
                <a:cs typeface="Meiryo UI" panose="020B0604030504040204" pitchFamily="50" charset="-128"/>
                <a:hlinkClick r:id="rId18"/>
              </a:rPr>
              <a:t>https://www.kportal.caa.go.jp/index.php</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0"/>
              </a:spcBef>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644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74921" y="3164094"/>
            <a:ext cx="539999" cy="540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82383" y="2989729"/>
            <a:ext cx="5906988" cy="923330"/>
          </a:xfrm>
          <a:prstGeom prst="rect">
            <a:avLst/>
          </a:prstGeom>
          <a:noFill/>
        </p:spPr>
        <p:txBody>
          <a:bodyPr wrap="square" lIns="0" tIns="0" rIns="0" bIns="0" rtlCol="0">
            <a:spAutoFit/>
          </a:bodyPr>
          <a:lstStyle/>
          <a:p>
            <a:pPr>
              <a:lnSpc>
                <a:spcPct val="100000"/>
              </a:lnSpc>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r>
            <a:b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～働いて「稼ぐ」ことと、将来に備えることについて</a:t>
            </a:r>
          </a:p>
        </p:txBody>
      </p:sp>
      <p:sp>
        <p:nvSpPr>
          <p:cNvPr id="4" name="テキスト ボックス 3"/>
          <p:cNvSpPr txBox="1"/>
          <p:nvPr/>
        </p:nvSpPr>
        <p:spPr>
          <a:xfrm>
            <a:off x="5753100" y="37204"/>
            <a:ext cx="2886650"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005376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最後に</a:t>
            </a:r>
          </a:p>
        </p:txBody>
      </p:sp>
      <p:sp>
        <p:nvSpPr>
          <p:cNvPr id="7" name="タイトル 1"/>
          <p:cNvSpPr txBox="1">
            <a:spLocks/>
          </p:cNvSpPr>
          <p:nvPr/>
        </p:nvSpPr>
        <p:spPr>
          <a:xfrm>
            <a:off x="450927" y="2906018"/>
            <a:ext cx="8508022" cy="84504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a:latin typeface="Meiryo UI" panose="020B0604030504040204" pitchFamily="50" charset="-128"/>
                <a:ea typeface="Meiryo UI" panose="020B0604030504040204" pitchFamily="50" charset="-128"/>
                <a:cs typeface="Meiryo UI" panose="020B0604030504040204" pitchFamily="50" charset="-128"/>
              </a:rPr>
              <a:t>ありがとうございました。　</a:t>
            </a:r>
            <a:endParaRPr lang="en-US" altLang="ja-JP" sz="4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676899" y="108736"/>
            <a:ext cx="2822015"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369197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494440757"/>
              </p:ext>
            </p:extLst>
          </p:nvPr>
        </p:nvGraphicFramePr>
        <p:xfrm>
          <a:off x="291436" y="1628802"/>
          <a:ext cx="7631409" cy="3360157"/>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6264000">
                  <a:extLst>
                    <a:ext uri="{9D8B030D-6E8A-4147-A177-3AD203B41FA5}">
                      <a16:colId xmlns:a16="http://schemas.microsoft.com/office/drawing/2014/main" val="20001"/>
                    </a:ext>
                  </a:extLst>
                </a:gridCol>
              </a:tblGrid>
              <a:tr h="612000">
                <a:tc>
                  <a:txBody>
                    <a:bodyPr/>
                    <a:lstStyle/>
                    <a:p>
                      <a:pPr algn="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労働と収入</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人はなぜ、働くとお金をもらえるのでしょうか。</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332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T="46800" marB="180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付加価値</a:t>
                      </a:r>
                    </a:p>
                  </a:txBody>
                  <a:tcPr marL="166154" marR="84406" marT="46800" marB="180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834613">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r>
                        <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なぜ、同じ１時間働いても「稼ぎ」はそれぞれ</a:t>
                      </a:r>
                      <a:endParaRPr kumimoji="1" lang="en-US" altLang="ja-JP"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4500" indent="-444500" algn="l" defTabSz="914400" rtl="0" eaLnBrk="1" latinLnBrk="0" hangingPunct="1"/>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0"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ちがうのでしょうか。</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正方形/長方形 8"/>
          <p:cNvSpPr/>
          <p:nvPr/>
        </p:nvSpPr>
        <p:spPr>
          <a:xfrm>
            <a:off x="0" y="0"/>
            <a:ext cx="8519886"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～働いて「稼ぐ」ことと、将来に備えること</a:t>
            </a:r>
          </a:p>
        </p:txBody>
      </p:sp>
      <p:graphicFrame>
        <p:nvGraphicFramePr>
          <p:cNvPr id="10" name="表 9"/>
          <p:cNvGraphicFramePr>
            <a:graphicFrameLocks noGrp="1"/>
          </p:cNvGraphicFramePr>
          <p:nvPr>
            <p:extLst>
              <p:ext uri="{D42A27DB-BD31-4B8C-83A1-F6EECF244321}">
                <p14:modId xmlns:p14="http://schemas.microsoft.com/office/powerpoint/2010/main" val="546017896"/>
              </p:ext>
            </p:extLst>
          </p:nvPr>
        </p:nvGraphicFramePr>
        <p:xfrm>
          <a:off x="317989" y="430144"/>
          <a:ext cx="406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tblGrid>
              <a:tr h="622592">
                <a:tc>
                  <a:txBody>
                    <a:bodyPr/>
                    <a:lstStyle/>
                    <a:p>
                      <a:pPr algn="ctr"/>
                      <a:r>
                        <a:rPr kumimoji="1" lang="en-US" altLang="ja-JP"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稼ぐということは</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702300" y="615502"/>
            <a:ext cx="2817586" cy="313932"/>
          </a:xfrm>
          <a:prstGeom prst="rect">
            <a:avLst/>
          </a:prstGeom>
          <a:solidFill>
            <a:schemeClr val="accent5">
              <a:lumMod val="20000"/>
              <a:lumOff val="80000"/>
            </a:schemeClr>
          </a:solidFill>
          <a:ln>
            <a:solidFill>
              <a:srgbClr val="14AAEB"/>
            </a:solidFill>
          </a:ln>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p>
        </p:txBody>
      </p:sp>
    </p:spTree>
    <p:extLst>
      <p:ext uri="{BB962C8B-B14F-4D97-AF65-F5344CB8AC3E}">
        <p14:creationId xmlns:p14="http://schemas.microsoft.com/office/powerpoint/2010/main" val="40926057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32841</TotalTime>
  <Words>11747</Words>
  <Application>Microsoft Office PowerPoint</Application>
  <PresentationFormat>画面に合わせる (4:3)</PresentationFormat>
  <Paragraphs>1543</Paragraphs>
  <Slides>80</Slides>
  <Notes>80</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80</vt:i4>
      </vt:variant>
    </vt:vector>
  </HeadingPairs>
  <TitlesOfParts>
    <vt:vector size="98" baseType="lpstr">
      <vt:lpstr>HGP創英角ｺﾞｼｯｸUB</vt:lpstr>
      <vt:lpstr>Meiryo UI</vt:lpstr>
      <vt:lpstr>ＭＳ Ｐゴシック</vt:lpstr>
      <vt:lpstr>ＭＳ Ｐ明朝</vt:lpstr>
      <vt:lpstr>ＭＳ ゴシック</vt:lpstr>
      <vt:lpstr>ＭＳ 明朝</vt:lpstr>
      <vt:lpstr>メイリオ</vt:lpstr>
      <vt:lpstr>游ゴシック</vt:lpstr>
      <vt:lpstr>Arial</vt:lpstr>
      <vt:lpstr>Calibri</vt:lpstr>
      <vt:lpstr>Century</vt:lpstr>
      <vt:lpstr>Courier New</vt:lpstr>
      <vt:lpstr>Segoe UI</vt:lpstr>
      <vt:lpstr>Tahoma</vt:lpstr>
      <vt:lpstr>Times New Roman</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金融経済教育のためのコアコンテンツ</dc:title>
  <dc:subject>金融リテラシーとライフデザイン～人生、お金、金融知識</dc:subject>
  <dc:creator>金融経済教育推進会議（事務局：金融広報中央委員会）</dc:creator>
  <cp:lastModifiedBy>金融広報中央委員会</cp:lastModifiedBy>
  <cp:revision>194</cp:revision>
  <cp:lastPrinted>2024-03-13T08:25:31Z</cp:lastPrinted>
  <dcterms:created xsi:type="dcterms:W3CDTF">2002-10-08T16:15:58Z</dcterms:created>
  <dcterms:modified xsi:type="dcterms:W3CDTF">2024-03-27T08:34:25Z</dcterms:modified>
</cp:coreProperties>
</file>