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  <p:sldMasterId id="2147483804" r:id="rId2"/>
  </p:sldMasterIdLst>
  <p:notesMasterIdLst>
    <p:notesMasterId r:id="rId32"/>
  </p:notesMasterIdLst>
  <p:handoutMasterIdLst>
    <p:handoutMasterId r:id="rId33"/>
  </p:handoutMasterIdLst>
  <p:sldIdLst>
    <p:sldId id="316" r:id="rId3"/>
    <p:sldId id="318" r:id="rId4"/>
    <p:sldId id="319" r:id="rId5"/>
    <p:sldId id="320" r:id="rId6"/>
    <p:sldId id="321" r:id="rId7"/>
    <p:sldId id="322" r:id="rId8"/>
    <p:sldId id="323" r:id="rId9"/>
    <p:sldId id="324" r:id="rId10"/>
    <p:sldId id="325" r:id="rId11"/>
    <p:sldId id="326" r:id="rId12"/>
    <p:sldId id="327" r:id="rId13"/>
    <p:sldId id="328" r:id="rId14"/>
    <p:sldId id="329" r:id="rId15"/>
    <p:sldId id="330" r:id="rId16"/>
    <p:sldId id="331" r:id="rId17"/>
    <p:sldId id="332" r:id="rId18"/>
    <p:sldId id="333" r:id="rId19"/>
    <p:sldId id="334" r:id="rId20"/>
    <p:sldId id="335" r:id="rId21"/>
    <p:sldId id="336" r:id="rId22"/>
    <p:sldId id="337" r:id="rId23"/>
    <p:sldId id="338" r:id="rId24"/>
    <p:sldId id="339" r:id="rId25"/>
    <p:sldId id="340" r:id="rId26"/>
    <p:sldId id="341" r:id="rId27"/>
    <p:sldId id="342" r:id="rId28"/>
    <p:sldId id="343" r:id="rId29"/>
    <p:sldId id="344" r:id="rId30"/>
    <p:sldId id="317" r:id="rId31"/>
  </p:sldIdLst>
  <p:sldSz cx="9144000" cy="6858000" type="screen4x3"/>
  <p:notesSz cx="6735763" cy="9866313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1">
          <p15:clr>
            <a:srgbClr val="A4A3A4"/>
          </p15:clr>
        </p15:guide>
        <p15:guide id="2" pos="2144">
          <p15:clr>
            <a:srgbClr val="A4A3A4"/>
          </p15:clr>
        </p15:guide>
        <p15:guide id="3" orient="horz" pos="3108">
          <p15:clr>
            <a:srgbClr val="A4A3A4"/>
          </p15:clr>
        </p15:guide>
        <p15:guide id="4" pos="212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FF99FF"/>
    <a:srgbClr val="F7DFBB"/>
    <a:srgbClr val="FFFFFF"/>
    <a:srgbClr val="FFFFCC"/>
    <a:srgbClr val="000066"/>
    <a:srgbClr val="FFCC99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スタイル (淡色)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スタイル (淡色)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1FECB4D8-DB02-4DC6-A0A2-4F2EBAE1DC90}" styleName="中間スタイル 1 - アクセント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9DCAF9ED-07DC-4A11-8D7F-57B35C25682E}" styleName="中間スタイル 1 - アクセント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0505E3EF-67EA-436B-97B2-0124C06EBD24}" styleName="中間スタイル 4 - アクセント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8A107856-5554-42FB-B03E-39F5DBC370BA}" styleName="中間スタイル 4 - アクセント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27" autoAdjust="0"/>
    <p:restoredTop sz="94780" autoAdjust="0"/>
  </p:normalViewPr>
  <p:slideViewPr>
    <p:cSldViewPr>
      <p:cViewPr varScale="1">
        <p:scale>
          <a:sx n="83" d="100"/>
          <a:sy n="83" d="100"/>
        </p:scale>
        <p:origin x="1411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>
        <p:scale>
          <a:sx n="100" d="100"/>
          <a:sy n="100" d="100"/>
        </p:scale>
        <p:origin x="-1824" y="1770"/>
      </p:cViewPr>
      <p:guideLst>
        <p:guide orient="horz" pos="3131"/>
        <p:guide pos="2144"/>
        <p:guide orient="horz" pos="3108"/>
        <p:guide pos="212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fcssxv11\G220\G2201807\02&#20107;&#26989;&#21029;\&#21002;&#34892;&#29289;\&#9314;&#36039;&#26009;&#21029;\&#38651;&#23376;&#25945;&#26448;\&#12402;&#12392;&#12426;&#31435;&#12385;&#38651;&#23376;&#21270;\&#65305;&#12288;2023&#24180;&#24230;&#20316;&#26989;&#65288;&#12487;&#12540;&#12479;&#25913;&#35330;2023&#24180;3&#26376;&#65289;\&#20316;&#26989;&#29992;&#12501;&#12449;&#12452;&#12523;\&#12527;&#12540;&#12463;&#65305;&#65288;&#22793;&#26356;&#12354;&#12426;&#65289;\&#30772;&#29987;&#30003;&#31435;&#32773;&#12398;&#36000;&#20661;&#12398;&#21407;&#22240;2020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5726479829332322"/>
          <c:y val="0.10004181943221209"/>
          <c:w val="0.59327378106552453"/>
          <c:h val="0.82641649198431899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A1F-48AF-9762-07BF697AA82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A1F-48AF-9762-07BF697AA82D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A1F-48AF-9762-07BF697AA82D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5A1F-48AF-9762-07BF697AA82D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5A1F-48AF-9762-07BF697AA82D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5A1F-48AF-9762-07BF697AA82D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5A1F-48AF-9762-07BF697AA82D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5A1F-48AF-9762-07BF697AA82D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5A1F-48AF-9762-07BF697AA82D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5A1F-48AF-9762-07BF697AA82D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5A1F-48AF-9762-07BF697AA82D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7-5A1F-48AF-9762-07BF697AA82D}"/>
              </c:ext>
            </c:extLst>
          </c:dPt>
          <c:dPt>
            <c:idx val="12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9-5A1F-48AF-9762-07BF697AA82D}"/>
              </c:ext>
            </c:extLst>
          </c:dPt>
          <c:dPt>
            <c:idx val="13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B-5A1F-48AF-9762-07BF697AA82D}"/>
              </c:ext>
            </c:extLst>
          </c:dPt>
          <c:dPt>
            <c:idx val="14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D-5A1F-48AF-9762-07BF697AA82D}"/>
              </c:ext>
            </c:extLst>
          </c:dPt>
          <c:dPt>
            <c:idx val="15"/>
            <c:bubble3D val="0"/>
            <c:spPr>
              <a:solidFill>
                <a:schemeClr val="accent4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F-5A1F-48AF-9762-07BF697AA82D}"/>
              </c:ext>
            </c:extLst>
          </c:dPt>
          <c:dPt>
            <c:idx val="16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1-5A1F-48AF-9762-07BF697AA82D}"/>
              </c:ext>
            </c:extLst>
          </c:dPt>
          <c:dPt>
            <c:idx val="17"/>
            <c:bubble3D val="0"/>
            <c:spPr>
              <a:solidFill>
                <a:schemeClr val="accent6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3-5A1F-48AF-9762-07BF697AA82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Sheet1!$B$3:$B$20</c:f>
              <c:strCache>
                <c:ptCount val="18"/>
                <c:pt idx="0">
                  <c:v>生活苦・低所得</c:v>
                </c:pt>
                <c:pt idx="1">
                  <c:v>病気・医療費</c:v>
                </c:pt>
                <c:pt idx="2">
                  <c:v>失業・転職</c:v>
                </c:pt>
                <c:pt idx="3">
                  <c:v>給料の減少</c:v>
                </c:pt>
                <c:pt idx="4">
                  <c:v>事業資金</c:v>
                </c:pt>
                <c:pt idx="5">
                  <c:v>負債の返済</c:v>
                </c:pt>
                <c:pt idx="6">
                  <c:v>保証債務</c:v>
                </c:pt>
                <c:pt idx="7">
                  <c:v>債務の肩代わり</c:v>
                </c:pt>
                <c:pt idx="8">
                  <c:v>名義貸し</c:v>
                </c:pt>
                <c:pt idx="9">
                  <c:v>生活用品の購入</c:v>
                </c:pt>
                <c:pt idx="10">
                  <c:v>教育資金</c:v>
                </c:pt>
                <c:pt idx="11">
                  <c:v>冠婚葬祭</c:v>
                </c:pt>
                <c:pt idx="12">
                  <c:v>住宅購入</c:v>
                </c:pt>
                <c:pt idx="13">
                  <c:v>ギャンブル</c:v>
                </c:pt>
                <c:pt idx="14">
                  <c:v>浪費・遊興費</c:v>
                </c:pt>
                <c:pt idx="15">
                  <c:v>投資</c:v>
                </c:pt>
                <c:pt idx="16">
                  <c:v>ｸﾚｼﾞｯﾄｶｰﾄﾞによる購入</c:v>
                </c:pt>
                <c:pt idx="17">
                  <c:v>その他</c:v>
                </c:pt>
              </c:strCache>
            </c:strRef>
          </c:cat>
          <c:val>
            <c:numRef>
              <c:f>Sheet1!$C$3:$C$20</c:f>
              <c:numCache>
                <c:formatCode>0.00%</c:formatCode>
                <c:ptCount val="18"/>
                <c:pt idx="0">
                  <c:v>0.25679999999999997</c:v>
                </c:pt>
                <c:pt idx="1">
                  <c:v>9.7000000000000003E-2</c:v>
                </c:pt>
                <c:pt idx="2">
                  <c:v>7.3200000000000001E-2</c:v>
                </c:pt>
                <c:pt idx="3">
                  <c:v>0.04</c:v>
                </c:pt>
                <c:pt idx="4">
                  <c:v>6.7100000000000007E-2</c:v>
                </c:pt>
                <c:pt idx="5">
                  <c:v>8.5199999999999998E-2</c:v>
                </c:pt>
                <c:pt idx="6">
                  <c:v>3.9300000000000002E-2</c:v>
                </c:pt>
                <c:pt idx="7">
                  <c:v>1.17E-2</c:v>
                </c:pt>
                <c:pt idx="8">
                  <c:v>5.4000000000000003E-3</c:v>
                </c:pt>
                <c:pt idx="9">
                  <c:v>6.1400000000000003E-2</c:v>
                </c:pt>
                <c:pt idx="10">
                  <c:v>4.1000000000000002E-2</c:v>
                </c:pt>
                <c:pt idx="11">
                  <c:v>6.7000000000000002E-3</c:v>
                </c:pt>
                <c:pt idx="12">
                  <c:v>3.0200000000000001E-2</c:v>
                </c:pt>
                <c:pt idx="13">
                  <c:v>2.9899999999999999E-2</c:v>
                </c:pt>
                <c:pt idx="14">
                  <c:v>4.7300000000000002E-2</c:v>
                </c:pt>
                <c:pt idx="15">
                  <c:v>6.4000000000000003E-3</c:v>
                </c:pt>
                <c:pt idx="16">
                  <c:v>3.8899999999999997E-2</c:v>
                </c:pt>
                <c:pt idx="17">
                  <c:v>6.2399999999999997E-2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4-5A1F-48AF-9762-07BF697AA82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302" cy="493237"/>
          </a:xfrm>
          <a:prstGeom prst="rect">
            <a:avLst/>
          </a:prstGeom>
        </p:spPr>
        <p:txBody>
          <a:bodyPr vert="horz" lIns="90654" tIns="45327" rIns="90654" bIns="4532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quarter" idx="1"/>
          </p:nvPr>
        </p:nvSpPr>
        <p:spPr>
          <a:xfrm>
            <a:off x="3814890" y="0"/>
            <a:ext cx="2919302" cy="493237"/>
          </a:xfrm>
          <a:prstGeom prst="rect">
            <a:avLst/>
          </a:prstGeom>
        </p:spPr>
        <p:txBody>
          <a:bodyPr vert="horz" lIns="90654" tIns="45327" rIns="90654" bIns="45327" rtlCol="0"/>
          <a:lstStyle>
            <a:lvl1pPr algn="r">
              <a:defRPr sz="1200"/>
            </a:lvl1pPr>
          </a:lstStyle>
          <a:p>
            <a:fld id="{7BF635A9-3AB0-4460-A098-D866DB3CD632}" type="datetimeFigureOut">
              <a:rPr kumimoji="1" lang="ja-JP" altLang="en-US" smtClean="0"/>
              <a:pPr/>
              <a:t>2023/4/25</a:t>
            </a:fld>
            <a:endParaRPr kumimoji="1"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2"/>
          </p:nvPr>
        </p:nvSpPr>
        <p:spPr>
          <a:xfrm>
            <a:off x="0" y="9371501"/>
            <a:ext cx="2919302" cy="493236"/>
          </a:xfrm>
          <a:prstGeom prst="rect">
            <a:avLst/>
          </a:prstGeom>
        </p:spPr>
        <p:txBody>
          <a:bodyPr vert="horz" lIns="90654" tIns="45327" rIns="90654" bIns="4532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3"/>
          </p:nvPr>
        </p:nvSpPr>
        <p:spPr>
          <a:xfrm>
            <a:off x="3814890" y="9371501"/>
            <a:ext cx="2919302" cy="493236"/>
          </a:xfrm>
          <a:prstGeom prst="rect">
            <a:avLst/>
          </a:prstGeom>
        </p:spPr>
        <p:txBody>
          <a:bodyPr vert="horz" lIns="90654" tIns="45327" rIns="90654" bIns="45327" rtlCol="0" anchor="b"/>
          <a:lstStyle>
            <a:lvl1pPr algn="r">
              <a:defRPr sz="1200"/>
            </a:lvl1pPr>
          </a:lstStyle>
          <a:p>
            <a:fld id="{AF8EA536-4D97-4950-9C13-68434BEB36A4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239477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316"/>
          </a:xfrm>
          <a:prstGeom prst="rect">
            <a:avLst/>
          </a:prstGeom>
        </p:spPr>
        <p:txBody>
          <a:bodyPr vert="horz" lIns="90654" tIns="45327" rIns="90654" bIns="4532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3815374" y="0"/>
            <a:ext cx="2918831" cy="493316"/>
          </a:xfrm>
          <a:prstGeom prst="rect">
            <a:avLst/>
          </a:prstGeom>
        </p:spPr>
        <p:txBody>
          <a:bodyPr vert="horz" lIns="90654" tIns="45327" rIns="90654" bIns="45327" rtlCol="0"/>
          <a:lstStyle>
            <a:lvl1pPr algn="r">
              <a:defRPr sz="1200"/>
            </a:lvl1pPr>
          </a:lstStyle>
          <a:p>
            <a:fld id="{5BE3DAEE-7482-4433-89F6-1637D68B7171}" type="datetimeFigureOut">
              <a:rPr kumimoji="1" lang="ja-JP" altLang="en-US" smtClean="0"/>
              <a:pPr/>
              <a:t>2023/4/25</a:t>
            </a:fld>
            <a:endParaRPr kumimoji="1"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904875" y="741363"/>
            <a:ext cx="4927600" cy="36972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654" tIns="45327" rIns="90654" bIns="45327" rtlCol="0" anchor="ctr"/>
          <a:lstStyle/>
          <a:p>
            <a:endParaRPr lang="ja-JP" altLang="en-US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vert="horz" lIns="90654" tIns="45327" rIns="90654" bIns="45327" rtlCol="0">
            <a:normAutofit/>
          </a:bodyPr>
          <a:lstStyle/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0" y="9371285"/>
            <a:ext cx="2918831" cy="493316"/>
          </a:xfrm>
          <a:prstGeom prst="rect">
            <a:avLst/>
          </a:prstGeom>
        </p:spPr>
        <p:txBody>
          <a:bodyPr vert="horz" lIns="90654" tIns="45327" rIns="90654" bIns="4532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3815374" y="9371285"/>
            <a:ext cx="2918831" cy="493316"/>
          </a:xfrm>
          <a:prstGeom prst="rect">
            <a:avLst/>
          </a:prstGeom>
        </p:spPr>
        <p:txBody>
          <a:bodyPr vert="horz" lIns="90654" tIns="45327" rIns="90654" bIns="45327" rtlCol="0" anchor="b"/>
          <a:lstStyle>
            <a:lvl1pPr algn="r">
              <a:defRPr sz="1200"/>
            </a:lvl1pPr>
          </a:lstStyle>
          <a:p>
            <a:fld id="{BF8A4C6E-3C49-4790-98FA-9342F395D230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88442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8A4C6E-3C49-4790-98FA-9342F395D230}" type="slidenum">
              <a:rPr lang="ja-JP" altLang="en-US" smtClean="0">
                <a:solidFill>
                  <a:prstClr val="black"/>
                </a:solidFill>
              </a:rPr>
              <a:pPr/>
              <a:t>1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5951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8A4C6E-3C49-4790-98FA-9342F395D230}" type="slidenum">
              <a:rPr lang="ja-JP" altLang="en-US" smtClean="0">
                <a:solidFill>
                  <a:prstClr val="black"/>
                </a:solidFill>
              </a:rPr>
              <a:pPr/>
              <a:t>10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9477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8A4C6E-3C49-4790-98FA-9342F395D230}" type="slidenum">
              <a:rPr lang="ja-JP" altLang="en-US" smtClean="0">
                <a:solidFill>
                  <a:prstClr val="black"/>
                </a:solidFill>
              </a:rPr>
              <a:pPr/>
              <a:t>11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8036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en-US" altLang="ja-JP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8A4C6E-3C49-4790-98FA-9342F395D230}" type="slidenum">
              <a:rPr lang="ja-JP" altLang="en-US" smtClean="0">
                <a:solidFill>
                  <a:prstClr val="black"/>
                </a:solidFill>
              </a:rPr>
              <a:pPr/>
              <a:t>13</a:t>
            </a:fld>
            <a:endParaRPr lang="ja-JP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1887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8A4C6E-3C49-4790-98FA-9342F395D230}" type="slidenum">
              <a:rPr lang="ja-JP" altLang="en-US" smtClean="0">
                <a:solidFill>
                  <a:prstClr val="black"/>
                </a:solidFill>
              </a:rPr>
              <a:pPr/>
              <a:t>14</a:t>
            </a:fld>
            <a:endParaRPr lang="ja-JP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38948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8A4C6E-3C49-4790-98FA-9342F395D230}" type="slidenum">
              <a:rPr lang="ja-JP" altLang="en-US" smtClean="0">
                <a:solidFill>
                  <a:prstClr val="black"/>
                </a:solidFill>
              </a:rPr>
              <a:pPr/>
              <a:t>15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4327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8A4C6E-3C49-4790-98FA-9342F395D230}" type="slidenum">
              <a:rPr lang="ja-JP" altLang="en-US" smtClean="0">
                <a:solidFill>
                  <a:prstClr val="black"/>
                </a:solidFill>
              </a:rPr>
              <a:pPr/>
              <a:t>16</a:t>
            </a:fld>
            <a:endParaRPr lang="ja-JP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5972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en-US" altLang="ja-JP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8A4C6E-3C49-4790-98FA-9342F395D230}" type="slidenum">
              <a:rPr lang="ja-JP" altLang="en-US" smtClean="0">
                <a:solidFill>
                  <a:prstClr val="black"/>
                </a:solidFill>
              </a:rPr>
              <a:pPr/>
              <a:t>17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3977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8A4C6E-3C49-4790-98FA-9342F395D230}" type="slidenum">
              <a:rPr lang="ja-JP" altLang="en-US" smtClean="0">
                <a:solidFill>
                  <a:prstClr val="black"/>
                </a:solidFill>
              </a:rPr>
              <a:pPr/>
              <a:t>18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67994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8A4C6E-3C49-4790-98FA-9342F395D230}" type="slidenum">
              <a:rPr lang="ja-JP" altLang="en-US" smtClean="0">
                <a:solidFill>
                  <a:prstClr val="black"/>
                </a:solidFill>
              </a:rPr>
              <a:pPr/>
              <a:t>19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6258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8A4C6E-3C49-4790-98FA-9342F395D230}" type="slidenum">
              <a:rPr lang="ja-JP" altLang="en-US" smtClean="0">
                <a:solidFill>
                  <a:prstClr val="black"/>
                </a:solidFill>
              </a:rPr>
              <a:pPr/>
              <a:t>20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4290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8A4C6E-3C49-4790-98FA-9342F395D230}" type="slidenum">
              <a:rPr lang="ja-JP" altLang="en-US" smtClean="0">
                <a:solidFill>
                  <a:prstClr val="black"/>
                </a:solidFill>
              </a:rPr>
              <a:pPr/>
              <a:t>2</a:t>
            </a:fld>
            <a:endParaRPr lang="ja-JP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39152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8A4C6E-3C49-4790-98FA-9342F395D230}" type="slidenum">
              <a:rPr lang="ja-JP" altLang="en-US" smtClean="0">
                <a:solidFill>
                  <a:prstClr val="black"/>
                </a:solidFill>
              </a:rPr>
              <a:pPr/>
              <a:t>21</a:t>
            </a:fld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303084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8A4C6E-3C49-4790-98FA-9342F395D230}" type="slidenum">
              <a:rPr lang="ja-JP" altLang="en-US" smtClean="0">
                <a:solidFill>
                  <a:prstClr val="black"/>
                </a:solidFill>
              </a:rPr>
              <a:pPr/>
              <a:t>22</a:t>
            </a:fld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600348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8A4C6E-3C49-4790-98FA-9342F395D230}" type="slidenum">
              <a:rPr lang="ja-JP" altLang="en-US" smtClean="0">
                <a:solidFill>
                  <a:prstClr val="black"/>
                </a:solidFill>
              </a:rPr>
              <a:pPr/>
              <a:t>23</a:t>
            </a:fld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2875838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8A4C6E-3C49-4790-98FA-9342F395D230}" type="slidenum">
              <a:rPr lang="ja-JP" altLang="en-US" smtClean="0">
                <a:solidFill>
                  <a:prstClr val="black"/>
                </a:solidFill>
              </a:rPr>
              <a:pPr/>
              <a:t>24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244123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8A4C6E-3C49-4790-98FA-9342F395D230}" type="slidenum">
              <a:rPr lang="ja-JP" altLang="en-US" smtClean="0">
                <a:solidFill>
                  <a:prstClr val="black"/>
                </a:solidFill>
              </a:rPr>
              <a:pPr/>
              <a:t>25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824993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8A4C6E-3C49-4790-98FA-9342F395D230}" type="slidenum">
              <a:rPr lang="ja-JP" altLang="en-US" smtClean="0">
                <a:solidFill>
                  <a:prstClr val="black"/>
                </a:solidFill>
              </a:rPr>
              <a:pPr/>
              <a:t>26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11016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8A4C6E-3C49-4790-98FA-9342F395D230}" type="slidenum">
              <a:rPr lang="ja-JP" altLang="en-US" smtClean="0">
                <a:solidFill>
                  <a:prstClr val="black"/>
                </a:solidFill>
              </a:rPr>
              <a:pPr/>
              <a:t>27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16779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8A4C6E-3C49-4790-98FA-9342F395D230}" type="slidenum">
              <a:rPr lang="ja-JP" altLang="en-US" smtClean="0">
                <a:solidFill>
                  <a:prstClr val="black"/>
                </a:solidFill>
              </a:rPr>
              <a:pPr/>
              <a:t>28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304150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8A4C6E-3C49-4790-98FA-9342F395D230}" type="slidenum">
              <a:rPr lang="ja-JP" altLang="en-US" smtClean="0">
                <a:solidFill>
                  <a:prstClr val="black"/>
                </a:solidFill>
              </a:rPr>
              <a:pPr/>
              <a:t>29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9008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8A4C6E-3C49-4790-98FA-9342F395D230}" type="slidenum">
              <a:rPr lang="ja-JP" altLang="en-US" smtClean="0">
                <a:solidFill>
                  <a:prstClr val="black"/>
                </a:solidFill>
              </a:rPr>
              <a:pPr/>
              <a:t>3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13271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8A4C6E-3C49-4790-98FA-9342F395D230}" type="slidenum">
              <a:rPr lang="ja-JP" altLang="en-US" smtClean="0">
                <a:solidFill>
                  <a:prstClr val="black"/>
                </a:solidFill>
              </a:rPr>
              <a:pPr/>
              <a:t>4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22907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8A4C6E-3C49-4790-98FA-9342F395D230}" type="slidenum">
              <a:rPr lang="ja-JP" altLang="en-US" smtClean="0">
                <a:solidFill>
                  <a:prstClr val="black"/>
                </a:solidFill>
              </a:rPr>
              <a:pPr/>
              <a:t>5</a:t>
            </a:fld>
            <a:endParaRPr lang="ja-JP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7599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8A4C6E-3C49-4790-98FA-9342F395D230}" type="slidenum">
              <a:rPr lang="ja-JP" altLang="en-US" smtClean="0">
                <a:solidFill>
                  <a:prstClr val="black"/>
                </a:solidFill>
              </a:rPr>
              <a:pPr/>
              <a:t>6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3859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8A4C6E-3C49-4790-98FA-9342F395D230}" type="slidenum">
              <a:rPr lang="ja-JP" altLang="en-US" smtClean="0">
                <a:solidFill>
                  <a:prstClr val="black"/>
                </a:solidFill>
              </a:rPr>
              <a:pPr/>
              <a:t>7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1935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8A4C6E-3C49-4790-98FA-9342F395D230}" type="slidenum">
              <a:rPr lang="ja-JP" altLang="en-US" smtClean="0">
                <a:solidFill>
                  <a:prstClr val="black"/>
                </a:solidFill>
              </a:rPr>
              <a:pPr/>
              <a:t>8</a:t>
            </a:fld>
            <a:endParaRPr lang="ja-JP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2631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8A4C6E-3C49-4790-98FA-9342F395D230}" type="slidenum">
              <a:rPr lang="ja-JP" altLang="en-US" smtClean="0">
                <a:solidFill>
                  <a:prstClr val="black"/>
                </a:solidFill>
              </a:rPr>
              <a:pPr/>
              <a:t>9</a:t>
            </a:fld>
            <a:endParaRPr lang="ja-JP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0403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二等辺三角形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タイトル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ja-JP" altLang="en-US"/>
              <a:t>マスタ タイトルの書式設定</a:t>
            </a:r>
            <a:endParaRPr kumimoji="0" lang="en-US"/>
          </a:p>
        </p:txBody>
      </p:sp>
      <p:sp>
        <p:nvSpPr>
          <p:cNvPr id="9" name="サブタイトル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ja-JP" altLang="en-US"/>
              <a:t>マスタ サブタイトルの書式設定</a:t>
            </a:r>
            <a:endParaRPr kumimoji="0" lang="en-US"/>
          </a:p>
        </p:txBody>
      </p:sp>
      <p:sp>
        <p:nvSpPr>
          <p:cNvPr id="28" name="日付プレースホルダ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D5384F54-E9D9-44F0-8C8C-04F05587932E}" type="datetimeFigureOut">
              <a:rPr kumimoji="1" lang="ja-JP" altLang="en-US" smtClean="0"/>
              <a:pPr/>
              <a:t>2023/4/25</a:t>
            </a:fld>
            <a:endParaRPr kumimoji="1" lang="ja-JP" altLang="en-US"/>
          </a:p>
        </p:txBody>
      </p:sp>
      <p:sp>
        <p:nvSpPr>
          <p:cNvPr id="17" name="フッター プレースホルダ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kumimoji="1" lang="ja-JP" altLang="en-US"/>
          </a:p>
        </p:txBody>
      </p:sp>
      <p:sp>
        <p:nvSpPr>
          <p:cNvPr id="29" name="スライド番号プレースホルダ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95B3E77B-BA91-4073-81C7-95759CB5C0F9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ja-JP" altLang="en-US"/>
              <a:t>マスタ タイトルの書式設定</a:t>
            </a:r>
            <a:endParaRPr kumimoji="0" 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ja-JP" altLang="en-US"/>
              <a:t>マスタ テキストの書式設定</a:t>
            </a:r>
          </a:p>
          <a:p>
            <a:pPr lvl="1" eaLnBrk="1" latinLnBrk="0" hangingPunct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 eaLnBrk="1" latinLnBrk="0" hangingPunct="1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 eaLnBrk="1" latinLnBrk="0" hangingPunct="1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 eaLnBrk="1" latinLnBrk="0" hangingPunct="1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kumimoji="0" 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84F54-E9D9-44F0-8C8C-04F05587932E}" type="datetimeFigureOut">
              <a:rPr kumimoji="1" lang="ja-JP" altLang="en-US" smtClean="0"/>
              <a:pPr/>
              <a:t>2023/4/25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3E77B-BA91-4073-81C7-95759CB5C0F9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ja-JP" altLang="en-US"/>
              <a:t>マスタ タイトルの書式設定</a:t>
            </a:r>
            <a:endParaRPr kumimoji="0" 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ja-JP" altLang="en-US"/>
              <a:t>マスタ テキストの書式設定</a:t>
            </a:r>
          </a:p>
          <a:p>
            <a:pPr lvl="1" eaLnBrk="1" latinLnBrk="0" hangingPunct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 eaLnBrk="1" latinLnBrk="0" hangingPunct="1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 eaLnBrk="1" latinLnBrk="0" hangingPunct="1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 eaLnBrk="1" latinLnBrk="0" hangingPunct="1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kumimoji="0" 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84F54-E9D9-44F0-8C8C-04F05587932E}" type="datetimeFigureOut">
              <a:rPr kumimoji="1" lang="ja-JP" altLang="en-US" smtClean="0"/>
              <a:pPr/>
              <a:t>2023/4/25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3E77B-BA91-4073-81C7-95759CB5C0F9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二等辺三角形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8" name="タイトル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ja-JP" altLang="en-US"/>
              <a:t>マスタ タイトルの書式設定</a:t>
            </a:r>
            <a:endParaRPr kumimoji="0" lang="en-US"/>
          </a:p>
        </p:txBody>
      </p:sp>
      <p:sp>
        <p:nvSpPr>
          <p:cNvPr id="9" name="サブタイトル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ja-JP" altLang="en-US"/>
              <a:t>マスタ サブタイトルの書式設定</a:t>
            </a:r>
            <a:endParaRPr kumimoji="0" lang="en-US"/>
          </a:p>
        </p:txBody>
      </p:sp>
      <p:sp>
        <p:nvSpPr>
          <p:cNvPr id="28" name="日付プレースホルダ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D5384F54-E9D9-44F0-8C8C-04F05587932E}" type="datetimeFigureOut">
              <a:rPr kumimoji="1" lang="ja-JP" altLang="en-US" smtClean="0">
                <a:solidFill>
                  <a:prstClr val="white"/>
                </a:solidFill>
              </a:rPr>
              <a:pPr/>
              <a:t>2023/4/25</a:t>
            </a:fld>
            <a:endParaRPr kumimoji="1" lang="ja-JP" altLang="en-US">
              <a:solidFill>
                <a:prstClr val="white"/>
              </a:solidFill>
            </a:endParaRPr>
          </a:p>
        </p:txBody>
      </p:sp>
      <p:sp>
        <p:nvSpPr>
          <p:cNvPr id="17" name="フッター プレースホルダ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kumimoji="1" lang="ja-JP" altLang="en-US">
              <a:solidFill>
                <a:prstClr val="white"/>
              </a:solidFill>
            </a:endParaRPr>
          </a:p>
        </p:txBody>
      </p:sp>
      <p:sp>
        <p:nvSpPr>
          <p:cNvPr id="29" name="スライド番号プレースホルダ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95B3E77B-BA91-4073-81C7-95759CB5C0F9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702196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ja-JP" altLang="en-US"/>
              <a:t>マスタ タイトルの書式設定</a:t>
            </a:r>
            <a:endParaRPr kumimoji="0" 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ja-JP" altLang="en-US"/>
              <a:t>マスタ テキストの書式設定</a:t>
            </a:r>
          </a:p>
          <a:p>
            <a:pPr lvl="1" eaLnBrk="1" latinLnBrk="0" hangingPunct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 eaLnBrk="1" latinLnBrk="0" hangingPunct="1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 eaLnBrk="1" latinLnBrk="0" hangingPunct="1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 eaLnBrk="1" latinLnBrk="0" hangingPunct="1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kumimoji="0" 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D5384F54-E9D9-44F0-8C8C-04F05587932E}" type="datetimeFigureOut">
              <a:rPr kumimoji="1" lang="ja-JP" altLang="en-US" smtClean="0">
                <a:solidFill>
                  <a:prstClr val="white"/>
                </a:solidFill>
              </a:rPr>
              <a:pPr/>
              <a:t>2023/4/25</a:t>
            </a:fld>
            <a:endParaRPr kumimoji="1" lang="ja-JP" altLang="en-US">
              <a:solidFill>
                <a:prstClr val="white"/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kumimoji="1" lang="ja-JP" altLang="en-US">
              <a:solidFill>
                <a:prstClr val="white"/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3E77B-BA91-4073-81C7-95759CB5C0F9}" type="slidenum">
              <a:rPr kumimoji="1" lang="ja-JP" altLang="en-US" smtClean="0">
                <a:solidFill>
                  <a:prstClr val="white"/>
                </a:solidFill>
              </a:rPr>
              <a:pPr/>
              <a:t>‹#›</a:t>
            </a:fld>
            <a:endParaRPr kumimoji="1" lang="ja-JP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9427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セクション見出し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直角三角形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8" name="二等辺三角形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D5384F54-E9D9-44F0-8C8C-04F05587932E}" type="datetimeFigureOut">
              <a:rPr kumimoji="1" lang="ja-JP" altLang="en-US" smtClean="0">
                <a:solidFill>
                  <a:prstClr val="white"/>
                </a:solidFill>
              </a:rPr>
              <a:pPr/>
              <a:t>2023/4/25</a:t>
            </a:fld>
            <a:endParaRPr kumimoji="1" lang="ja-JP" altLang="en-US">
              <a:solidFill>
                <a:prstClr val="white"/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kumimoji="1" lang="ja-JP" altLang="en-US">
              <a:solidFill>
                <a:prstClr val="white"/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95B3E77B-BA91-4073-81C7-95759CB5C0F9}" type="slidenum">
              <a:rPr kumimoji="1" lang="ja-JP" altLang="en-US" smtClean="0">
                <a:solidFill>
                  <a:prstClr val="white"/>
                </a:solidFill>
              </a:rPr>
              <a:pPr/>
              <a:t>‹#›</a:t>
            </a:fld>
            <a:endParaRPr kumimoji="1" lang="ja-JP" altLang="en-US">
              <a:solidFill>
                <a:prstClr val="white"/>
              </a:solidFill>
            </a:endParaRPr>
          </a:p>
        </p:txBody>
      </p:sp>
      <p:cxnSp>
        <p:nvCxnSpPr>
          <p:cNvPr id="11" name="直線コネクタ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ja-JP" altLang="en-US"/>
              <a:t>マスタ タイトルの書式設定</a:t>
            </a:r>
            <a:endParaRPr kumimoji="0" 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ja-JP" altLang="en-US"/>
              <a:t>マスタ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28521953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ja-JP" altLang="en-US"/>
              <a:t>マスタ タイトルの書式設定</a:t>
            </a:r>
            <a:endParaRPr kumimoji="0" 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ja-JP" altLang="en-US"/>
              <a:t>マスタ テキストの書式設定</a:t>
            </a:r>
          </a:p>
          <a:p>
            <a:pPr lvl="1" eaLnBrk="1" latinLnBrk="0" hangingPunct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 eaLnBrk="1" latinLnBrk="0" hangingPunct="1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 eaLnBrk="1" latinLnBrk="0" hangingPunct="1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 eaLnBrk="1" latinLnBrk="0" hangingPunct="1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kumimoji="0" 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ja-JP" altLang="en-US"/>
              <a:t>マスタ テキストの書式設定</a:t>
            </a:r>
          </a:p>
          <a:p>
            <a:pPr lvl="1" eaLnBrk="1" latinLnBrk="0" hangingPunct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 eaLnBrk="1" latinLnBrk="0" hangingPunct="1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 eaLnBrk="1" latinLnBrk="0" hangingPunct="1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 eaLnBrk="1" latinLnBrk="0" hangingPunct="1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kumimoji="0" 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D5384F54-E9D9-44F0-8C8C-04F05587932E}" type="datetimeFigureOut">
              <a:rPr kumimoji="1" lang="ja-JP" altLang="en-US" smtClean="0">
                <a:solidFill>
                  <a:prstClr val="white"/>
                </a:solidFill>
              </a:rPr>
              <a:pPr/>
              <a:t>2023/4/25</a:t>
            </a:fld>
            <a:endParaRPr kumimoji="1" lang="ja-JP" altLang="en-US">
              <a:solidFill>
                <a:prstClr val="white"/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kumimoji="1" lang="ja-JP" altLang="en-US">
              <a:solidFill>
                <a:prstClr val="white"/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95B3E77B-BA91-4073-81C7-95759CB5C0F9}" type="slidenum">
              <a:rPr kumimoji="1" lang="ja-JP" altLang="en-US" smtClean="0">
                <a:solidFill>
                  <a:prstClr val="white"/>
                </a:solidFill>
              </a:rPr>
              <a:pPr/>
              <a:t>‹#›</a:t>
            </a:fld>
            <a:endParaRPr kumimoji="1" lang="ja-JP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49340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較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ja-JP" altLang="en-US"/>
              <a:t>マスタ タイトルの書式設定</a:t>
            </a:r>
            <a:endParaRPr kumimoji="0" 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ja-JP" altLang="en-US"/>
              <a:t>マスタ テキストの書式設定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ja-JP" altLang="en-US"/>
              <a:t>マスタ テキストの書式設定</a:t>
            </a:r>
          </a:p>
        </p:txBody>
      </p:sp>
      <p:sp>
        <p:nvSpPr>
          <p:cNvPr id="5" name="コンテンツ プレースホルダ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ja-JP" altLang="en-US"/>
              <a:t>マスタ テキストの書式設定</a:t>
            </a:r>
          </a:p>
          <a:p>
            <a:pPr lvl="1" eaLnBrk="1" latinLnBrk="0" hangingPunct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 eaLnBrk="1" latinLnBrk="0" hangingPunct="1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 eaLnBrk="1" latinLnBrk="0" hangingPunct="1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 eaLnBrk="1" latinLnBrk="0" hangingPunct="1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kumimoji="0" lang="en-US"/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ja-JP" altLang="en-US"/>
              <a:t>マスタ テキストの書式設定</a:t>
            </a:r>
          </a:p>
          <a:p>
            <a:pPr lvl="1" eaLnBrk="1" latinLnBrk="0" hangingPunct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 eaLnBrk="1" latinLnBrk="0" hangingPunct="1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 eaLnBrk="1" latinLnBrk="0" hangingPunct="1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 eaLnBrk="1" latinLnBrk="0" hangingPunct="1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kumimoji="0" 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D5384F54-E9D9-44F0-8C8C-04F05587932E}" type="datetimeFigureOut">
              <a:rPr kumimoji="1" lang="ja-JP" altLang="en-US" smtClean="0">
                <a:solidFill>
                  <a:prstClr val="white"/>
                </a:solidFill>
              </a:rPr>
              <a:pPr/>
              <a:t>2023/4/25</a:t>
            </a:fld>
            <a:endParaRPr kumimoji="1" lang="ja-JP" altLang="en-US">
              <a:solidFill>
                <a:prstClr val="white"/>
              </a:solidFill>
            </a:endParaRPr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kumimoji="1" lang="ja-JP" altLang="en-US">
              <a:solidFill>
                <a:prstClr val="white"/>
              </a:solidFill>
            </a:endParaRPr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95B3E77B-BA91-4073-81C7-95759CB5C0F9}" type="slidenum">
              <a:rPr kumimoji="1" lang="ja-JP" altLang="en-US" smtClean="0">
                <a:solidFill>
                  <a:prstClr val="white"/>
                </a:solidFill>
              </a:rPr>
              <a:pPr/>
              <a:t>‹#›</a:t>
            </a:fld>
            <a:endParaRPr kumimoji="1" lang="ja-JP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6887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ja-JP" altLang="en-US"/>
              <a:t>マスタ タイトルの書式設定</a:t>
            </a:r>
            <a:endParaRPr kumimoji="0" 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84F54-E9D9-44F0-8C8C-04F05587932E}" type="datetimeFigureOut">
              <a:rPr kumimoji="1" lang="ja-JP" altLang="en-US" smtClean="0">
                <a:solidFill>
                  <a:prstClr val="white"/>
                </a:solidFill>
              </a:rPr>
              <a:pPr/>
              <a:t>2023/4/25</a:t>
            </a:fld>
            <a:endParaRPr kumimoji="1" lang="ja-JP" altLang="en-US">
              <a:solidFill>
                <a:prstClr val="white"/>
              </a:solidFill>
            </a:endParaRP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>
              <a:solidFill>
                <a:prstClr val="white"/>
              </a:solidFill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3E77B-BA91-4073-81C7-95759CB5C0F9}" type="slidenum">
              <a:rPr kumimoji="1" lang="ja-JP" altLang="en-US" smtClean="0">
                <a:solidFill>
                  <a:prstClr val="white"/>
                </a:solidFill>
              </a:rPr>
              <a:pPr/>
              <a:t>‹#›</a:t>
            </a:fld>
            <a:endParaRPr kumimoji="1" lang="ja-JP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7285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D5384F54-E9D9-44F0-8C8C-04F05587932E}" type="datetimeFigureOut">
              <a:rPr kumimoji="1" lang="ja-JP" altLang="en-US" smtClean="0">
                <a:solidFill>
                  <a:prstClr val="white"/>
                </a:solidFill>
              </a:rPr>
              <a:pPr/>
              <a:t>2023/4/25</a:t>
            </a:fld>
            <a:endParaRPr kumimoji="1" lang="ja-JP" altLang="en-US">
              <a:solidFill>
                <a:prstClr val="white"/>
              </a:solidFill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kumimoji="1" lang="ja-JP" altLang="en-US">
              <a:solidFill>
                <a:prstClr val="white"/>
              </a:solidFill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95B3E77B-BA91-4073-81C7-95759CB5C0F9}" type="slidenum">
              <a:rPr kumimoji="1" lang="ja-JP" altLang="en-US" smtClean="0">
                <a:solidFill>
                  <a:prstClr val="white"/>
                </a:solidFill>
              </a:rPr>
              <a:pPr/>
              <a:t>‹#›</a:t>
            </a:fld>
            <a:endParaRPr kumimoji="1" lang="ja-JP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93790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タイトル付きのコンテンツ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ja-JP" altLang="en-US"/>
              <a:t>マスタ タイトルの書式設定</a:t>
            </a:r>
            <a:endParaRPr kumimoji="0" 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ja-JP" altLang="en-US"/>
              <a:t>マスタ テキストの書式設定</a:t>
            </a:r>
          </a:p>
          <a:p>
            <a:pPr lvl="1" eaLnBrk="1" latinLnBrk="0" hangingPunct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 eaLnBrk="1" latinLnBrk="0" hangingPunct="1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 eaLnBrk="1" latinLnBrk="0" hangingPunct="1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 eaLnBrk="1" latinLnBrk="0" hangingPunct="1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kumimoji="0" 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D5384F54-E9D9-44F0-8C8C-04F05587932E}" type="datetimeFigureOut">
              <a:rPr kumimoji="1" lang="ja-JP" altLang="en-US" smtClean="0">
                <a:solidFill>
                  <a:prstClr val="white"/>
                </a:solidFill>
              </a:rPr>
              <a:pPr/>
              <a:t>2023/4/25</a:t>
            </a:fld>
            <a:endParaRPr kumimoji="1" lang="ja-JP" altLang="en-US">
              <a:solidFill>
                <a:prstClr val="white"/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kumimoji="1" lang="ja-JP" altLang="en-US">
              <a:solidFill>
                <a:prstClr val="white"/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95B3E77B-BA91-4073-81C7-95759CB5C0F9}" type="slidenum">
              <a:rPr kumimoji="1" lang="ja-JP" altLang="en-US" smtClean="0">
                <a:solidFill>
                  <a:prstClr val="white"/>
                </a:solidFill>
              </a:rPr>
              <a:pPr/>
              <a:t>‹#›</a:t>
            </a:fld>
            <a:endParaRPr kumimoji="1" lang="ja-JP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87951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ja-JP" altLang="en-US"/>
              <a:t>マスタ タイトルの書式設定</a:t>
            </a:r>
            <a:endParaRPr kumimoji="0" 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ja-JP" altLang="en-US"/>
              <a:t>マスタ テキストの書式設定</a:t>
            </a:r>
          </a:p>
          <a:p>
            <a:pPr lvl="1" eaLnBrk="1" latinLnBrk="0" hangingPunct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 eaLnBrk="1" latinLnBrk="0" hangingPunct="1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 eaLnBrk="1" latinLnBrk="0" hangingPunct="1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 eaLnBrk="1" latinLnBrk="0" hangingPunct="1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kumimoji="0" 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D5384F54-E9D9-44F0-8C8C-04F05587932E}" type="datetimeFigureOut">
              <a:rPr kumimoji="1" lang="ja-JP" altLang="en-US" smtClean="0"/>
              <a:pPr/>
              <a:t>2023/4/25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3E77B-BA91-4073-81C7-95759CB5C0F9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タイトル付きの図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ja-JP" altLang="en-US"/>
              <a:t>マスタ タイトルの書式設定</a:t>
            </a:r>
            <a:endParaRPr kumimoji="0" 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ja-JP" altLang="en-US"/>
              <a:t>アイコンをクリックして図を追加</a:t>
            </a:r>
            <a:endParaRPr kumimoji="0" lang="en-US" dirty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ja-JP" altLang="en-US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D5384F54-E9D9-44F0-8C8C-04F05587932E}" type="datetimeFigureOut">
              <a:rPr kumimoji="1" lang="ja-JP" altLang="en-US" smtClean="0">
                <a:solidFill>
                  <a:prstClr val="white"/>
                </a:solidFill>
              </a:rPr>
              <a:pPr/>
              <a:t>2023/4/25</a:t>
            </a:fld>
            <a:endParaRPr kumimoji="1" lang="ja-JP" altLang="en-US">
              <a:solidFill>
                <a:prstClr val="white"/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kumimoji="1" lang="ja-JP" altLang="en-US">
              <a:solidFill>
                <a:prstClr val="white"/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95B3E77B-BA91-4073-81C7-95759CB5C0F9}" type="slidenum">
              <a:rPr kumimoji="1" lang="ja-JP" altLang="en-US" smtClean="0">
                <a:solidFill>
                  <a:prstClr val="white"/>
                </a:solidFill>
              </a:rPr>
              <a:pPr/>
              <a:t>‹#›</a:t>
            </a:fld>
            <a:endParaRPr kumimoji="1" lang="ja-JP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488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ja-JP" altLang="en-US"/>
              <a:t>マスタ タイトルの書式設定</a:t>
            </a:r>
            <a:endParaRPr kumimoji="0" 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ja-JP" altLang="en-US"/>
              <a:t>マスタ テキストの書式設定</a:t>
            </a:r>
          </a:p>
          <a:p>
            <a:pPr lvl="1" eaLnBrk="1" latinLnBrk="0" hangingPunct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 eaLnBrk="1" latinLnBrk="0" hangingPunct="1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 eaLnBrk="1" latinLnBrk="0" hangingPunct="1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 eaLnBrk="1" latinLnBrk="0" hangingPunct="1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kumimoji="0" 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84F54-E9D9-44F0-8C8C-04F05587932E}" type="datetimeFigureOut">
              <a:rPr kumimoji="1" lang="ja-JP" altLang="en-US" smtClean="0">
                <a:solidFill>
                  <a:prstClr val="white"/>
                </a:solidFill>
              </a:rPr>
              <a:pPr/>
              <a:t>2023/4/25</a:t>
            </a:fld>
            <a:endParaRPr kumimoji="1" lang="ja-JP" altLang="en-US">
              <a:solidFill>
                <a:prstClr val="white"/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>
              <a:solidFill>
                <a:prstClr val="white"/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3E77B-BA91-4073-81C7-95759CB5C0F9}" type="slidenum">
              <a:rPr kumimoji="1" lang="ja-JP" altLang="en-US" smtClean="0">
                <a:solidFill>
                  <a:prstClr val="white"/>
                </a:solidFill>
              </a:rPr>
              <a:pPr/>
              <a:t>‹#›</a:t>
            </a:fld>
            <a:endParaRPr kumimoji="1" lang="ja-JP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64027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ja-JP" altLang="en-US"/>
              <a:t>マスタ タイトルの書式設定</a:t>
            </a:r>
            <a:endParaRPr kumimoji="0" 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ja-JP" altLang="en-US"/>
              <a:t>マスタ テキストの書式設定</a:t>
            </a:r>
          </a:p>
          <a:p>
            <a:pPr lvl="1" eaLnBrk="1" latinLnBrk="0" hangingPunct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 eaLnBrk="1" latinLnBrk="0" hangingPunct="1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 eaLnBrk="1" latinLnBrk="0" hangingPunct="1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 eaLnBrk="1" latinLnBrk="0" hangingPunct="1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kumimoji="0" 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84F54-E9D9-44F0-8C8C-04F05587932E}" type="datetimeFigureOut">
              <a:rPr kumimoji="1" lang="ja-JP" altLang="en-US" smtClean="0">
                <a:solidFill>
                  <a:prstClr val="white"/>
                </a:solidFill>
              </a:rPr>
              <a:pPr/>
              <a:t>2023/4/25</a:t>
            </a:fld>
            <a:endParaRPr kumimoji="1" lang="ja-JP" altLang="en-US">
              <a:solidFill>
                <a:prstClr val="white"/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>
              <a:solidFill>
                <a:prstClr val="white"/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3E77B-BA91-4073-81C7-95759CB5C0F9}" type="slidenum">
              <a:rPr kumimoji="1" lang="ja-JP" altLang="en-US" smtClean="0">
                <a:solidFill>
                  <a:prstClr val="white"/>
                </a:solidFill>
              </a:rPr>
              <a:pPr/>
              <a:t>‹#›</a:t>
            </a:fld>
            <a:endParaRPr kumimoji="1" lang="ja-JP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03074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直角三角形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二等辺三角形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D5384F54-E9D9-44F0-8C8C-04F05587932E}" type="datetimeFigureOut">
              <a:rPr kumimoji="1" lang="ja-JP" altLang="en-US" smtClean="0"/>
              <a:pPr/>
              <a:t>2023/4/25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95B3E77B-BA91-4073-81C7-95759CB5C0F9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  <p:cxnSp>
        <p:nvCxnSpPr>
          <p:cNvPr id="11" name="直線コネクタ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ja-JP" altLang="en-US"/>
              <a:t>マスタ タイトルの書式設定</a:t>
            </a:r>
            <a:endParaRPr kumimoji="0" 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ja-JP" altLang="en-US"/>
              <a:t>マスタ テキストの書式設定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ja-JP" altLang="en-US"/>
              <a:t>マスタ タイトルの書式設定</a:t>
            </a:r>
            <a:endParaRPr kumimoji="0" 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ja-JP" altLang="en-US"/>
              <a:t>マスタ テキストの書式設定</a:t>
            </a:r>
          </a:p>
          <a:p>
            <a:pPr lvl="1" eaLnBrk="1" latinLnBrk="0" hangingPunct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 eaLnBrk="1" latinLnBrk="0" hangingPunct="1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 eaLnBrk="1" latinLnBrk="0" hangingPunct="1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 eaLnBrk="1" latinLnBrk="0" hangingPunct="1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kumimoji="0" 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ja-JP" altLang="en-US"/>
              <a:t>マスタ テキストの書式設定</a:t>
            </a:r>
          </a:p>
          <a:p>
            <a:pPr lvl="1" eaLnBrk="1" latinLnBrk="0" hangingPunct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 eaLnBrk="1" latinLnBrk="0" hangingPunct="1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 eaLnBrk="1" latinLnBrk="0" hangingPunct="1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 eaLnBrk="1" latinLnBrk="0" hangingPunct="1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kumimoji="0" 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D5384F54-E9D9-44F0-8C8C-04F05587932E}" type="datetimeFigureOut">
              <a:rPr kumimoji="1" lang="ja-JP" altLang="en-US" smtClean="0"/>
              <a:pPr/>
              <a:t>2023/4/25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95B3E77B-BA91-4073-81C7-95759CB5C0F9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ja-JP" altLang="en-US"/>
              <a:t>マスタ タイトルの書式設定</a:t>
            </a:r>
            <a:endParaRPr kumimoji="0" 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ja-JP" altLang="en-US"/>
              <a:t>マスタ テキストの書式設定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ja-JP" altLang="en-US"/>
              <a:t>マスタ テキストの書式設定</a:t>
            </a:r>
          </a:p>
        </p:txBody>
      </p:sp>
      <p:sp>
        <p:nvSpPr>
          <p:cNvPr id="5" name="コンテンツ プレースホルダ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ja-JP" altLang="en-US"/>
              <a:t>マスタ テキストの書式設定</a:t>
            </a:r>
          </a:p>
          <a:p>
            <a:pPr lvl="1" eaLnBrk="1" latinLnBrk="0" hangingPunct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 eaLnBrk="1" latinLnBrk="0" hangingPunct="1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 eaLnBrk="1" latinLnBrk="0" hangingPunct="1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 eaLnBrk="1" latinLnBrk="0" hangingPunct="1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kumimoji="0" lang="en-US"/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ja-JP" altLang="en-US"/>
              <a:t>マスタ テキストの書式設定</a:t>
            </a:r>
          </a:p>
          <a:p>
            <a:pPr lvl="1" eaLnBrk="1" latinLnBrk="0" hangingPunct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 eaLnBrk="1" latinLnBrk="0" hangingPunct="1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 eaLnBrk="1" latinLnBrk="0" hangingPunct="1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 eaLnBrk="1" latinLnBrk="0" hangingPunct="1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kumimoji="0" 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D5384F54-E9D9-44F0-8C8C-04F05587932E}" type="datetimeFigureOut">
              <a:rPr kumimoji="1" lang="ja-JP" altLang="en-US" smtClean="0"/>
              <a:pPr/>
              <a:t>2023/4/25</a:t>
            </a:fld>
            <a:endParaRPr kumimoji="1" lang="ja-JP" altLang="en-US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95B3E77B-BA91-4073-81C7-95759CB5C0F9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ja-JP" altLang="en-US"/>
              <a:t>マスタ タイトルの書式設定</a:t>
            </a:r>
            <a:endParaRPr kumimoji="0" 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84F54-E9D9-44F0-8C8C-04F05587932E}" type="datetimeFigureOut">
              <a:rPr kumimoji="1" lang="ja-JP" altLang="en-US" smtClean="0"/>
              <a:pPr/>
              <a:t>2023/4/25</a:t>
            </a:fld>
            <a:endParaRPr kumimoji="1"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3E77B-BA91-4073-81C7-95759CB5C0F9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D5384F54-E9D9-44F0-8C8C-04F05587932E}" type="datetimeFigureOut">
              <a:rPr kumimoji="1" lang="ja-JP" altLang="en-US" smtClean="0"/>
              <a:pPr/>
              <a:t>2023/4/25</a:t>
            </a:fld>
            <a:endParaRPr kumimoji="1"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95B3E77B-BA91-4073-81C7-95759CB5C0F9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ja-JP" altLang="en-US"/>
              <a:t>マスタ タイトルの書式設定</a:t>
            </a:r>
            <a:endParaRPr kumimoji="0" 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ja-JP" altLang="en-US"/>
              <a:t>マスタ テキストの書式設定</a:t>
            </a:r>
          </a:p>
          <a:p>
            <a:pPr lvl="1" eaLnBrk="1" latinLnBrk="0" hangingPunct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 eaLnBrk="1" latinLnBrk="0" hangingPunct="1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 eaLnBrk="1" latinLnBrk="0" hangingPunct="1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 eaLnBrk="1" latinLnBrk="0" hangingPunct="1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kumimoji="0" 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D5384F54-E9D9-44F0-8C8C-04F05587932E}" type="datetimeFigureOut">
              <a:rPr kumimoji="1" lang="ja-JP" altLang="en-US" smtClean="0"/>
              <a:pPr/>
              <a:t>2023/4/25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95B3E77B-BA91-4073-81C7-95759CB5C0F9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ja-JP" altLang="en-US"/>
              <a:t>マスタ タイトルの書式設定</a:t>
            </a:r>
            <a:endParaRPr kumimoji="0" 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ja-JP" altLang="en-US"/>
              <a:t>アイコンをクリックして図を追加</a:t>
            </a:r>
            <a:endParaRPr kumimoji="0" lang="en-US" dirty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ja-JP" altLang="en-US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D5384F54-E9D9-44F0-8C8C-04F05587932E}" type="datetimeFigureOut">
              <a:rPr kumimoji="1" lang="ja-JP" altLang="en-US" smtClean="0"/>
              <a:pPr/>
              <a:t>2023/4/25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95B3E77B-BA91-4073-81C7-95759CB5C0F9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直角三角形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直線コネクタ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タイトル プレースホルダ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ja-JP" altLang="en-US"/>
              <a:t>マスタ タイトルの書式設定</a:t>
            </a:r>
            <a:endParaRPr kumimoji="0" lang="en-US"/>
          </a:p>
        </p:txBody>
      </p:sp>
      <p:sp>
        <p:nvSpPr>
          <p:cNvPr id="13" name="テキスト プレースホルダ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ja-JP" altLang="en-US"/>
              <a:t>マスタ テキストの書式設定</a:t>
            </a:r>
          </a:p>
          <a:p>
            <a:pPr lvl="1" eaLnBrk="1" latinLnBrk="0" hangingPunct="1"/>
            <a:r>
              <a:rPr kumimoji="0" lang="ja-JP" altLang="en-US"/>
              <a:t>第 </a:t>
            </a:r>
            <a:r>
              <a:rPr kumimoji="0" lang="en-US" altLang="ja-JP"/>
              <a:t>2 </a:t>
            </a:r>
            <a:r>
              <a:rPr kumimoji="0" lang="ja-JP" altLang="en-US"/>
              <a:t>レベル</a:t>
            </a:r>
          </a:p>
          <a:p>
            <a:pPr lvl="2" eaLnBrk="1" latinLnBrk="0" hangingPunct="1"/>
            <a:r>
              <a:rPr kumimoji="0" lang="ja-JP" altLang="en-US"/>
              <a:t>第 </a:t>
            </a:r>
            <a:r>
              <a:rPr kumimoji="0" lang="en-US" altLang="ja-JP"/>
              <a:t>3 </a:t>
            </a:r>
            <a:r>
              <a:rPr kumimoji="0" lang="ja-JP" altLang="en-US"/>
              <a:t>レベル</a:t>
            </a:r>
          </a:p>
          <a:p>
            <a:pPr lvl="3" eaLnBrk="1" latinLnBrk="0" hangingPunct="1"/>
            <a:r>
              <a:rPr kumimoji="0" lang="ja-JP" altLang="en-US"/>
              <a:t>第 </a:t>
            </a:r>
            <a:r>
              <a:rPr kumimoji="0" lang="en-US" altLang="ja-JP"/>
              <a:t>4 </a:t>
            </a:r>
            <a:r>
              <a:rPr kumimoji="0" lang="ja-JP" altLang="en-US"/>
              <a:t>レベル</a:t>
            </a:r>
          </a:p>
          <a:p>
            <a:pPr lvl="4" eaLnBrk="1" latinLnBrk="0" hangingPunct="1"/>
            <a:r>
              <a:rPr kumimoji="0" lang="ja-JP" altLang="en-US"/>
              <a:t>第 </a:t>
            </a:r>
            <a:r>
              <a:rPr kumimoji="0" lang="en-US" altLang="ja-JP"/>
              <a:t>5 </a:t>
            </a:r>
            <a:r>
              <a:rPr kumimoji="0" lang="ja-JP" altLang="en-US"/>
              <a:t>レベル</a:t>
            </a:r>
            <a:endParaRPr kumimoji="0" lang="en-US"/>
          </a:p>
        </p:txBody>
      </p:sp>
      <p:sp>
        <p:nvSpPr>
          <p:cNvPr id="14" name="日付プレースホルダ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D5384F54-E9D9-44F0-8C8C-04F05587932E}" type="datetimeFigureOut">
              <a:rPr kumimoji="1" lang="ja-JP" altLang="en-US" smtClean="0"/>
              <a:pPr/>
              <a:t>2023/4/25</a:t>
            </a:fld>
            <a:endParaRPr kumimoji="1"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23" name="スライド番号プレースホルダ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95B3E77B-BA91-4073-81C7-95759CB5C0F9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marL="484632" algn="l" rtl="0" eaLnBrk="1" latinLnBrk="0" hangingPunct="1">
        <a:spcBef>
          <a:spcPct val="0"/>
        </a:spcBef>
        <a:buNone/>
        <a:defRPr kumimoji="1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1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1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直角三角形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kumimoji="0" lang="en-US">
              <a:solidFill>
                <a:prstClr val="white"/>
              </a:solidFill>
            </a:endParaRPr>
          </a:p>
        </p:txBody>
      </p:sp>
      <p:cxnSp>
        <p:nvCxnSpPr>
          <p:cNvPr id="8" name="直線コネクタ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タイトル プレースホルダ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ja-JP" altLang="en-US"/>
              <a:t>マスタ タイトルの書式設定</a:t>
            </a:r>
            <a:endParaRPr kumimoji="0" lang="en-US"/>
          </a:p>
        </p:txBody>
      </p:sp>
      <p:sp>
        <p:nvSpPr>
          <p:cNvPr id="13" name="テキスト プレースホルダ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ja-JP" altLang="en-US"/>
              <a:t>マスタ テキストの書式設定</a:t>
            </a:r>
          </a:p>
          <a:p>
            <a:pPr lvl="1" eaLnBrk="1" latinLnBrk="0" hangingPunct="1"/>
            <a:r>
              <a:rPr kumimoji="0" lang="ja-JP" altLang="en-US"/>
              <a:t>第 </a:t>
            </a:r>
            <a:r>
              <a:rPr kumimoji="0" lang="en-US" altLang="ja-JP"/>
              <a:t>2 </a:t>
            </a:r>
            <a:r>
              <a:rPr kumimoji="0" lang="ja-JP" altLang="en-US"/>
              <a:t>レベル</a:t>
            </a:r>
          </a:p>
          <a:p>
            <a:pPr lvl="2" eaLnBrk="1" latinLnBrk="0" hangingPunct="1"/>
            <a:r>
              <a:rPr kumimoji="0" lang="ja-JP" altLang="en-US"/>
              <a:t>第 </a:t>
            </a:r>
            <a:r>
              <a:rPr kumimoji="0" lang="en-US" altLang="ja-JP"/>
              <a:t>3 </a:t>
            </a:r>
            <a:r>
              <a:rPr kumimoji="0" lang="ja-JP" altLang="en-US"/>
              <a:t>レベル</a:t>
            </a:r>
          </a:p>
          <a:p>
            <a:pPr lvl="3" eaLnBrk="1" latinLnBrk="0" hangingPunct="1"/>
            <a:r>
              <a:rPr kumimoji="0" lang="ja-JP" altLang="en-US"/>
              <a:t>第 </a:t>
            </a:r>
            <a:r>
              <a:rPr kumimoji="0" lang="en-US" altLang="ja-JP"/>
              <a:t>4 </a:t>
            </a:r>
            <a:r>
              <a:rPr kumimoji="0" lang="ja-JP" altLang="en-US"/>
              <a:t>レベル</a:t>
            </a:r>
          </a:p>
          <a:p>
            <a:pPr lvl="4" eaLnBrk="1" latinLnBrk="0" hangingPunct="1"/>
            <a:r>
              <a:rPr kumimoji="0" lang="ja-JP" altLang="en-US"/>
              <a:t>第 </a:t>
            </a:r>
            <a:r>
              <a:rPr kumimoji="0" lang="en-US" altLang="ja-JP"/>
              <a:t>5 </a:t>
            </a:r>
            <a:r>
              <a:rPr kumimoji="0" lang="ja-JP" altLang="en-US"/>
              <a:t>レベル</a:t>
            </a:r>
            <a:endParaRPr kumimoji="0" lang="en-US"/>
          </a:p>
        </p:txBody>
      </p:sp>
      <p:sp>
        <p:nvSpPr>
          <p:cNvPr id="14" name="日付プレースホルダ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D5384F54-E9D9-44F0-8C8C-04F05587932E}" type="datetimeFigureOut">
              <a:rPr kumimoji="1" lang="ja-JP" altLang="en-US" smtClean="0">
                <a:solidFill>
                  <a:prstClr val="white"/>
                </a:solidFill>
              </a:rPr>
              <a:pPr/>
              <a:t>2023/4/25</a:t>
            </a:fld>
            <a:endParaRPr kumimoji="1" lang="ja-JP" altLang="en-US">
              <a:solidFill>
                <a:prstClr val="white"/>
              </a:solidFill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kumimoji="1" lang="ja-JP" altLang="en-US">
              <a:solidFill>
                <a:prstClr val="white"/>
              </a:solidFill>
            </a:endParaRPr>
          </a:p>
        </p:txBody>
      </p:sp>
      <p:sp>
        <p:nvSpPr>
          <p:cNvPr id="23" name="スライド番号プレースホルダ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95B3E77B-BA91-4073-81C7-95759CB5C0F9}" type="slidenum">
              <a:rPr kumimoji="1" lang="ja-JP" altLang="en-US" smtClean="0">
                <a:solidFill>
                  <a:prstClr val="white"/>
                </a:solidFill>
              </a:rPr>
              <a:pPr/>
              <a:t>‹#›</a:t>
            </a:fld>
            <a:endParaRPr kumimoji="1" lang="ja-JP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079726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marL="484632" algn="l" rtl="0" eaLnBrk="1" latinLnBrk="0" hangingPunct="1">
        <a:spcBef>
          <a:spcPct val="0"/>
        </a:spcBef>
        <a:buNone/>
        <a:defRPr kumimoji="1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1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1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wmf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8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7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4.png"/><Relationship Id="rId4" Type="http://schemas.openxmlformats.org/officeDocument/2006/relationships/image" Target="../media/image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2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yuko\Pictures\Image3.bmp"/>
          <p:cNvPicPr>
            <a:picLocks noChangeAspect="1" noChangeArrowheads="1"/>
          </p:cNvPicPr>
          <p:nvPr/>
        </p:nvPicPr>
        <p:blipFill>
          <a:blip r:embed="rId3" cstate="print"/>
          <a:srcRect t="718" r="62954"/>
          <a:stretch>
            <a:fillRect/>
          </a:stretch>
        </p:blipFill>
        <p:spPr bwMode="auto">
          <a:xfrm rot="16200000">
            <a:off x="3361556" y="1291580"/>
            <a:ext cx="2420888" cy="9144001"/>
          </a:xfrm>
          <a:prstGeom prst="rect">
            <a:avLst/>
          </a:prstGeom>
          <a:noFill/>
        </p:spPr>
      </p:pic>
      <p:sp>
        <p:nvSpPr>
          <p:cNvPr id="3" name="テキスト ボックス 2"/>
          <p:cNvSpPr txBox="1"/>
          <p:nvPr/>
        </p:nvSpPr>
        <p:spPr>
          <a:xfrm>
            <a:off x="395536" y="548680"/>
            <a:ext cx="849694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6600" b="1" dirty="0" smtClean="0">
                <a:ln w="12700">
                  <a:solidFill>
                    <a:srgbClr val="D2D2D2">
                      <a:satMod val="155000"/>
                    </a:srgb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GP創英角ﾎﾟｯﾌﾟ体" pitchFamily="50" charset="-128"/>
                <a:ea typeface="HGP創英角ﾎﾟｯﾌﾟ体" pitchFamily="50" charset="-128"/>
              </a:rPr>
              <a:t>カード</a:t>
            </a:r>
            <a:r>
              <a:rPr lang="ja-JP" altLang="en-US" sz="6600" b="1" dirty="0">
                <a:ln w="12700">
                  <a:solidFill>
                    <a:srgbClr val="D2D2D2">
                      <a:satMod val="155000"/>
                    </a:srgb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GP創英角ﾎﾟｯﾌﾟ体" pitchFamily="50" charset="-128"/>
                <a:ea typeface="HGP創英角ﾎﾟｯﾌﾟ体" pitchFamily="50" charset="-128"/>
              </a:rPr>
              <a:t>社会の歩き方１</a:t>
            </a:r>
          </a:p>
        </p:txBody>
      </p:sp>
      <p:sp>
        <p:nvSpPr>
          <p:cNvPr id="4" name="タイトル 1"/>
          <p:cNvSpPr txBox="1">
            <a:spLocks/>
          </p:cNvSpPr>
          <p:nvPr/>
        </p:nvSpPr>
        <p:spPr>
          <a:xfrm>
            <a:off x="251520" y="1700808"/>
            <a:ext cx="6444208" cy="720080"/>
          </a:xfrm>
          <a:prstGeom prst="rect">
            <a:avLst/>
          </a:prstGeom>
        </p:spPr>
        <p:txBody>
          <a:bodyPr>
            <a:noAutofit/>
          </a:bodyPr>
          <a:lstStyle/>
          <a:p>
            <a:pPr marL="484632">
              <a:spcBef>
                <a:spcPct val="0"/>
              </a:spcBef>
              <a:defRPr/>
            </a:pPr>
            <a:r>
              <a:rPr lang="ja-JP" altLang="en-US" sz="3600" b="1" dirty="0">
                <a:ln w="6350">
                  <a:solidFill>
                    <a:srgbClr val="FF388C">
                      <a:shade val="43000"/>
                    </a:srgbClr>
                  </a:solidFill>
                </a:ln>
                <a:solidFill>
                  <a:srgbClr val="00B0F0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HGP創英角ﾎﾟｯﾌﾟ体" pitchFamily="50" charset="-128"/>
                <a:ea typeface="HGP創英角ﾎﾟｯﾌﾟ体" pitchFamily="50" charset="-128"/>
              </a:rPr>
              <a:t>クレジットカードの基本</a:t>
            </a:r>
          </a:p>
        </p:txBody>
      </p:sp>
      <p:pic>
        <p:nvPicPr>
          <p:cNvPr id="5" name="Picture 2" descr="F:\20150703\P23_スタート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556792"/>
            <a:ext cx="3059832" cy="2932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正方形/長方形 5"/>
          <p:cNvSpPr/>
          <p:nvPr/>
        </p:nvSpPr>
        <p:spPr>
          <a:xfrm>
            <a:off x="7236296" y="4653136"/>
            <a:ext cx="1907704" cy="432048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159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グループ化 4"/>
          <p:cNvGrpSpPr/>
          <p:nvPr/>
        </p:nvGrpSpPr>
        <p:grpSpPr>
          <a:xfrm>
            <a:off x="395536" y="2276872"/>
            <a:ext cx="3728707" cy="3960440"/>
            <a:chOff x="827584" y="2348880"/>
            <a:chExt cx="3728707" cy="3960440"/>
          </a:xfrm>
        </p:grpSpPr>
        <p:pic>
          <p:nvPicPr>
            <p:cNvPr id="2" name="Picture 2" descr="D:\Users\b27055\Desktop\20150623\P23_トラブルの泉③（ぼくがはらうの！？）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827584" y="2348880"/>
              <a:ext cx="3728707" cy="39604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正方形/長方形 2"/>
            <p:cNvSpPr/>
            <p:nvPr/>
          </p:nvSpPr>
          <p:spPr>
            <a:xfrm>
              <a:off x="3203848" y="4797152"/>
              <a:ext cx="1296144" cy="72008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4000" dirty="0">
                  <a:solidFill>
                    <a:srgbClr val="FF388C"/>
                  </a:solidFill>
                  <a:latin typeface="HGP創英角ﾎﾟｯﾌﾟ体" pitchFamily="50" charset="-128"/>
                  <a:ea typeface="HGP創英角ﾎﾟｯﾌﾟ体" pitchFamily="50" charset="-128"/>
                </a:rPr>
                <a:t>利息</a:t>
              </a:r>
            </a:p>
          </p:txBody>
        </p:sp>
      </p:grpSp>
      <p:sp>
        <p:nvSpPr>
          <p:cNvPr id="4" name="テキスト ボックス 3"/>
          <p:cNvSpPr txBox="1"/>
          <p:nvPr/>
        </p:nvSpPr>
        <p:spPr>
          <a:xfrm>
            <a:off x="307802" y="260648"/>
            <a:ext cx="865668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800" dirty="0">
                <a:solidFill>
                  <a:srgbClr val="FFFF00"/>
                </a:solidFill>
                <a:latin typeface="HGP創英角ﾎﾟｯﾌﾟ体" pitchFamily="50" charset="-128"/>
                <a:ea typeface="HGP創英角ﾎﾟｯﾌﾟ体" pitchFamily="50" charset="-128"/>
              </a:rPr>
              <a:t>キャッシング</a:t>
            </a:r>
            <a:r>
              <a:rPr lang="ja-JP" altLang="en-US" sz="4000" dirty="0">
                <a:solidFill>
                  <a:prstClr val="white"/>
                </a:solidFill>
                <a:latin typeface="HGP創英角ﾎﾟｯﾌﾟ体" pitchFamily="50" charset="-128"/>
                <a:ea typeface="HGP創英角ﾎﾟｯﾌﾟ体" pitchFamily="50" charset="-128"/>
              </a:rPr>
              <a:t>は、</a:t>
            </a:r>
            <a:endParaRPr lang="en-US" altLang="ja-JP" sz="4800" dirty="0">
              <a:solidFill>
                <a:prstClr val="white"/>
              </a:solidFill>
              <a:latin typeface="HGP創英角ﾎﾟｯﾌﾟ体" pitchFamily="50" charset="-128"/>
              <a:ea typeface="HGP創英角ﾎﾟｯﾌﾟ体" pitchFamily="50" charset="-128"/>
            </a:endParaRPr>
          </a:p>
          <a:p>
            <a:r>
              <a:rPr lang="ja-JP" altLang="en-US" sz="4000" dirty="0">
                <a:solidFill>
                  <a:prstClr val="white"/>
                </a:solidFill>
                <a:latin typeface="HGP創英角ﾎﾟｯﾌﾟ体" pitchFamily="50" charset="-128"/>
                <a:ea typeface="HGP創英角ﾎﾟｯﾌﾟ体" pitchFamily="50" charset="-128"/>
              </a:rPr>
              <a:t>預ける時と比べると</a:t>
            </a:r>
            <a:r>
              <a:rPr lang="ja-JP" altLang="en-US" sz="4000" dirty="0" err="1">
                <a:solidFill>
                  <a:prstClr val="white"/>
                </a:solidFill>
                <a:latin typeface="HGP創英角ﾎﾟｯﾌﾟ体" pitchFamily="50" charset="-128"/>
                <a:ea typeface="HGP創英角ﾎﾟｯﾌﾟ体" pitchFamily="50" charset="-128"/>
              </a:rPr>
              <a:t>す</a:t>
            </a:r>
            <a:r>
              <a:rPr lang="ja-JP" altLang="en-US" sz="4000" dirty="0">
                <a:solidFill>
                  <a:prstClr val="white"/>
                </a:solidFill>
                <a:latin typeface="HGP創英角ﾎﾟｯﾌﾟ体" pitchFamily="50" charset="-128"/>
                <a:ea typeface="HGP創英角ﾎﾟｯﾌﾟ体" pitchFamily="50" charset="-128"/>
              </a:rPr>
              <a:t>ごーく高いんだね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419872" y="4005064"/>
            <a:ext cx="13596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600" dirty="0">
                <a:solidFill>
                  <a:srgbClr val="FFFF00"/>
                </a:solidFill>
                <a:latin typeface="HGP創英角ﾎﾟｯﾌﾟ体" pitchFamily="50" charset="-128"/>
                <a:ea typeface="HGP創英角ﾎﾟｯﾌﾟ体" pitchFamily="50" charset="-128"/>
              </a:rPr>
              <a:t>ひぇ～</a:t>
            </a:r>
          </a:p>
        </p:txBody>
      </p:sp>
      <p:pic>
        <p:nvPicPr>
          <p:cNvPr id="7" name="Picture 2" descr="F:\20150618\P29_先生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284"/>
          <a:stretch>
            <a:fillRect/>
          </a:stretch>
        </p:blipFill>
        <p:spPr bwMode="auto">
          <a:xfrm flipH="1">
            <a:off x="6516216" y="4509120"/>
            <a:ext cx="2088232" cy="1794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円形吹き出し 7"/>
          <p:cNvSpPr/>
          <p:nvPr/>
        </p:nvSpPr>
        <p:spPr>
          <a:xfrm>
            <a:off x="4860032" y="2780928"/>
            <a:ext cx="4104455" cy="1440160"/>
          </a:xfrm>
          <a:prstGeom prst="wedgeEllipseCallout">
            <a:avLst>
              <a:gd name="adj1" fmla="val 3877"/>
              <a:gd name="adj2" fmla="val 68645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dirty="0">
                <a:solidFill>
                  <a:prstClr val="white"/>
                </a:solidFill>
                <a:latin typeface="HGP創英角ｺﾞｼｯｸUB" pitchFamily="50" charset="-128"/>
                <a:ea typeface="HGP創英角ｺﾞｼｯｸUB" pitchFamily="50" charset="-128"/>
              </a:rPr>
              <a:t>利息をなめては</a:t>
            </a:r>
            <a:endParaRPr lang="en-US" altLang="ja-JP" sz="3200" dirty="0">
              <a:solidFill>
                <a:prstClr val="white"/>
              </a:solidFill>
              <a:latin typeface="HGP創英角ｺﾞｼｯｸUB" pitchFamily="50" charset="-128"/>
              <a:ea typeface="HGP創英角ｺﾞｼｯｸUB" pitchFamily="50" charset="-128"/>
            </a:endParaRPr>
          </a:p>
          <a:p>
            <a:pPr algn="ctr"/>
            <a:r>
              <a:rPr lang="ja-JP" altLang="en-US" sz="3200" dirty="0">
                <a:solidFill>
                  <a:prstClr val="white"/>
                </a:solidFill>
                <a:latin typeface="HGP創英角ｺﾞｼｯｸUB" pitchFamily="50" charset="-128"/>
                <a:ea typeface="HGP創英角ｺﾞｼｯｸUB" pitchFamily="50" charset="-128"/>
              </a:rPr>
              <a:t>いけません</a:t>
            </a:r>
          </a:p>
        </p:txBody>
      </p:sp>
    </p:spTree>
    <p:extLst>
      <p:ext uri="{BB962C8B-B14F-4D97-AF65-F5344CB8AC3E}">
        <p14:creationId xmlns:p14="http://schemas.microsoft.com/office/powerpoint/2010/main" val="1061128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8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8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8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2517591" y="3244334"/>
            <a:ext cx="6626409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6600" dirty="0">
                <a:solidFill>
                  <a:prstClr val="white"/>
                </a:solidFill>
                <a:latin typeface="HGP創英角ｺﾞｼｯｸUB" pitchFamily="50" charset="-128"/>
                <a:ea typeface="HGP創英角ｺﾞｼｯｸUB" pitchFamily="50" charset="-128"/>
              </a:rPr>
              <a:t>クレジットカードは誰でも持てるの？</a:t>
            </a:r>
          </a:p>
        </p:txBody>
      </p:sp>
      <p:pic>
        <p:nvPicPr>
          <p:cNvPr id="5" name="Picture 2" descr="F:\20150703\P23_社会人第一歩四人組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29" r="28074" b="53121"/>
          <a:stretch/>
        </p:blipFill>
        <p:spPr bwMode="auto">
          <a:xfrm>
            <a:off x="539552" y="476672"/>
            <a:ext cx="2232248" cy="2940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9084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b="1" dirty="0"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クレジットカード申込書を</a:t>
            </a:r>
            <a:r>
              <a:rPr kumimoji="1" lang="en-US" altLang="ja-JP" b="1" dirty="0"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/>
            </a:r>
            <a:br>
              <a:rPr kumimoji="1" lang="en-US" altLang="ja-JP" b="1" dirty="0">
                <a:latin typeface="AR Pゴシック体S" panose="020B0600010101010101" pitchFamily="50" charset="-128"/>
                <a:ea typeface="AR Pゴシック体S" panose="020B0600010101010101" pitchFamily="50" charset="-128"/>
              </a:rPr>
            </a:br>
            <a:r>
              <a:rPr kumimoji="1" lang="ja-JP" altLang="en-US" b="1" dirty="0"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見てみよう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8096" y="2060848"/>
            <a:ext cx="5928280" cy="439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3864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843808" y="620688"/>
            <a:ext cx="7344816" cy="1399032"/>
          </a:xfrm>
        </p:spPr>
        <p:txBody>
          <a:bodyPr>
            <a:normAutofit fontScale="90000"/>
          </a:bodyPr>
          <a:lstStyle/>
          <a:p>
            <a:r>
              <a:rPr kumimoji="1" lang="ja-JP" altLang="en-US" sz="6000" b="1" dirty="0">
                <a:effectLst/>
                <a:latin typeface="HGP創英角ｺﾞｼｯｸUB" pitchFamily="50" charset="-128"/>
                <a:ea typeface="HGP創英角ｺﾞｼｯｸUB" pitchFamily="50" charset="-128"/>
              </a:rPr>
              <a:t>信用（</a:t>
            </a:r>
            <a:r>
              <a:rPr kumimoji="1" lang="en-US" altLang="ja-JP" sz="6000" b="1" dirty="0">
                <a:effectLst/>
                <a:latin typeface="HGP創英角ｺﾞｼｯｸUB" pitchFamily="50" charset="-128"/>
                <a:ea typeface="HGP創英角ｺﾞｼｯｸUB" pitchFamily="50" charset="-128"/>
              </a:rPr>
              <a:t>Credit</a:t>
            </a:r>
            <a:r>
              <a:rPr kumimoji="1" lang="ja-JP" altLang="en-US" sz="6000" b="1" dirty="0">
                <a:effectLst/>
                <a:latin typeface="HGP創英角ｺﾞｼｯｸUB" pitchFamily="50" charset="-128"/>
                <a:ea typeface="HGP創英角ｺﾞｼｯｸUB" pitchFamily="50" charset="-128"/>
              </a:rPr>
              <a:t>）の４Ｃ</a:t>
            </a:r>
            <a:r>
              <a:rPr kumimoji="1" lang="en-US" altLang="ja-JP" sz="6000" b="1" dirty="0">
                <a:effectLst/>
                <a:latin typeface="HGP創英角ｺﾞｼｯｸUB" pitchFamily="50" charset="-128"/>
                <a:ea typeface="HGP創英角ｺﾞｼｯｸUB" pitchFamily="50" charset="-128"/>
              </a:rPr>
              <a:t/>
            </a:r>
            <a:br>
              <a:rPr kumimoji="1" lang="en-US" altLang="ja-JP" sz="6000" b="1" dirty="0">
                <a:effectLst/>
                <a:latin typeface="HGP創英角ｺﾞｼｯｸUB" pitchFamily="50" charset="-128"/>
                <a:ea typeface="HGP創英角ｺﾞｼｯｸUB" pitchFamily="50" charset="-128"/>
              </a:rPr>
            </a:br>
            <a:r>
              <a:rPr lang="ja-JP" altLang="en-US" sz="6000" b="1" dirty="0">
                <a:effectLst/>
                <a:latin typeface="HGP創英角ｺﾞｼｯｸUB" pitchFamily="50" charset="-128"/>
                <a:ea typeface="HGP創英角ｺﾞｼｯｸUB" pitchFamily="50" charset="-128"/>
              </a:rPr>
              <a:t>が基本条件です</a:t>
            </a:r>
            <a:endParaRPr kumimoji="1" lang="ja-JP" altLang="en-US" sz="6000" b="1" dirty="0">
              <a:effectLst/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611560" y="2276872"/>
            <a:ext cx="8229600" cy="3922456"/>
          </a:xfrm>
        </p:spPr>
        <p:txBody>
          <a:bodyPr>
            <a:normAutofit/>
          </a:bodyPr>
          <a:lstStyle/>
          <a:p>
            <a:r>
              <a:rPr kumimoji="1" lang="en-US" altLang="ja-JP" sz="5400" dirty="0"/>
              <a:t>Character</a:t>
            </a:r>
            <a:r>
              <a:rPr kumimoji="1" lang="ja-JP" altLang="en-US" sz="5400" dirty="0"/>
              <a:t>（人間性）</a:t>
            </a:r>
            <a:endParaRPr kumimoji="1" lang="en-US" altLang="ja-JP" sz="5400" dirty="0"/>
          </a:p>
          <a:p>
            <a:r>
              <a:rPr lang="en-US" altLang="ja-JP" sz="5400" dirty="0"/>
              <a:t>Capacity</a:t>
            </a:r>
            <a:r>
              <a:rPr lang="ja-JP" altLang="en-US" sz="5400" dirty="0"/>
              <a:t>（返済能力）</a:t>
            </a:r>
            <a:endParaRPr lang="en-US" altLang="ja-JP" sz="5400" dirty="0"/>
          </a:p>
          <a:p>
            <a:r>
              <a:rPr kumimoji="1" lang="en-US" altLang="ja-JP" sz="5400" dirty="0"/>
              <a:t>Capital</a:t>
            </a:r>
            <a:r>
              <a:rPr kumimoji="1" lang="ja-JP" altLang="en-US" sz="5400" dirty="0"/>
              <a:t>（資産）</a:t>
            </a:r>
            <a:endParaRPr kumimoji="1" lang="en-US" altLang="ja-JP" sz="5400" dirty="0"/>
          </a:p>
          <a:p>
            <a:r>
              <a:rPr lang="en-US" altLang="ja-JP" sz="5400" dirty="0"/>
              <a:t>Control</a:t>
            </a:r>
            <a:r>
              <a:rPr lang="ja-JP" altLang="en-US" sz="5400" dirty="0"/>
              <a:t>（管理能力）</a:t>
            </a:r>
            <a:endParaRPr kumimoji="1" lang="ja-JP" altLang="en-US" sz="5400" dirty="0"/>
          </a:p>
        </p:txBody>
      </p:sp>
      <p:pic>
        <p:nvPicPr>
          <p:cNvPr id="6" name="Picture 2" descr="F:\20150618\P29_先生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284"/>
          <a:stretch>
            <a:fillRect/>
          </a:stretch>
        </p:blipFill>
        <p:spPr bwMode="auto">
          <a:xfrm>
            <a:off x="467544" y="188640"/>
            <a:ext cx="2614086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メモ 6"/>
          <p:cNvSpPr/>
          <p:nvPr/>
        </p:nvSpPr>
        <p:spPr>
          <a:xfrm>
            <a:off x="755576" y="2348880"/>
            <a:ext cx="2808312" cy="4248472"/>
          </a:xfrm>
          <a:prstGeom prst="folded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Wingdings" pitchFamily="2" charset="2"/>
              <a:buChar char="ü"/>
            </a:pPr>
            <a:r>
              <a:rPr lang="ja-JP" altLang="en-US" sz="3600" b="1" dirty="0">
                <a:solidFill>
                  <a:prstClr val="white"/>
                </a:solidFill>
                <a:latin typeface="AR P丸ゴシック体M" pitchFamily="50" charset="-128"/>
                <a:ea typeface="AR P丸ゴシック体M" pitchFamily="50" charset="-128"/>
              </a:rPr>
              <a:t>年収</a:t>
            </a:r>
            <a:endParaRPr lang="en-US" altLang="ja-JP" sz="3600" b="1" dirty="0">
              <a:solidFill>
                <a:prstClr val="white"/>
              </a:solidFill>
              <a:latin typeface="AR P丸ゴシック体M" pitchFamily="50" charset="-128"/>
              <a:ea typeface="AR P丸ゴシック体M" pitchFamily="50" charset="-128"/>
            </a:endParaRPr>
          </a:p>
          <a:p>
            <a:pPr>
              <a:buFont typeface="Wingdings" pitchFamily="2" charset="2"/>
              <a:buChar char="ü"/>
            </a:pPr>
            <a:r>
              <a:rPr lang="ja-JP" altLang="en-US" sz="3600" b="1" dirty="0">
                <a:solidFill>
                  <a:prstClr val="white"/>
                </a:solidFill>
                <a:latin typeface="AR P丸ゴシック体M" pitchFamily="50" charset="-128"/>
                <a:ea typeface="AR P丸ゴシック体M" pitchFamily="50" charset="-128"/>
              </a:rPr>
              <a:t>勤務先</a:t>
            </a:r>
            <a:endParaRPr lang="en-US" altLang="ja-JP" sz="3600" b="1" dirty="0">
              <a:solidFill>
                <a:prstClr val="white"/>
              </a:solidFill>
              <a:latin typeface="AR P丸ゴシック体M" pitchFamily="50" charset="-128"/>
              <a:ea typeface="AR P丸ゴシック体M" pitchFamily="50" charset="-128"/>
            </a:endParaRPr>
          </a:p>
          <a:p>
            <a:pPr>
              <a:buFont typeface="Wingdings" pitchFamily="2" charset="2"/>
              <a:buChar char="ü"/>
            </a:pPr>
            <a:r>
              <a:rPr lang="ja-JP" altLang="en-US" sz="3600" b="1" dirty="0">
                <a:solidFill>
                  <a:prstClr val="white"/>
                </a:solidFill>
                <a:latin typeface="AR P丸ゴシック体M" pitchFamily="50" charset="-128"/>
                <a:ea typeface="AR P丸ゴシック体M" pitchFamily="50" charset="-128"/>
              </a:rPr>
              <a:t>家族構成</a:t>
            </a:r>
            <a:endParaRPr lang="en-US" altLang="ja-JP" sz="3600" b="1" dirty="0">
              <a:solidFill>
                <a:prstClr val="white"/>
              </a:solidFill>
              <a:latin typeface="AR P丸ゴシック体M" pitchFamily="50" charset="-128"/>
              <a:ea typeface="AR P丸ゴシック体M" pitchFamily="50" charset="-128"/>
            </a:endParaRPr>
          </a:p>
          <a:p>
            <a:pPr>
              <a:buFont typeface="Wingdings" pitchFamily="2" charset="2"/>
              <a:buChar char="ü"/>
            </a:pPr>
            <a:r>
              <a:rPr lang="ja-JP" altLang="en-US" sz="3600" b="1" dirty="0">
                <a:solidFill>
                  <a:prstClr val="white"/>
                </a:solidFill>
                <a:latin typeface="AR P丸ゴシック体M" pitchFamily="50" charset="-128"/>
                <a:ea typeface="AR P丸ゴシック体M" pitchFamily="50" charset="-128"/>
              </a:rPr>
              <a:t>電話番号</a:t>
            </a:r>
            <a:endParaRPr lang="en-US" altLang="ja-JP" sz="3600" b="1" dirty="0">
              <a:solidFill>
                <a:prstClr val="white"/>
              </a:solidFill>
              <a:latin typeface="AR P丸ゴシック体M" pitchFamily="50" charset="-128"/>
              <a:ea typeface="AR P丸ゴシック体M" pitchFamily="50" charset="-128"/>
            </a:endParaRPr>
          </a:p>
          <a:p>
            <a:pPr>
              <a:buFont typeface="Wingdings" pitchFamily="2" charset="2"/>
              <a:buChar char="ü"/>
            </a:pPr>
            <a:r>
              <a:rPr lang="ja-JP" altLang="en-US" sz="3600" b="1" dirty="0">
                <a:solidFill>
                  <a:prstClr val="white"/>
                </a:solidFill>
                <a:latin typeface="AR P丸ゴシック体M" pitchFamily="50" charset="-128"/>
                <a:ea typeface="AR P丸ゴシック体M" pitchFamily="50" charset="-128"/>
              </a:rPr>
              <a:t>生年月日</a:t>
            </a:r>
            <a:endParaRPr lang="en-US" altLang="ja-JP" sz="3600" b="1" dirty="0">
              <a:solidFill>
                <a:prstClr val="white"/>
              </a:solidFill>
              <a:latin typeface="AR P丸ゴシック体M" pitchFamily="50" charset="-128"/>
              <a:ea typeface="AR P丸ゴシック体M" pitchFamily="50" charset="-128"/>
            </a:endParaRPr>
          </a:p>
          <a:p>
            <a:pPr>
              <a:buFont typeface="Wingdings" pitchFamily="2" charset="2"/>
              <a:buChar char="ü"/>
            </a:pPr>
            <a:r>
              <a:rPr lang="ja-JP" altLang="en-US" sz="3600" b="1" dirty="0">
                <a:solidFill>
                  <a:prstClr val="white"/>
                </a:solidFill>
                <a:latin typeface="AR P丸ゴシック体M" pitchFamily="50" charset="-128"/>
                <a:ea typeface="AR P丸ゴシック体M" pitchFamily="50" charset="-128"/>
              </a:rPr>
              <a:t>住宅</a:t>
            </a:r>
          </a:p>
        </p:txBody>
      </p:sp>
      <p:sp>
        <p:nvSpPr>
          <p:cNvPr id="8" name="メモ 7"/>
          <p:cNvSpPr/>
          <p:nvPr/>
        </p:nvSpPr>
        <p:spPr>
          <a:xfrm>
            <a:off x="3707904" y="2348880"/>
            <a:ext cx="2448272" cy="4320480"/>
          </a:xfrm>
          <a:prstGeom prst="folded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ja-JP" altLang="en-US" sz="4000" dirty="0">
                <a:solidFill>
                  <a:prstClr val="white"/>
                </a:solidFill>
              </a:rPr>
              <a:t>自社の利用状況</a:t>
            </a:r>
          </a:p>
        </p:txBody>
      </p:sp>
      <p:sp>
        <p:nvSpPr>
          <p:cNvPr id="10" name="メモ 9"/>
          <p:cNvSpPr/>
          <p:nvPr/>
        </p:nvSpPr>
        <p:spPr>
          <a:xfrm>
            <a:off x="6372200" y="2348880"/>
            <a:ext cx="2448272" cy="4248472"/>
          </a:xfrm>
          <a:prstGeom prst="folded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ja-JP" altLang="en-US" sz="3600" dirty="0">
                <a:solidFill>
                  <a:prstClr val="white"/>
                </a:solidFill>
              </a:rPr>
              <a:t>指定信用情報機関の情報</a:t>
            </a:r>
          </a:p>
        </p:txBody>
      </p:sp>
    </p:spTree>
    <p:extLst>
      <p:ext uri="{BB962C8B-B14F-4D97-AF65-F5344CB8AC3E}">
        <p14:creationId xmlns:p14="http://schemas.microsoft.com/office/powerpoint/2010/main" val="2450693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112996" y="364099"/>
            <a:ext cx="8064896" cy="980728"/>
          </a:xfrm>
        </p:spPr>
        <p:txBody>
          <a:bodyPr>
            <a:normAutofit fontScale="90000"/>
          </a:bodyPr>
          <a:lstStyle/>
          <a:p>
            <a:r>
              <a:rPr kumimoji="1" lang="ja-JP" altLang="en-US" sz="6600" b="1" dirty="0">
                <a:solidFill>
                  <a:srgbClr val="FFFF00"/>
                </a:solidFill>
                <a:latin typeface="HGP創英角ｺﾞｼｯｸUB" pitchFamily="50" charset="-128"/>
                <a:ea typeface="HGP創英角ｺﾞｼｯｸUB" pitchFamily="50" charset="-128"/>
              </a:rPr>
              <a:t>カード</a:t>
            </a:r>
            <a:r>
              <a:rPr kumimoji="1" lang="ja-JP" altLang="en-US" sz="6600" b="1" dirty="0">
                <a:latin typeface="HGP創英角ｺﾞｼｯｸUB" pitchFamily="50" charset="-128"/>
                <a:ea typeface="HGP創英角ｺﾞｼｯｸUB" pitchFamily="50" charset="-128"/>
              </a:rPr>
              <a:t>基本ルール</a:t>
            </a:r>
            <a:r>
              <a:rPr kumimoji="1" lang="ja-JP" altLang="en-US" sz="66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HGP創英角ｺﾞｼｯｸUB" pitchFamily="50" charset="-128"/>
                <a:ea typeface="HGP創英角ｺﾞｼｯｸUB" pitchFamily="50" charset="-128"/>
              </a:rPr>
              <a:t>確認</a:t>
            </a:r>
          </a:p>
        </p:txBody>
      </p:sp>
      <p:sp>
        <p:nvSpPr>
          <p:cNvPr id="5" name="コンテンツ プレースホルダ 4"/>
          <p:cNvSpPr>
            <a:spLocks noGrp="1"/>
          </p:cNvSpPr>
          <p:nvPr>
            <p:ph idx="1"/>
          </p:nvPr>
        </p:nvSpPr>
        <p:spPr>
          <a:xfrm>
            <a:off x="178496" y="1412776"/>
            <a:ext cx="8965504" cy="5805264"/>
          </a:xfrm>
        </p:spPr>
        <p:txBody>
          <a:bodyPr>
            <a:normAutofit lnSpcReduction="10000"/>
          </a:bodyPr>
          <a:lstStyle/>
          <a:p>
            <a:r>
              <a:rPr kumimoji="1" lang="ja-JP" altLang="en-US" sz="4800" b="1" dirty="0"/>
              <a:t>カードの裏には自筆の</a:t>
            </a:r>
            <a:r>
              <a:rPr kumimoji="1" lang="ja-JP" altLang="en-US" sz="4800" b="1" dirty="0">
                <a:solidFill>
                  <a:srgbClr val="FFFF00"/>
                </a:solidFill>
              </a:rPr>
              <a:t>記名</a:t>
            </a:r>
            <a:endParaRPr kumimoji="1" lang="en-US" altLang="ja-JP" sz="4800" b="1" dirty="0">
              <a:solidFill>
                <a:srgbClr val="FFFF00"/>
              </a:solidFill>
            </a:endParaRPr>
          </a:p>
          <a:p>
            <a:r>
              <a:rPr lang="ja-JP" altLang="en-US" sz="4800" b="1" dirty="0"/>
              <a:t>暗証番号は絶対</a:t>
            </a:r>
            <a:r>
              <a:rPr lang="ja-JP" altLang="en-US" sz="4800" b="1" dirty="0">
                <a:solidFill>
                  <a:srgbClr val="FFFF00"/>
                </a:solidFill>
              </a:rPr>
              <a:t>ひみつ</a:t>
            </a:r>
            <a:endParaRPr lang="en-US" altLang="ja-JP" sz="4800" b="1" dirty="0">
              <a:solidFill>
                <a:srgbClr val="FFFF00"/>
              </a:solidFill>
            </a:endParaRPr>
          </a:p>
          <a:p>
            <a:r>
              <a:rPr kumimoji="1" lang="ja-JP" altLang="en-US" sz="4800" b="1" dirty="0"/>
              <a:t>カードは人に</a:t>
            </a:r>
            <a:r>
              <a:rPr kumimoji="1" lang="ja-JP" altLang="en-US" sz="4800" b="1" dirty="0">
                <a:solidFill>
                  <a:srgbClr val="FFFF00"/>
                </a:solidFill>
              </a:rPr>
              <a:t>貸し</a:t>
            </a:r>
            <a:r>
              <a:rPr kumimoji="1" lang="ja-JP" altLang="en-US" sz="4800" b="1" dirty="0"/>
              <a:t>たりしない</a:t>
            </a:r>
            <a:endParaRPr kumimoji="1" lang="en-US" altLang="ja-JP" sz="4800" b="1" dirty="0"/>
          </a:p>
          <a:p>
            <a:r>
              <a:rPr lang="ja-JP" altLang="en-US" sz="4800" b="1" dirty="0"/>
              <a:t>なくしたら、すぐに</a:t>
            </a:r>
            <a:endParaRPr lang="en-US" altLang="ja-JP" sz="4800" b="1" dirty="0"/>
          </a:p>
          <a:p>
            <a:pPr>
              <a:buNone/>
            </a:pPr>
            <a:r>
              <a:rPr lang="ja-JP" altLang="en-US" sz="4800" b="1" dirty="0"/>
              <a:t>　</a:t>
            </a:r>
            <a:r>
              <a:rPr lang="ja-JP" altLang="en-US" sz="4800" b="1" dirty="0">
                <a:solidFill>
                  <a:srgbClr val="FFFF00"/>
                </a:solidFill>
              </a:rPr>
              <a:t>クレジット会社</a:t>
            </a:r>
            <a:r>
              <a:rPr lang="ja-JP" altLang="en-US" sz="4800" b="1" dirty="0"/>
              <a:t>と</a:t>
            </a:r>
            <a:r>
              <a:rPr lang="ja-JP" altLang="en-US" sz="4800" b="1" dirty="0">
                <a:solidFill>
                  <a:srgbClr val="FFFF00"/>
                </a:solidFill>
              </a:rPr>
              <a:t>警察</a:t>
            </a:r>
            <a:r>
              <a:rPr lang="ja-JP" altLang="en-US" sz="4800" b="1" dirty="0"/>
              <a:t>へ連絡</a:t>
            </a:r>
            <a:endParaRPr lang="en-US" altLang="ja-JP" sz="4800" b="1" dirty="0">
              <a:solidFill>
                <a:srgbClr val="FFFF00"/>
              </a:solidFill>
            </a:endParaRPr>
          </a:p>
          <a:p>
            <a:r>
              <a:rPr lang="ja-JP" altLang="en-US" sz="4800" b="1" dirty="0"/>
              <a:t>利用明細・領収書はしっかり　　　　　</a:t>
            </a:r>
            <a:r>
              <a:rPr lang="ja-JP" altLang="en-US" sz="4800" b="1" dirty="0">
                <a:solidFill>
                  <a:srgbClr val="FFFF00"/>
                </a:solidFill>
              </a:rPr>
              <a:t>保管</a:t>
            </a:r>
            <a:r>
              <a:rPr lang="ja-JP" altLang="en-US" sz="4800" b="1" dirty="0"/>
              <a:t>しておく</a:t>
            </a:r>
            <a:endParaRPr lang="en-US" altLang="ja-JP" sz="4800" b="1" dirty="0"/>
          </a:p>
          <a:p>
            <a:pPr>
              <a:buNone/>
            </a:pPr>
            <a:endParaRPr kumimoji="1" lang="ja-JP" altLang="en-US" sz="4800" dirty="0">
              <a:solidFill>
                <a:srgbClr val="FF0000"/>
              </a:solidFill>
            </a:endParaRPr>
          </a:p>
        </p:txBody>
      </p:sp>
      <p:sp>
        <p:nvSpPr>
          <p:cNvPr id="10" name="角丸四角形 9"/>
          <p:cNvSpPr/>
          <p:nvPr/>
        </p:nvSpPr>
        <p:spPr>
          <a:xfrm>
            <a:off x="6876256" y="1412776"/>
            <a:ext cx="1440160" cy="72008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</a:endParaRPr>
          </a:p>
        </p:txBody>
      </p:sp>
      <p:sp>
        <p:nvSpPr>
          <p:cNvPr id="11" name="角丸四角形 10"/>
          <p:cNvSpPr/>
          <p:nvPr/>
        </p:nvSpPr>
        <p:spPr>
          <a:xfrm>
            <a:off x="5076056" y="2204864"/>
            <a:ext cx="1944216" cy="72008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</a:endParaRPr>
          </a:p>
        </p:txBody>
      </p:sp>
      <p:sp>
        <p:nvSpPr>
          <p:cNvPr id="12" name="角丸四角形 11"/>
          <p:cNvSpPr/>
          <p:nvPr/>
        </p:nvSpPr>
        <p:spPr>
          <a:xfrm>
            <a:off x="4427984" y="2996952"/>
            <a:ext cx="1224136" cy="792088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</a:endParaRPr>
          </a:p>
        </p:txBody>
      </p:sp>
      <p:sp>
        <p:nvSpPr>
          <p:cNvPr id="13" name="角丸四角形 12"/>
          <p:cNvSpPr/>
          <p:nvPr/>
        </p:nvSpPr>
        <p:spPr>
          <a:xfrm>
            <a:off x="827584" y="4653136"/>
            <a:ext cx="4392488" cy="72008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</a:endParaRPr>
          </a:p>
        </p:txBody>
      </p:sp>
      <p:sp>
        <p:nvSpPr>
          <p:cNvPr id="14" name="角丸四角形 13"/>
          <p:cNvSpPr/>
          <p:nvPr/>
        </p:nvSpPr>
        <p:spPr>
          <a:xfrm>
            <a:off x="5868144" y="4653136"/>
            <a:ext cx="1224136" cy="648072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</a:endParaRPr>
          </a:p>
        </p:txBody>
      </p:sp>
      <p:sp>
        <p:nvSpPr>
          <p:cNvPr id="15" name="角丸四角形 14"/>
          <p:cNvSpPr/>
          <p:nvPr/>
        </p:nvSpPr>
        <p:spPr>
          <a:xfrm>
            <a:off x="683568" y="6165304"/>
            <a:ext cx="1368152" cy="576064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</a:endParaRPr>
          </a:p>
        </p:txBody>
      </p:sp>
      <p:pic>
        <p:nvPicPr>
          <p:cNvPr id="16" name="Picture 2" descr="F:\20150618\P29_先生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83" r="1440" b="68524"/>
          <a:stretch/>
        </p:blipFill>
        <p:spPr bwMode="auto">
          <a:xfrm>
            <a:off x="98268" y="81568"/>
            <a:ext cx="1645522" cy="1331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3544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角丸四角形吹き出し 4"/>
          <p:cNvSpPr/>
          <p:nvPr/>
        </p:nvSpPr>
        <p:spPr>
          <a:xfrm>
            <a:off x="2987824" y="260648"/>
            <a:ext cx="5652120" cy="2304256"/>
          </a:xfrm>
          <a:prstGeom prst="wedgeRoundRectCallout">
            <a:avLst>
              <a:gd name="adj1" fmla="val -62071"/>
              <a:gd name="adj2" fmla="val -2186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ja-JP" sz="4400" dirty="0">
              <a:solidFill>
                <a:prstClr val="white"/>
              </a:solidFill>
              <a:latin typeface="HG創英角ｺﾞｼｯｸUB" pitchFamily="49" charset="-128"/>
              <a:ea typeface="HG創英角ｺﾞｼｯｸUB" pitchFamily="49" charset="-128"/>
            </a:endParaRPr>
          </a:p>
          <a:p>
            <a:r>
              <a:rPr lang="ja-JP" altLang="en-US" sz="4400" dirty="0">
                <a:solidFill>
                  <a:prstClr val="white"/>
                </a:solidFill>
                <a:latin typeface="HG創英角ｺﾞｼｯｸUB" pitchFamily="49" charset="-128"/>
                <a:ea typeface="HG創英角ｺﾞｼｯｸUB" pitchFamily="49" charset="-128"/>
              </a:rPr>
              <a:t>  クレジットも</a:t>
            </a:r>
            <a:endParaRPr lang="en-US" altLang="ja-JP" sz="4400" dirty="0">
              <a:solidFill>
                <a:prstClr val="white"/>
              </a:solidFill>
              <a:latin typeface="HG創英角ｺﾞｼｯｸUB" pitchFamily="49" charset="-128"/>
              <a:ea typeface="HG創英角ｺﾞｼｯｸUB" pitchFamily="49" charset="-128"/>
            </a:endParaRPr>
          </a:p>
          <a:p>
            <a:r>
              <a:rPr lang="ja-JP" altLang="en-US" sz="4400" dirty="0">
                <a:solidFill>
                  <a:prstClr val="white"/>
                </a:solidFill>
                <a:latin typeface="HG創英角ｺﾞｼｯｸUB" pitchFamily="49" charset="-128"/>
                <a:ea typeface="HG創英角ｺﾞｼｯｸUB" pitchFamily="49" charset="-128"/>
              </a:rPr>
              <a:t>　キャッシングも</a:t>
            </a:r>
            <a:endParaRPr lang="en-US" altLang="ja-JP" sz="4400" dirty="0">
              <a:solidFill>
                <a:prstClr val="white"/>
              </a:solidFill>
              <a:latin typeface="HG創英角ｺﾞｼｯｸUB" pitchFamily="49" charset="-128"/>
              <a:ea typeface="HG創英角ｺﾞｼｯｸUB" pitchFamily="49" charset="-128"/>
            </a:endParaRPr>
          </a:p>
          <a:p>
            <a:pPr algn="ctr"/>
            <a:r>
              <a:rPr lang="ja-JP" altLang="en-US" sz="4400" b="1" dirty="0">
                <a:ln w="31550" cmpd="sng">
                  <a:gradFill>
                    <a:gsLst>
                      <a:gs pos="70000">
                        <a:srgbClr val="00349E">
                          <a:shade val="50000"/>
                          <a:satMod val="190000"/>
                        </a:srgbClr>
                      </a:gs>
                      <a:gs pos="0">
                        <a:srgbClr val="00349E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HG創英角ｺﾞｼｯｸUB" pitchFamily="49" charset="-128"/>
                <a:ea typeface="HG創英角ｺﾞｼｯｸUB" pitchFamily="49" charset="-128"/>
              </a:rPr>
              <a:t>　</a:t>
            </a:r>
            <a:r>
              <a:rPr lang="ja-JP" altLang="en-US" sz="5400" b="1" dirty="0">
                <a:ln w="31550" cmpd="sng">
                  <a:gradFill>
                    <a:gsLst>
                      <a:gs pos="70000">
                        <a:srgbClr val="00349E">
                          <a:shade val="50000"/>
                          <a:satMod val="190000"/>
                        </a:srgbClr>
                      </a:gs>
                      <a:gs pos="0">
                        <a:srgbClr val="00349E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HG創英角ｺﾞｼｯｸUB" pitchFamily="49" charset="-128"/>
                <a:ea typeface="HG創英角ｺﾞｼｯｸUB" pitchFamily="49" charset="-128"/>
              </a:rPr>
              <a:t>借 金</a:t>
            </a:r>
            <a:r>
              <a:rPr lang="ja-JP" altLang="en-US" sz="4400" b="1" dirty="0">
                <a:ln w="31550" cmpd="sng">
                  <a:gradFill>
                    <a:gsLst>
                      <a:gs pos="70000">
                        <a:srgbClr val="00349E">
                          <a:shade val="50000"/>
                          <a:satMod val="190000"/>
                        </a:srgbClr>
                      </a:gs>
                      <a:gs pos="0">
                        <a:srgbClr val="00349E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00349E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HG創英角ｺﾞｼｯｸUB" pitchFamily="49" charset="-128"/>
                <a:ea typeface="HG創英角ｺﾞｼｯｸUB" pitchFamily="49" charset="-128"/>
              </a:rPr>
              <a:t>　</a:t>
            </a:r>
            <a:r>
              <a:rPr lang="ja-JP" altLang="en-US" sz="4400" dirty="0">
                <a:solidFill>
                  <a:prstClr val="white"/>
                </a:solidFill>
                <a:latin typeface="HG創英角ｺﾞｼｯｸUB" pitchFamily="49" charset="-128"/>
                <a:ea typeface="HG創英角ｺﾞｼｯｸUB" pitchFamily="49" charset="-128"/>
              </a:rPr>
              <a:t>です。</a:t>
            </a:r>
            <a:endParaRPr lang="en-US" altLang="ja-JP" sz="4400" dirty="0">
              <a:solidFill>
                <a:prstClr val="white"/>
              </a:solidFill>
              <a:latin typeface="HG創英角ｺﾞｼｯｸUB" pitchFamily="49" charset="-128"/>
              <a:ea typeface="HG創英角ｺﾞｼｯｸUB" pitchFamily="49" charset="-128"/>
            </a:endParaRPr>
          </a:p>
          <a:p>
            <a:pPr algn="ctr"/>
            <a:endParaRPr lang="ja-JP" altLang="en-US" sz="3600" dirty="0">
              <a:solidFill>
                <a:prstClr val="white"/>
              </a:solidFill>
              <a:latin typeface="HG創英角ｺﾞｼｯｸUB" pitchFamily="49" charset="-128"/>
              <a:ea typeface="HG創英角ｺﾞｼｯｸUB" pitchFamily="49" charset="-128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899592" y="4149080"/>
            <a:ext cx="802838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6600" b="1" dirty="0">
                <a:ln w="24500" cmpd="dbl">
                  <a:solidFill>
                    <a:srgbClr val="E40059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E40059">
                        <a:tint val="10000"/>
                        <a:satMod val="155000"/>
                      </a:srgbClr>
                    </a:gs>
                    <a:gs pos="60000">
                      <a:srgbClr val="E40059">
                        <a:tint val="30000"/>
                        <a:satMod val="155000"/>
                      </a:srgbClr>
                    </a:gs>
                    <a:gs pos="100000">
                      <a:srgbClr val="E40059">
                        <a:tint val="73000"/>
                        <a:satMod val="155000"/>
                      </a:srgb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HGS創英角ｺﾞｼｯｸUB" pitchFamily="50" charset="-128"/>
                <a:ea typeface="HGS創英角ｺﾞｼｯｸUB" pitchFamily="50" charset="-128"/>
              </a:rPr>
              <a:t>返済方法を理解して</a:t>
            </a:r>
            <a:endParaRPr lang="en-US" altLang="ja-JP" sz="6600" b="1" dirty="0">
              <a:ln w="24500" cmpd="dbl">
                <a:solidFill>
                  <a:srgbClr val="E40059">
                    <a:shade val="85000"/>
                    <a:satMod val="155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E40059">
                      <a:tint val="10000"/>
                      <a:satMod val="155000"/>
                    </a:srgbClr>
                  </a:gs>
                  <a:gs pos="60000">
                    <a:srgbClr val="E40059">
                      <a:tint val="30000"/>
                      <a:satMod val="155000"/>
                    </a:srgbClr>
                  </a:gs>
                  <a:gs pos="100000">
                    <a:srgbClr val="E40059">
                      <a:tint val="73000"/>
                      <a:satMod val="155000"/>
                    </a:srgb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HGS創英角ｺﾞｼｯｸUB" pitchFamily="50" charset="-128"/>
              <a:ea typeface="HGS創英角ｺﾞｼｯｸUB" pitchFamily="50" charset="-128"/>
            </a:endParaRPr>
          </a:p>
          <a:p>
            <a:pPr algn="ctr"/>
            <a:r>
              <a:rPr lang="ja-JP" altLang="en-US" sz="6600" b="1" dirty="0">
                <a:ln w="24500" cmpd="dbl">
                  <a:solidFill>
                    <a:srgbClr val="E40059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E40059">
                        <a:tint val="10000"/>
                        <a:satMod val="155000"/>
                      </a:srgbClr>
                    </a:gs>
                    <a:gs pos="60000">
                      <a:srgbClr val="E40059">
                        <a:tint val="30000"/>
                        <a:satMod val="155000"/>
                      </a:srgbClr>
                    </a:gs>
                    <a:gs pos="100000">
                      <a:srgbClr val="E40059">
                        <a:tint val="73000"/>
                        <a:satMod val="155000"/>
                      </a:srgb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HGS創英角ｺﾞｼｯｸUB" pitchFamily="50" charset="-128"/>
                <a:ea typeface="HGS創英角ｺﾞｼｯｸUB" pitchFamily="50" charset="-128"/>
              </a:rPr>
              <a:t>使いましょう。</a:t>
            </a:r>
            <a:endParaRPr lang="ja-JP" altLang="en-US" sz="6600" dirty="0">
              <a:solidFill>
                <a:srgbClr val="E40059">
                  <a:lumMod val="60000"/>
                  <a:lumOff val="40000"/>
                </a:srgbClr>
              </a:solidFill>
              <a:latin typeface="HGS創英角ｺﾞｼｯｸUB" pitchFamily="50" charset="-128"/>
              <a:ea typeface="HGS創英角ｺﾞｼｯｸUB" pitchFamily="50" charset="-128"/>
            </a:endParaRPr>
          </a:p>
        </p:txBody>
      </p:sp>
      <p:pic>
        <p:nvPicPr>
          <p:cNvPr id="6" name="Picture 2" descr="F:\20150618\P29_先生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8640"/>
            <a:ext cx="1763136" cy="4033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7844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263062" y="332656"/>
            <a:ext cx="7200800" cy="1399032"/>
          </a:xfrm>
        </p:spPr>
        <p:txBody>
          <a:bodyPr>
            <a:normAutofit/>
          </a:bodyPr>
          <a:lstStyle/>
          <a:p>
            <a:r>
              <a:rPr kumimoji="1" lang="ja-JP" altLang="en-US" b="1" dirty="0">
                <a:solidFill>
                  <a:schemeClr val="tx1"/>
                </a:solidFill>
              </a:rPr>
              <a:t>返済方法１</a:t>
            </a:r>
            <a:r>
              <a:rPr lang="ja-JP" altLang="en-US" dirty="0"/>
              <a:t> </a:t>
            </a:r>
            <a:r>
              <a:rPr kumimoji="1" lang="ja-JP" altLang="en-US" sz="6000" b="1" dirty="0">
                <a:solidFill>
                  <a:srgbClr val="FFFF00"/>
                </a:solidFill>
                <a:latin typeface="HGP創英角ｺﾞｼｯｸUB" pitchFamily="50" charset="-128"/>
                <a:ea typeface="HGP創英角ｺﾞｼｯｸUB" pitchFamily="50" charset="-128"/>
              </a:rPr>
              <a:t>一括払い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997833" y="3284984"/>
            <a:ext cx="81461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400" dirty="0">
                <a:solidFill>
                  <a:prstClr val="white"/>
                </a:solidFill>
                <a:latin typeface="HGP創英角ｺﾞｼｯｸUB" pitchFamily="50" charset="-128"/>
                <a:ea typeface="HGP創英角ｺﾞｼｯｸUB" pitchFamily="50" charset="-128"/>
              </a:rPr>
              <a:t>１回で全額を返す必要がある</a:t>
            </a:r>
          </a:p>
        </p:txBody>
      </p:sp>
      <p:sp>
        <p:nvSpPr>
          <p:cNvPr id="7" name="円形吹き出し 6"/>
          <p:cNvSpPr/>
          <p:nvPr/>
        </p:nvSpPr>
        <p:spPr>
          <a:xfrm>
            <a:off x="3347864" y="4773676"/>
            <a:ext cx="2799762" cy="1516835"/>
          </a:xfrm>
          <a:prstGeom prst="wedgeEllipseCallout">
            <a:avLst>
              <a:gd name="adj1" fmla="val 68061"/>
              <a:gd name="adj2" fmla="val 18342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>
                <a:solidFill>
                  <a:prstClr val="white"/>
                </a:solidFill>
              </a:rPr>
              <a:t>ボクに向いているな</a:t>
            </a:r>
          </a:p>
        </p:txBody>
      </p:sp>
      <p:sp>
        <p:nvSpPr>
          <p:cNvPr id="8" name="正方形/長方形 7"/>
          <p:cNvSpPr/>
          <p:nvPr/>
        </p:nvSpPr>
        <p:spPr>
          <a:xfrm>
            <a:off x="1023560" y="2374490"/>
            <a:ext cx="788068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ja-JP" altLang="en-US" sz="4400" dirty="0">
                <a:solidFill>
                  <a:prstClr val="white"/>
                </a:solidFill>
                <a:latin typeface="HGP創英角ｺﾞｼｯｸUB" pitchFamily="50" charset="-128"/>
                <a:ea typeface="HGP創英角ｺﾞｼｯｸUB" pitchFamily="50" charset="-128"/>
              </a:rPr>
              <a:t>原則として手数料がかかりません</a:t>
            </a:r>
          </a:p>
        </p:txBody>
      </p:sp>
      <p:pic>
        <p:nvPicPr>
          <p:cNvPr id="9" name="Picture 2" descr="F:\20150618\P29_先生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" r="2085" b="69343"/>
          <a:stretch/>
        </p:blipFill>
        <p:spPr bwMode="auto">
          <a:xfrm>
            <a:off x="213422" y="194258"/>
            <a:ext cx="2547139" cy="1824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F:\20150703\P23_社会人第一歩四人組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1" t="-1873" r="68869" b="55051"/>
          <a:stretch>
            <a:fillRect/>
          </a:stretch>
        </p:blipFill>
        <p:spPr bwMode="auto">
          <a:xfrm>
            <a:off x="6372200" y="4149080"/>
            <a:ext cx="1800200" cy="225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円/楕円 2"/>
          <p:cNvSpPr/>
          <p:nvPr/>
        </p:nvSpPr>
        <p:spPr>
          <a:xfrm>
            <a:off x="8100392" y="5274205"/>
            <a:ext cx="117727" cy="531059"/>
          </a:xfrm>
          <a:prstGeom prst="ellipse">
            <a:avLst/>
          </a:prstGeom>
          <a:solidFill>
            <a:schemeClr val="tx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323528" y="2348880"/>
            <a:ext cx="8034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800" b="1" dirty="0">
                <a:solidFill>
                  <a:srgbClr val="FF0000"/>
                </a:solidFill>
                <a:latin typeface="ＭＳ ゴシック"/>
              </a:rPr>
              <a:t>○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51520" y="3068960"/>
            <a:ext cx="111120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7200" b="1" dirty="0">
                <a:solidFill>
                  <a:srgbClr val="FF0000"/>
                </a:solidFill>
              </a:rPr>
              <a:t>×</a:t>
            </a:r>
            <a:endParaRPr lang="ja-JP" altLang="en-US" sz="7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183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6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/>
      <p:bldP spid="3" grpId="0" animBg="1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b="1" dirty="0">
                <a:solidFill>
                  <a:schemeClr val="tx1"/>
                </a:solidFill>
              </a:rPr>
              <a:t>返済方法２</a:t>
            </a:r>
            <a:r>
              <a:rPr kumimoji="1" lang="ja-JP" altLang="en-US" dirty="0"/>
              <a:t>　</a:t>
            </a:r>
            <a:r>
              <a:rPr kumimoji="1" lang="ja-JP" altLang="en-US" sz="6000" b="1" dirty="0">
                <a:solidFill>
                  <a:srgbClr val="FFFF00"/>
                </a:solidFill>
                <a:latin typeface="HGS創英角ｺﾞｼｯｸUB" pitchFamily="50" charset="-128"/>
                <a:ea typeface="HGS創英角ｺﾞｼｯｸUB" pitchFamily="50" charset="-128"/>
              </a:rPr>
              <a:t>分割払い</a:t>
            </a:r>
          </a:p>
        </p:txBody>
      </p:sp>
      <p:sp>
        <p:nvSpPr>
          <p:cNvPr id="5" name="円形吹き出し 4"/>
          <p:cNvSpPr/>
          <p:nvPr/>
        </p:nvSpPr>
        <p:spPr>
          <a:xfrm>
            <a:off x="3635896" y="4725143"/>
            <a:ext cx="4248472" cy="1658507"/>
          </a:xfrm>
          <a:prstGeom prst="wedgeEllipseCallout">
            <a:avLst>
              <a:gd name="adj1" fmla="val -69916"/>
              <a:gd name="adj2" fmla="val 19338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3600" dirty="0">
                <a:solidFill>
                  <a:prstClr val="black"/>
                </a:solidFill>
              </a:rPr>
              <a:t>ボクに向いているかな？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313054" y="3717032"/>
            <a:ext cx="71246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000" dirty="0">
                <a:solidFill>
                  <a:prstClr val="white"/>
                </a:solidFill>
                <a:latin typeface="HGP創英角ｺﾞｼｯｸUB" pitchFamily="50" charset="-128"/>
                <a:ea typeface="HGP創英角ｺﾞｼｯｸUB" pitchFamily="50" charset="-128"/>
              </a:rPr>
              <a:t>追加で買うと負担も大きくなる</a:t>
            </a:r>
          </a:p>
        </p:txBody>
      </p:sp>
      <p:sp>
        <p:nvSpPr>
          <p:cNvPr id="7" name="正方形/長方形 6"/>
          <p:cNvSpPr/>
          <p:nvPr/>
        </p:nvSpPr>
        <p:spPr>
          <a:xfrm>
            <a:off x="1240764" y="1628800"/>
            <a:ext cx="727280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4400" dirty="0">
                <a:solidFill>
                  <a:prstClr val="white"/>
                </a:solidFill>
                <a:latin typeface="HGP創英角ｺﾞｼｯｸUB" pitchFamily="50" charset="-128"/>
                <a:ea typeface="HGP創英角ｺﾞｼｯｸUB" pitchFamily="50" charset="-128"/>
              </a:rPr>
              <a:t>一括より１回あたりの</a:t>
            </a:r>
            <a:endParaRPr lang="en-US" altLang="ja-JP" sz="4400" dirty="0">
              <a:solidFill>
                <a:prstClr val="white"/>
              </a:solidFill>
              <a:latin typeface="HGP創英角ｺﾞｼｯｸUB" pitchFamily="50" charset="-128"/>
              <a:ea typeface="HGP創英角ｺﾞｼｯｸUB" pitchFamily="50" charset="-128"/>
            </a:endParaRPr>
          </a:p>
          <a:p>
            <a:r>
              <a:rPr lang="ja-JP" altLang="en-US" sz="4400" dirty="0">
                <a:solidFill>
                  <a:prstClr val="white"/>
                </a:solidFill>
                <a:latin typeface="HGP創英角ｺﾞｼｯｸUB" pitchFamily="50" charset="-128"/>
                <a:ea typeface="HGP創英角ｺﾞｼｯｸUB" pitchFamily="50" charset="-128"/>
              </a:rPr>
              <a:t>　　　　　　返済負担が小さい</a:t>
            </a:r>
          </a:p>
        </p:txBody>
      </p:sp>
      <p:sp>
        <p:nvSpPr>
          <p:cNvPr id="8" name="正方形/長方形 7"/>
          <p:cNvSpPr/>
          <p:nvPr/>
        </p:nvSpPr>
        <p:spPr>
          <a:xfrm>
            <a:off x="1331640" y="2997207"/>
            <a:ext cx="395172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4400" dirty="0">
                <a:solidFill>
                  <a:prstClr val="white"/>
                </a:solidFill>
                <a:latin typeface="HGP創英角ｺﾞｼｯｸUB" pitchFamily="50" charset="-128"/>
                <a:ea typeface="HGP創英角ｺﾞｼｯｸUB" pitchFamily="50" charset="-128"/>
              </a:rPr>
              <a:t>手数料がかかる</a:t>
            </a:r>
            <a:endParaRPr lang="en-US" altLang="ja-JP" sz="4400" dirty="0">
              <a:solidFill>
                <a:prstClr val="white"/>
              </a:solidFill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pic>
        <p:nvPicPr>
          <p:cNvPr id="9" name="Picture 2" descr="F:\20150703\P23_社会人第一歩四人組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29" r="28074" b="58676"/>
          <a:stretch>
            <a:fillRect/>
          </a:stretch>
        </p:blipFill>
        <p:spPr bwMode="auto">
          <a:xfrm>
            <a:off x="1331640" y="4509120"/>
            <a:ext cx="1800200" cy="2090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テキスト ボックス 1"/>
          <p:cNvSpPr txBox="1"/>
          <p:nvPr/>
        </p:nvSpPr>
        <p:spPr>
          <a:xfrm>
            <a:off x="440545" y="1661252"/>
            <a:ext cx="8002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800" b="1" dirty="0">
                <a:solidFill>
                  <a:srgbClr val="FF0000"/>
                </a:solidFill>
              </a:rPr>
              <a:t>○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08476" y="2856046"/>
            <a:ext cx="103425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6600" b="1" dirty="0">
                <a:solidFill>
                  <a:srgbClr val="FF0000"/>
                </a:solidFill>
              </a:rPr>
              <a:t>×</a:t>
            </a:r>
            <a:endParaRPr lang="ja-JP" altLang="en-US" sz="4800" b="1" dirty="0">
              <a:solidFill>
                <a:srgbClr val="FF0000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23525" y="3516977"/>
            <a:ext cx="103425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6600" b="1" dirty="0">
                <a:solidFill>
                  <a:srgbClr val="FF0000"/>
                </a:solidFill>
              </a:rPr>
              <a:t>×</a:t>
            </a:r>
            <a:endParaRPr lang="ja-JP" altLang="en-US" sz="4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821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8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8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8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6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7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2" grpId="0"/>
      <p:bldP spid="10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/>
          <p:cNvSpPr>
            <a:spLocks noGrp="1"/>
          </p:cNvSpPr>
          <p:nvPr>
            <p:ph type="title"/>
          </p:nvPr>
        </p:nvSpPr>
        <p:spPr>
          <a:xfrm>
            <a:off x="179512" y="18099"/>
            <a:ext cx="8686800" cy="1399032"/>
          </a:xfrm>
        </p:spPr>
        <p:txBody>
          <a:bodyPr>
            <a:normAutofit fontScale="90000"/>
          </a:bodyPr>
          <a:lstStyle/>
          <a:p>
            <a:r>
              <a:rPr kumimoji="1" lang="ja-JP" altLang="en-US" b="1" dirty="0">
                <a:solidFill>
                  <a:schemeClr val="tx1"/>
                </a:solidFill>
              </a:rPr>
              <a:t>返済方法３　</a:t>
            </a:r>
            <a:r>
              <a:rPr kumimoji="1" lang="ja-JP" altLang="en-US" sz="6000" b="1" dirty="0">
                <a:solidFill>
                  <a:srgbClr val="FFFF00"/>
                </a:solidFill>
                <a:latin typeface="HG創英角ｺﾞｼｯｸUB" pitchFamily="49" charset="-128"/>
                <a:ea typeface="HG創英角ｺﾞｼｯｸUB" pitchFamily="49" charset="-128"/>
              </a:rPr>
              <a:t>ﾘﾎﾞﾙﾋﾞﾝｸﾞ払い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859950" y="4077072"/>
            <a:ext cx="86764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400" dirty="0">
                <a:solidFill>
                  <a:prstClr val="white"/>
                </a:solidFill>
                <a:latin typeface="HGP創英角ｺﾞｼｯｸUB" pitchFamily="50" charset="-128"/>
                <a:ea typeface="HGP創英角ｺﾞｼｯｸUB" pitchFamily="50" charset="-128"/>
              </a:rPr>
              <a:t>   </a:t>
            </a:r>
            <a:r>
              <a:rPr lang="ja-JP" altLang="en-US" sz="4400" dirty="0">
                <a:solidFill>
                  <a:prstClr val="white"/>
                </a:solidFill>
                <a:latin typeface="HGP創英角ｺﾞｼｯｸUB" pitchFamily="50" charset="-128"/>
                <a:ea typeface="HGP創英角ｺﾞｼｯｸUB" pitchFamily="50" charset="-128"/>
              </a:rPr>
              <a:t>いつ終わるのかわかりにくい</a:t>
            </a:r>
          </a:p>
        </p:txBody>
      </p:sp>
      <p:sp>
        <p:nvSpPr>
          <p:cNvPr id="8" name="正方形/長方形 7"/>
          <p:cNvSpPr/>
          <p:nvPr/>
        </p:nvSpPr>
        <p:spPr>
          <a:xfrm>
            <a:off x="1435479" y="1417131"/>
            <a:ext cx="7055136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4400" dirty="0">
                <a:solidFill>
                  <a:prstClr val="white"/>
                </a:solidFill>
                <a:latin typeface="HGP創英角ｺﾞｼｯｸUB" pitchFamily="50" charset="-128"/>
                <a:ea typeface="HGP創英角ｺﾞｼｯｸUB" pitchFamily="50" charset="-128"/>
              </a:rPr>
              <a:t>追加で借りても</a:t>
            </a:r>
            <a:endParaRPr lang="en-US" altLang="ja-JP" sz="4400" dirty="0">
              <a:solidFill>
                <a:prstClr val="white"/>
              </a:solidFill>
              <a:latin typeface="HGP創英角ｺﾞｼｯｸUB" pitchFamily="50" charset="-128"/>
              <a:ea typeface="HGP創英角ｺﾞｼｯｸUB" pitchFamily="50" charset="-128"/>
            </a:endParaRPr>
          </a:p>
          <a:p>
            <a:r>
              <a:rPr lang="ja-JP" altLang="en-US" sz="4400" dirty="0">
                <a:solidFill>
                  <a:prstClr val="white"/>
                </a:solidFill>
                <a:latin typeface="HGP創英角ｺﾞｼｯｸUB" pitchFamily="50" charset="-128"/>
                <a:ea typeface="HGP創英角ｺﾞｼｯｸUB" pitchFamily="50" charset="-128"/>
              </a:rPr>
              <a:t>　　　　　毎月の返済額は一定</a:t>
            </a:r>
          </a:p>
        </p:txBody>
      </p:sp>
      <p:sp>
        <p:nvSpPr>
          <p:cNvPr id="9" name="正方形/長方形 8"/>
          <p:cNvSpPr/>
          <p:nvPr/>
        </p:nvSpPr>
        <p:spPr>
          <a:xfrm>
            <a:off x="816771" y="2781711"/>
            <a:ext cx="842493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4400" dirty="0">
                <a:solidFill>
                  <a:prstClr val="white"/>
                </a:solidFill>
                <a:latin typeface="HGP創英角ｺﾞｼｯｸUB" pitchFamily="50" charset="-128"/>
                <a:ea typeface="HGP創英角ｺﾞｼｯｸUB" pitchFamily="50" charset="-128"/>
              </a:rPr>
              <a:t>　 返済回数が増えるから</a:t>
            </a:r>
            <a:endParaRPr lang="en-US" altLang="ja-JP" sz="4400" dirty="0">
              <a:solidFill>
                <a:prstClr val="white"/>
              </a:solidFill>
              <a:latin typeface="HGP創英角ｺﾞｼｯｸUB" pitchFamily="50" charset="-128"/>
              <a:ea typeface="HGP創英角ｺﾞｼｯｸUB" pitchFamily="50" charset="-128"/>
            </a:endParaRPr>
          </a:p>
          <a:p>
            <a:r>
              <a:rPr lang="ja-JP" altLang="en-US" sz="4400" dirty="0">
                <a:solidFill>
                  <a:prstClr val="white"/>
                </a:solidFill>
                <a:latin typeface="HGP創英角ｺﾞｼｯｸUB" pitchFamily="50" charset="-128"/>
                <a:ea typeface="HGP創英角ｺﾞｼｯｸUB" pitchFamily="50" charset="-128"/>
              </a:rPr>
              <a:t>　　　　　　　　　　手数料も増える</a:t>
            </a:r>
          </a:p>
        </p:txBody>
      </p:sp>
      <p:pic>
        <p:nvPicPr>
          <p:cNvPr id="11" name="Picture 2" descr="F:\20150703\P23_社会人第一歩四人組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31" t="1873" r="48472" b="53178"/>
          <a:stretch>
            <a:fillRect/>
          </a:stretch>
        </p:blipFill>
        <p:spPr bwMode="auto">
          <a:xfrm>
            <a:off x="1403648" y="4725143"/>
            <a:ext cx="1512168" cy="1910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円形吹き出し 4"/>
          <p:cNvSpPr/>
          <p:nvPr/>
        </p:nvSpPr>
        <p:spPr>
          <a:xfrm>
            <a:off x="3635896" y="5013176"/>
            <a:ext cx="4238782" cy="1512168"/>
          </a:xfrm>
          <a:prstGeom prst="wedgeEllipseCallout">
            <a:avLst>
              <a:gd name="adj1" fmla="val -67141"/>
              <a:gd name="adj2" fmla="val 417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4000" dirty="0">
                <a:solidFill>
                  <a:prstClr val="white"/>
                </a:solidFill>
              </a:rPr>
              <a:t>私に向いているかな？</a:t>
            </a: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5718500" y="1124744"/>
            <a:ext cx="32752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200" dirty="0">
                <a:solidFill>
                  <a:srgbClr val="FFFF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（定額リボの場合）</a:t>
            </a:r>
          </a:p>
        </p:txBody>
      </p:sp>
      <p:sp>
        <p:nvSpPr>
          <p:cNvPr id="3" name="円/楕円 2"/>
          <p:cNvSpPr/>
          <p:nvPr/>
        </p:nvSpPr>
        <p:spPr>
          <a:xfrm>
            <a:off x="1331640" y="5085184"/>
            <a:ext cx="144016" cy="360040"/>
          </a:xfrm>
          <a:prstGeom prst="ellipse">
            <a:avLst/>
          </a:prstGeom>
          <a:solidFill>
            <a:schemeClr val="tx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724851" y="1430335"/>
            <a:ext cx="75052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400" b="1" dirty="0">
                <a:solidFill>
                  <a:srgbClr val="FF0000"/>
                </a:solidFill>
              </a:rPr>
              <a:t>○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59929" y="2708920"/>
            <a:ext cx="95731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6000" b="1" dirty="0">
                <a:solidFill>
                  <a:srgbClr val="FF0000"/>
                </a:solidFill>
              </a:rPr>
              <a:t>×</a:t>
            </a:r>
            <a:endParaRPr lang="ja-JP" altLang="en-US" sz="6000" b="1" dirty="0">
              <a:solidFill>
                <a:srgbClr val="FF0000"/>
              </a:solidFill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659928" y="3923183"/>
            <a:ext cx="95731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6000" b="1" dirty="0">
                <a:solidFill>
                  <a:srgbClr val="FF0000"/>
                </a:solidFill>
              </a:rPr>
              <a:t>×</a:t>
            </a:r>
            <a:endParaRPr lang="ja-JP" altLang="en-US" sz="6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9509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6" dur="8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7" dur="8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8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/>
      <p:bldP spid="8" grpId="0"/>
      <p:bldP spid="9" grpId="0"/>
      <p:bldP spid="5" grpId="0" animBg="1"/>
      <p:bldP spid="3" grpId="0" animBg="1"/>
      <p:bldP spid="6" grpId="0"/>
      <p:bldP spid="12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994" y="1188068"/>
            <a:ext cx="7013860" cy="5827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正方形/長方形 29"/>
          <p:cNvSpPr/>
          <p:nvPr/>
        </p:nvSpPr>
        <p:spPr>
          <a:xfrm>
            <a:off x="4844819" y="1161906"/>
            <a:ext cx="2376264" cy="100811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4400" b="1" dirty="0">
                <a:ln w="18415" cmpd="sng">
                  <a:noFill/>
                  <a:prstDash val="solid"/>
                </a:ln>
                <a:solidFill>
                  <a:srgbClr val="005BD3">
                    <a:lumMod val="60000"/>
                    <a:lumOff val="40000"/>
                  </a:srgb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</a:t>
            </a:r>
            <a:r>
              <a:rPr lang="ja-JP" altLang="en-US" sz="4400" b="1" dirty="0">
                <a:ln w="18415" cmpd="sng">
                  <a:noFill/>
                  <a:prstDash val="solid"/>
                </a:ln>
                <a:solidFill>
                  <a:srgbClr val="005BD3">
                    <a:lumMod val="60000"/>
                    <a:lumOff val="40000"/>
                  </a:srgb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万円</a:t>
            </a:r>
          </a:p>
        </p:txBody>
      </p:sp>
      <p:sp>
        <p:nvSpPr>
          <p:cNvPr id="33" name="正方形/長方形 32"/>
          <p:cNvSpPr/>
          <p:nvPr/>
        </p:nvSpPr>
        <p:spPr>
          <a:xfrm>
            <a:off x="4885810" y="1161945"/>
            <a:ext cx="2376264" cy="100811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4400" b="1" dirty="0">
                <a:ln w="18415" cmpd="sng">
                  <a:noFill/>
                  <a:prstDash val="solid"/>
                </a:ln>
                <a:solidFill>
                  <a:srgbClr val="005BD3">
                    <a:lumMod val="60000"/>
                    <a:lumOff val="40000"/>
                  </a:srgb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</a:t>
            </a:r>
            <a:r>
              <a:rPr lang="ja-JP" altLang="en-US" sz="4400" b="1" dirty="0">
                <a:ln w="18415" cmpd="sng">
                  <a:noFill/>
                  <a:prstDash val="solid"/>
                </a:ln>
                <a:solidFill>
                  <a:srgbClr val="005BD3">
                    <a:lumMod val="60000"/>
                    <a:lumOff val="40000"/>
                  </a:srgb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万円</a:t>
            </a:r>
          </a:p>
        </p:txBody>
      </p:sp>
      <p:sp>
        <p:nvSpPr>
          <p:cNvPr id="32" name="正方形/長方形 31"/>
          <p:cNvSpPr/>
          <p:nvPr/>
        </p:nvSpPr>
        <p:spPr>
          <a:xfrm>
            <a:off x="4844819" y="1188693"/>
            <a:ext cx="2376264" cy="100811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4400" b="1" dirty="0">
                <a:ln w="18415" cmpd="sng">
                  <a:noFill/>
                  <a:prstDash val="solid"/>
                </a:ln>
                <a:solidFill>
                  <a:srgbClr val="005BD3">
                    <a:lumMod val="60000"/>
                    <a:lumOff val="40000"/>
                  </a:srgb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</a:t>
            </a:r>
            <a:r>
              <a:rPr lang="ja-JP" altLang="en-US" sz="4400" b="1" dirty="0">
                <a:ln w="18415" cmpd="sng">
                  <a:noFill/>
                  <a:prstDash val="solid"/>
                </a:ln>
                <a:solidFill>
                  <a:srgbClr val="005BD3">
                    <a:lumMod val="60000"/>
                    <a:lumOff val="40000"/>
                  </a:srgb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万円</a:t>
            </a:r>
          </a:p>
        </p:txBody>
      </p:sp>
      <p:sp>
        <p:nvSpPr>
          <p:cNvPr id="31" name="正方形/長方形 30"/>
          <p:cNvSpPr/>
          <p:nvPr/>
        </p:nvSpPr>
        <p:spPr>
          <a:xfrm>
            <a:off x="4844819" y="1144381"/>
            <a:ext cx="2376264" cy="100811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4400" b="1" dirty="0">
                <a:ln w="18415" cmpd="sng">
                  <a:noFill/>
                  <a:prstDash val="solid"/>
                </a:ln>
                <a:solidFill>
                  <a:srgbClr val="005BD3">
                    <a:lumMod val="60000"/>
                    <a:lumOff val="40000"/>
                  </a:srgb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</a:t>
            </a:r>
            <a:r>
              <a:rPr lang="ja-JP" altLang="en-US" sz="4400" b="1" dirty="0">
                <a:ln w="18415" cmpd="sng">
                  <a:noFill/>
                  <a:prstDash val="solid"/>
                </a:ln>
                <a:solidFill>
                  <a:srgbClr val="005BD3">
                    <a:lumMod val="60000"/>
                    <a:lumOff val="40000"/>
                  </a:srgb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万円</a:t>
            </a:r>
          </a:p>
        </p:txBody>
      </p:sp>
      <p:sp>
        <p:nvSpPr>
          <p:cNvPr id="6" name="laptop"/>
          <p:cNvSpPr>
            <a:spLocks noEditPoints="1" noChangeArrowheads="1"/>
          </p:cNvSpPr>
          <p:nvPr/>
        </p:nvSpPr>
        <p:spPr bwMode="auto">
          <a:xfrm>
            <a:off x="2195736" y="2996952"/>
            <a:ext cx="1224136" cy="1008112"/>
          </a:xfrm>
          <a:custGeom>
            <a:avLst/>
            <a:gdLst>
              <a:gd name="T0" fmla="*/ 3362 w 21600"/>
              <a:gd name="T1" fmla="*/ 0 h 21600"/>
              <a:gd name="T2" fmla="*/ 3362 w 21600"/>
              <a:gd name="T3" fmla="*/ 7173 h 21600"/>
              <a:gd name="T4" fmla="*/ 18327 w 21600"/>
              <a:gd name="T5" fmla="*/ 0 h 21600"/>
              <a:gd name="T6" fmla="*/ 18327 w 21600"/>
              <a:gd name="T7" fmla="*/ 7173 h 21600"/>
              <a:gd name="T8" fmla="*/ 10800 w 21600"/>
              <a:gd name="T9" fmla="*/ 0 h 21600"/>
              <a:gd name="T10" fmla="*/ 10800 w 21600"/>
              <a:gd name="T11" fmla="*/ 21600 h 21600"/>
              <a:gd name="T12" fmla="*/ 0 w 21600"/>
              <a:gd name="T13" fmla="*/ 21600 h 21600"/>
              <a:gd name="T14" fmla="*/ 21600 w 21600"/>
              <a:gd name="T15" fmla="*/ 21600 h 21600"/>
              <a:gd name="T16" fmla="*/ 4445 w 21600"/>
              <a:gd name="T17" fmla="*/ 1858 h 21600"/>
              <a:gd name="T18" fmla="*/ 17311 w 21600"/>
              <a:gd name="T19" fmla="*/ 1232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 extrusionOk="0">
                <a:moveTo>
                  <a:pt x="3362" y="0"/>
                </a:moveTo>
                <a:lnTo>
                  <a:pt x="18327" y="0"/>
                </a:lnTo>
                <a:lnTo>
                  <a:pt x="18327" y="14347"/>
                </a:lnTo>
                <a:lnTo>
                  <a:pt x="3362" y="14347"/>
                </a:lnTo>
                <a:lnTo>
                  <a:pt x="3362" y="0"/>
                </a:lnTo>
                <a:close/>
              </a:path>
              <a:path w="21600" h="21600" extrusionOk="0">
                <a:moveTo>
                  <a:pt x="3340" y="15068"/>
                </a:moveTo>
                <a:lnTo>
                  <a:pt x="0" y="19877"/>
                </a:lnTo>
                <a:lnTo>
                  <a:pt x="21600" y="19877"/>
                </a:lnTo>
                <a:lnTo>
                  <a:pt x="18327" y="15068"/>
                </a:lnTo>
                <a:lnTo>
                  <a:pt x="3340" y="15068"/>
                </a:lnTo>
                <a:close/>
              </a:path>
              <a:path w="21600" h="21600" extrusionOk="0">
                <a:moveTo>
                  <a:pt x="0" y="19877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19877"/>
                </a:lnTo>
                <a:lnTo>
                  <a:pt x="0" y="19877"/>
                </a:lnTo>
                <a:close/>
              </a:path>
              <a:path w="21600" h="21600" extrusionOk="0">
                <a:moveTo>
                  <a:pt x="4186" y="1523"/>
                </a:moveTo>
                <a:lnTo>
                  <a:pt x="17547" y="1523"/>
                </a:lnTo>
                <a:lnTo>
                  <a:pt x="17547" y="12744"/>
                </a:lnTo>
                <a:lnTo>
                  <a:pt x="4186" y="12744"/>
                </a:lnTo>
                <a:lnTo>
                  <a:pt x="4186" y="1523"/>
                </a:lnTo>
                <a:close/>
              </a:path>
              <a:path w="21600" h="21600" extrusionOk="0">
                <a:moveTo>
                  <a:pt x="3318" y="15549"/>
                </a:moveTo>
                <a:lnTo>
                  <a:pt x="2917" y="16110"/>
                </a:lnTo>
                <a:lnTo>
                  <a:pt x="18727" y="16110"/>
                </a:lnTo>
                <a:lnTo>
                  <a:pt x="18327" y="15549"/>
                </a:lnTo>
                <a:lnTo>
                  <a:pt x="3318" y="15549"/>
                </a:lnTo>
                <a:close/>
              </a:path>
              <a:path w="21600" h="21600" extrusionOk="0">
                <a:moveTo>
                  <a:pt x="6213" y="18314"/>
                </a:moveTo>
                <a:lnTo>
                  <a:pt x="5946" y="18875"/>
                </a:lnTo>
                <a:lnTo>
                  <a:pt x="15766" y="18875"/>
                </a:lnTo>
                <a:lnTo>
                  <a:pt x="15499" y="18314"/>
                </a:lnTo>
                <a:lnTo>
                  <a:pt x="6213" y="18314"/>
                </a:lnTo>
                <a:close/>
              </a:path>
              <a:path w="21600" h="21600" extrusionOk="0">
                <a:moveTo>
                  <a:pt x="2828" y="16471"/>
                </a:moveTo>
                <a:lnTo>
                  <a:pt x="2405" y="17072"/>
                </a:lnTo>
                <a:lnTo>
                  <a:pt x="19284" y="17072"/>
                </a:lnTo>
                <a:lnTo>
                  <a:pt x="18839" y="16471"/>
                </a:lnTo>
                <a:lnTo>
                  <a:pt x="2828" y="16471"/>
                </a:lnTo>
                <a:close/>
              </a:path>
              <a:path w="21600" h="21600" extrusionOk="0">
                <a:moveTo>
                  <a:pt x="2316" y="17352"/>
                </a:moveTo>
                <a:lnTo>
                  <a:pt x="1871" y="17953"/>
                </a:lnTo>
                <a:lnTo>
                  <a:pt x="19863" y="17953"/>
                </a:lnTo>
                <a:lnTo>
                  <a:pt x="19395" y="17352"/>
                </a:lnTo>
                <a:lnTo>
                  <a:pt x="2316" y="17352"/>
                </a:lnTo>
                <a:close/>
              </a:path>
            </a:pathLst>
          </a:custGeom>
          <a:solidFill>
            <a:srgbClr val="00B0F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7" name="Photo"/>
          <p:cNvSpPr>
            <a:spLocks noEditPoints="1" noChangeArrowheads="1"/>
          </p:cNvSpPr>
          <p:nvPr/>
        </p:nvSpPr>
        <p:spPr bwMode="auto">
          <a:xfrm rot="3000870">
            <a:off x="3572275" y="3668920"/>
            <a:ext cx="1405986" cy="865691"/>
          </a:xfrm>
          <a:custGeom>
            <a:avLst/>
            <a:gdLst>
              <a:gd name="T0" fmla="*/ 0 w 21600"/>
              <a:gd name="T1" fmla="*/ 3085 h 21600"/>
              <a:gd name="T2" fmla="*/ 10800 w 21600"/>
              <a:gd name="T3" fmla="*/ 0 h 21600"/>
              <a:gd name="T4" fmla="*/ 21600 w 21600"/>
              <a:gd name="T5" fmla="*/ 3085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800 h 21600"/>
              <a:gd name="T12" fmla="*/ 0 w 21600"/>
              <a:gd name="T13" fmla="*/ 21600 h 21600"/>
              <a:gd name="T14" fmla="*/ 0 w 21600"/>
              <a:gd name="T15" fmla="*/ 10800 h 21600"/>
              <a:gd name="T16" fmla="*/ 761 w 21600"/>
              <a:gd name="T17" fmla="*/ 22454 h 21600"/>
              <a:gd name="T18" fmla="*/ 21069 w 21600"/>
              <a:gd name="T19" fmla="*/ 30282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 extrusionOk="0">
                <a:moveTo>
                  <a:pt x="0" y="21600"/>
                </a:moveTo>
                <a:lnTo>
                  <a:pt x="0" y="3085"/>
                </a:lnTo>
                <a:lnTo>
                  <a:pt x="1542" y="3085"/>
                </a:lnTo>
                <a:lnTo>
                  <a:pt x="1542" y="1028"/>
                </a:lnTo>
                <a:lnTo>
                  <a:pt x="3857" y="1028"/>
                </a:lnTo>
                <a:lnTo>
                  <a:pt x="3857" y="3085"/>
                </a:lnTo>
                <a:lnTo>
                  <a:pt x="5400" y="3085"/>
                </a:lnTo>
                <a:lnTo>
                  <a:pt x="6942" y="0"/>
                </a:lnTo>
                <a:lnTo>
                  <a:pt x="14657" y="0"/>
                </a:lnTo>
                <a:lnTo>
                  <a:pt x="16200" y="3085"/>
                </a:lnTo>
                <a:lnTo>
                  <a:pt x="21600" y="3085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  <a:path w="21600" h="21600" extrusionOk="0">
                <a:moveTo>
                  <a:pt x="0" y="3085"/>
                </a:moveTo>
                <a:lnTo>
                  <a:pt x="21600" y="3085"/>
                </a:lnTo>
                <a:lnTo>
                  <a:pt x="21600" y="21600"/>
                </a:lnTo>
                <a:lnTo>
                  <a:pt x="0" y="21600"/>
                </a:lnTo>
                <a:lnTo>
                  <a:pt x="0" y="3085"/>
                </a:lnTo>
                <a:close/>
              </a:path>
              <a:path w="21600" h="21600" extrusionOk="0">
                <a:moveTo>
                  <a:pt x="10800" y="4800"/>
                </a:moveTo>
                <a:lnTo>
                  <a:pt x="11925" y="4971"/>
                </a:lnTo>
                <a:lnTo>
                  <a:pt x="13017" y="5442"/>
                </a:lnTo>
                <a:lnTo>
                  <a:pt x="14046" y="6128"/>
                </a:lnTo>
                <a:lnTo>
                  <a:pt x="14914" y="7071"/>
                </a:lnTo>
                <a:lnTo>
                  <a:pt x="15621" y="8271"/>
                </a:lnTo>
                <a:lnTo>
                  <a:pt x="16167" y="9514"/>
                </a:lnTo>
                <a:lnTo>
                  <a:pt x="16425" y="11014"/>
                </a:lnTo>
                <a:lnTo>
                  <a:pt x="16585" y="12471"/>
                </a:lnTo>
                <a:lnTo>
                  <a:pt x="16489" y="14014"/>
                </a:lnTo>
                <a:lnTo>
                  <a:pt x="16135" y="15471"/>
                </a:lnTo>
                <a:lnTo>
                  <a:pt x="15621" y="16800"/>
                </a:lnTo>
                <a:lnTo>
                  <a:pt x="14914" y="18000"/>
                </a:lnTo>
                <a:lnTo>
                  <a:pt x="14046" y="18942"/>
                </a:lnTo>
                <a:lnTo>
                  <a:pt x="13050" y="19671"/>
                </a:lnTo>
                <a:lnTo>
                  <a:pt x="11925" y="20057"/>
                </a:lnTo>
                <a:lnTo>
                  <a:pt x="10832" y="20185"/>
                </a:lnTo>
                <a:lnTo>
                  <a:pt x="9675" y="20142"/>
                </a:lnTo>
                <a:lnTo>
                  <a:pt x="8582" y="19628"/>
                </a:lnTo>
                <a:lnTo>
                  <a:pt x="7553" y="18942"/>
                </a:lnTo>
                <a:lnTo>
                  <a:pt x="6717" y="17957"/>
                </a:lnTo>
                <a:lnTo>
                  <a:pt x="5946" y="16842"/>
                </a:lnTo>
                <a:lnTo>
                  <a:pt x="5464" y="15514"/>
                </a:lnTo>
                <a:lnTo>
                  <a:pt x="5078" y="14014"/>
                </a:lnTo>
                <a:lnTo>
                  <a:pt x="5014" y="12514"/>
                </a:lnTo>
                <a:lnTo>
                  <a:pt x="5110" y="11014"/>
                </a:lnTo>
                <a:lnTo>
                  <a:pt x="5528" y="9557"/>
                </a:lnTo>
                <a:lnTo>
                  <a:pt x="6010" y="8228"/>
                </a:lnTo>
                <a:lnTo>
                  <a:pt x="6750" y="7114"/>
                </a:lnTo>
                <a:lnTo>
                  <a:pt x="7650" y="6085"/>
                </a:lnTo>
                <a:lnTo>
                  <a:pt x="8614" y="5400"/>
                </a:lnTo>
                <a:lnTo>
                  <a:pt x="9707" y="4971"/>
                </a:lnTo>
                <a:lnTo>
                  <a:pt x="10800" y="4800"/>
                </a:lnTo>
                <a:close/>
              </a:path>
              <a:path w="21600" h="21600" extrusionOk="0">
                <a:moveTo>
                  <a:pt x="8003" y="8057"/>
                </a:moveTo>
                <a:lnTo>
                  <a:pt x="8807" y="7371"/>
                </a:lnTo>
                <a:lnTo>
                  <a:pt x="9546" y="6985"/>
                </a:lnTo>
                <a:lnTo>
                  <a:pt x="10446" y="6771"/>
                </a:lnTo>
                <a:lnTo>
                  <a:pt x="11217" y="6771"/>
                </a:lnTo>
                <a:lnTo>
                  <a:pt x="12053" y="7028"/>
                </a:lnTo>
                <a:lnTo>
                  <a:pt x="12889" y="7457"/>
                </a:lnTo>
                <a:lnTo>
                  <a:pt x="13628" y="8100"/>
                </a:lnTo>
                <a:lnTo>
                  <a:pt x="14175" y="8871"/>
                </a:lnTo>
                <a:lnTo>
                  <a:pt x="14625" y="9814"/>
                </a:lnTo>
                <a:lnTo>
                  <a:pt x="14978" y="10885"/>
                </a:lnTo>
                <a:lnTo>
                  <a:pt x="15171" y="12042"/>
                </a:lnTo>
                <a:lnTo>
                  <a:pt x="15107" y="13114"/>
                </a:lnTo>
                <a:lnTo>
                  <a:pt x="15042" y="14228"/>
                </a:lnTo>
                <a:lnTo>
                  <a:pt x="14689" y="15257"/>
                </a:lnTo>
                <a:lnTo>
                  <a:pt x="14207" y="16285"/>
                </a:lnTo>
                <a:lnTo>
                  <a:pt x="13596" y="17057"/>
                </a:lnTo>
                <a:lnTo>
                  <a:pt x="12889" y="17657"/>
                </a:lnTo>
                <a:lnTo>
                  <a:pt x="12053" y="18085"/>
                </a:lnTo>
                <a:lnTo>
                  <a:pt x="11185" y="18257"/>
                </a:lnTo>
                <a:lnTo>
                  <a:pt x="10414" y="18214"/>
                </a:lnTo>
                <a:lnTo>
                  <a:pt x="9546" y="18042"/>
                </a:lnTo>
                <a:lnTo>
                  <a:pt x="8742" y="17614"/>
                </a:lnTo>
                <a:lnTo>
                  <a:pt x="8003" y="17014"/>
                </a:lnTo>
                <a:lnTo>
                  <a:pt x="7457" y="16242"/>
                </a:lnTo>
                <a:lnTo>
                  <a:pt x="6975" y="15257"/>
                </a:lnTo>
                <a:lnTo>
                  <a:pt x="6653" y="14142"/>
                </a:lnTo>
                <a:lnTo>
                  <a:pt x="6492" y="13114"/>
                </a:lnTo>
                <a:lnTo>
                  <a:pt x="6525" y="11914"/>
                </a:lnTo>
                <a:lnTo>
                  <a:pt x="6621" y="10842"/>
                </a:lnTo>
                <a:lnTo>
                  <a:pt x="6942" y="9771"/>
                </a:lnTo>
                <a:lnTo>
                  <a:pt x="7457" y="8785"/>
                </a:lnTo>
                <a:lnTo>
                  <a:pt x="8003" y="8057"/>
                </a:lnTo>
                <a:close/>
              </a:path>
            </a:pathLst>
          </a:custGeom>
          <a:solidFill>
            <a:srgbClr val="00B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solidFill>
                <a:prstClr val="white"/>
              </a:solidFill>
            </a:endParaRPr>
          </a:p>
        </p:txBody>
      </p:sp>
      <p:pic>
        <p:nvPicPr>
          <p:cNvPr id="8" name="Picture 5" descr="C:\Program Files\Microsoft Office\MEDIA\CAGCAT10\j0293234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V="1">
            <a:off x="5220072" y="3933056"/>
            <a:ext cx="1478256" cy="1090559"/>
          </a:xfrm>
          <a:prstGeom prst="rect">
            <a:avLst/>
          </a:prstGeom>
          <a:solidFill>
            <a:srgbClr val="FFC000"/>
          </a:solidFill>
        </p:spPr>
      </p:pic>
      <p:sp>
        <p:nvSpPr>
          <p:cNvPr id="9" name="正方形/長方形 8"/>
          <p:cNvSpPr/>
          <p:nvPr/>
        </p:nvSpPr>
        <p:spPr>
          <a:xfrm>
            <a:off x="1763688" y="4149080"/>
            <a:ext cx="14157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3200" b="1" dirty="0">
                <a:solidFill>
                  <a:srgbClr val="FFFFCC"/>
                </a:solidFill>
                <a:latin typeface="AR黒丸ＰＯＰ体H" pitchFamily="49" charset="-128"/>
                <a:ea typeface="AR黒丸ＰＯＰ体H" pitchFamily="49" charset="-128"/>
              </a:rPr>
              <a:t>１０万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059832" y="4581128"/>
            <a:ext cx="15696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600" b="1" dirty="0">
                <a:solidFill>
                  <a:prstClr val="white"/>
                </a:solidFill>
                <a:latin typeface="AR黒丸ＰＯＰ体H" pitchFamily="49" charset="-128"/>
                <a:ea typeface="AR黒丸ＰＯＰ体H" pitchFamily="49" charset="-128"/>
              </a:rPr>
              <a:t>１５万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491880" y="4725144"/>
            <a:ext cx="187743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400" b="1" dirty="0">
                <a:solidFill>
                  <a:prstClr val="white"/>
                </a:solidFill>
                <a:latin typeface="AR黒丸ＰＯＰ体H" pitchFamily="49" charset="-128"/>
                <a:ea typeface="AR黒丸ＰＯＰ体H" pitchFamily="49" charset="-128"/>
              </a:rPr>
              <a:t>１８万</a:t>
            </a:r>
          </a:p>
        </p:txBody>
      </p:sp>
      <p:sp>
        <p:nvSpPr>
          <p:cNvPr id="16" name="タイトル 1"/>
          <p:cNvSpPr>
            <a:spLocks noGrp="1"/>
          </p:cNvSpPr>
          <p:nvPr>
            <p:ph type="title"/>
          </p:nvPr>
        </p:nvSpPr>
        <p:spPr>
          <a:xfrm>
            <a:off x="-12998" y="-80067"/>
            <a:ext cx="7480072" cy="1268760"/>
          </a:xfrm>
        </p:spPr>
        <p:txBody>
          <a:bodyPr>
            <a:normAutofit/>
          </a:bodyPr>
          <a:lstStyle/>
          <a:p>
            <a:r>
              <a:rPr kumimoji="1" lang="ja-JP" altLang="en-US" sz="6000" b="1" dirty="0">
                <a:latin typeface="HGS創英角ｺﾞｼｯｸUB" pitchFamily="50" charset="-128"/>
                <a:ea typeface="HGS創英角ｺﾞｼｯｸUB" pitchFamily="50" charset="-128"/>
              </a:rPr>
              <a:t>リボルビングとは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1691858" y="4243070"/>
            <a:ext cx="14686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600" dirty="0">
                <a:solidFill>
                  <a:srgbClr val="FFFF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９万円</a:t>
            </a: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2812365" y="4545994"/>
            <a:ext cx="18293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600" dirty="0">
                <a:solidFill>
                  <a:srgbClr val="FFFF00"/>
                </a:solidFill>
                <a:latin typeface="HGP創英角ﾎﾟｯﾌﾟ体" pitchFamily="50" charset="-128"/>
                <a:ea typeface="HGP創英角ﾎﾟｯﾌﾟ体" pitchFamily="50" charset="-128"/>
              </a:rPr>
              <a:t>１４万円</a:t>
            </a: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3456250" y="5023615"/>
            <a:ext cx="20120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000" dirty="0">
                <a:solidFill>
                  <a:srgbClr val="FFFF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１７万円</a:t>
            </a: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2411760" y="3140968"/>
            <a:ext cx="9541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dirty="0">
                <a:solidFill>
                  <a:prstClr val="white"/>
                </a:solidFill>
                <a:latin typeface="HGP創英角ｺﾞｼｯｸUB" pitchFamily="50" charset="-128"/>
                <a:ea typeface="HGP創英角ｺﾞｼｯｸUB" pitchFamily="50" charset="-128"/>
              </a:rPr>
              <a:t>１０万</a:t>
            </a: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3779912" y="3789040"/>
            <a:ext cx="8130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dirty="0">
                <a:solidFill>
                  <a:prstClr val="white"/>
                </a:solidFill>
                <a:latin typeface="HGP創英角ｺﾞｼｯｸUB" pitchFamily="50" charset="-128"/>
                <a:ea typeface="HGP創英角ｺﾞｼｯｸUB" pitchFamily="50" charset="-128"/>
              </a:rPr>
              <a:t>６万</a:t>
            </a: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5292080" y="4437112"/>
            <a:ext cx="7232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dirty="0">
                <a:solidFill>
                  <a:prstClr val="black"/>
                </a:solidFill>
                <a:latin typeface="HGP創英角ｺﾞｼｯｸUB" pitchFamily="50" charset="-128"/>
                <a:ea typeface="HGP創英角ｺﾞｼｯｸUB" pitchFamily="50" charset="-128"/>
              </a:rPr>
              <a:t>４万</a:t>
            </a: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5051723" y="5154971"/>
            <a:ext cx="18293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600" dirty="0">
                <a:solidFill>
                  <a:srgbClr val="FFFF00"/>
                </a:solidFill>
                <a:latin typeface="HGP創英角ﾎﾟｯﾌﾟ体" pitchFamily="50" charset="-128"/>
                <a:ea typeface="HGP創英角ﾎﾟｯﾌﾟ体" pitchFamily="50" charset="-128"/>
              </a:rPr>
              <a:t>１６万円</a:t>
            </a:r>
          </a:p>
        </p:txBody>
      </p:sp>
    </p:spTree>
    <p:extLst>
      <p:ext uri="{BB962C8B-B14F-4D97-AF65-F5344CB8AC3E}">
        <p14:creationId xmlns:p14="http://schemas.microsoft.com/office/powerpoint/2010/main" val="112074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54 0.06777 C 0.01823 0.05921 0.01684 0.05621 0.02361 0.05019 C 0.02413 0.04117 0.02396 0.03215 0.02535 0.02336 C 0.02622 0.0185 0.02882 0.0148 0.03021 0.01017 C 0.03281 0.00185 0.03594 -0.01573 0.04028 -0.02314 C 0.05278 -0.04442 0.07396 -0.07056 0.09358 -0.07865 C 0.10834 -0.09346 0.10156 -0.08976 0.11198 -0.09415 C 0.1217 -0.1078 0.13889 -0.11081 0.15191 -0.11659 C 0.16216 -0.12122 0.17327 -0.12908 0.18368 -0.13232 C 0.20729 -0.13972 0.22952 -0.14365 0.25365 -0.14551 C 0.26736 -0.14782 0.2816 -0.15221 0.29531 -0.15221 " pathEditMode="relative" rAng="0" ptsTypes="ffffffffffA">
                                      <p:cBhvr>
                                        <p:cTn id="2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80" y="-110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9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601 0.06777 C 0.05069 0.05921 0.0493 0.05621 0.05607 0.05019 C 0.0566 0.04117 0.05642 0.03215 0.05781 0.02336 C 0.05868 0.0185 0.06128 0.0148 0.06267 0.01017 C 0.06528 0.00185 0.0684 -0.01573 0.07274 -0.02314 C 0.08524 -0.04442 0.10642 -0.07056 0.12604 -0.07865 C 0.1408 -0.09346 0.13403 -0.08976 0.14444 -0.09415 C 0.15416 -0.1078 0.17135 -0.11081 0.18437 -0.11659 C 0.19462 -0.12122 0.20573 -0.12908 0.21614 -0.13232 C 0.23976 -0.13972 0.26198 -0.14365 0.28611 -0.14551 C 0.29982 -0.14782 0.31406 -0.15221 0.32778 -0.15221 " pathEditMode="relative" rAng="0" ptsTypes="ffffffffffA">
                                      <p:cBhvr>
                                        <p:cTn id="7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80" y="-110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9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46 0.05343 C 0.01615 0.04487 0.01476 0.04187 0.02153 0.03585 C 0.02205 0.02683 0.02188 0.01781 0.02327 0.00902 C 0.02414 0.00416 0.02674 0.00046 0.02813 -0.00417 C 0.03073 -0.01249 0.03386 -0.03007 0.0382 -0.03748 C 0.0507 -0.05876 0.07188 -0.0849 0.0915 -0.09299 C 0.10625 -0.1078 0.09948 -0.1041 0.1099 -0.10849 C 0.11962 -0.12214 0.13681 -0.12515 0.14983 -0.13093 C 0.16007 -0.13556 0.17119 -0.14342 0.1816 -0.14666 C 0.20521 -0.15406 0.22744 -0.15799 0.25157 -0.15984 C 0.26528 -0.16216 0.27952 -0.16655 0.29323 -0.16655 " pathEditMode="relative" rAng="0" ptsTypes="ffffffffffA">
                                      <p:cBhvr>
                                        <p:cTn id="11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80" y="-110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5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32 0.04672 C 0.02101 0.03816 0.01962 0.03516 0.02639 0.02914 C 0.02691 0.02012 0.02674 0.0111 0.02813 0.00231 C 0.029 -0.00255 0.0316 -0.00625 0.03299 -0.01088 C 0.03559 -0.0192 0.03872 -0.03678 0.04306 -0.04419 C 0.05556 -0.06547 0.07674 -0.09161 0.09636 -0.0997 C 0.11111 -0.11451 0.10434 -0.11081 0.11476 -0.1152 C 0.12448 -0.12885 0.14167 -0.13186 0.15469 -0.13764 C 0.16493 -0.14227 0.17604 -0.15013 0.18646 -0.15337 C 0.21007 -0.16077 0.23229 -0.1647 0.25643 -0.16656 C 0.27014 -0.16887 0.28438 -0.17326 0.29809 -0.17326 " pathEditMode="relative" rAng="0" ptsTypes="ffffffffffA">
                                      <p:cBhvr>
                                        <p:cTn id="13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80" y="-110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4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8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0" grpId="1" animBg="1"/>
      <p:bldP spid="30" grpId="2" animBg="1"/>
      <p:bldP spid="33" grpId="0" animBg="1"/>
      <p:bldP spid="33" grpId="1" animBg="1"/>
      <p:bldP spid="32" grpId="0" animBg="1"/>
      <p:bldP spid="32" grpId="1" animBg="1"/>
      <p:bldP spid="32" grpId="2" animBg="1"/>
      <p:bldP spid="31" grpId="0" animBg="1"/>
      <p:bldP spid="31" grpId="1" animBg="1"/>
      <p:bldP spid="31" grpId="2" animBg="1"/>
      <p:bldP spid="6" grpId="0" animBg="1"/>
      <p:bldP spid="7" grpId="0" animBg="1"/>
      <p:bldP spid="9" grpId="0"/>
      <p:bldP spid="9" grpId="1"/>
      <p:bldP spid="10" grpId="0"/>
      <p:bldP spid="10" grpId="1"/>
      <p:bldP spid="11" grpId="0"/>
      <p:bldP spid="11" grpId="1"/>
      <p:bldP spid="18" grpId="0"/>
      <p:bldP spid="18" grpId="1"/>
      <p:bldP spid="19" grpId="0"/>
      <p:bldP spid="19" grpId="1"/>
      <p:bldP spid="20" grpId="0" build="allAtOnce"/>
      <p:bldP spid="27" grpId="0"/>
      <p:bldP spid="28" grpId="0"/>
      <p:bldP spid="2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-396552" y="692696"/>
            <a:ext cx="9721080" cy="1399032"/>
          </a:xfrm>
        </p:spPr>
        <p:txBody>
          <a:bodyPr>
            <a:noAutofit/>
          </a:bodyPr>
          <a:lstStyle/>
          <a:p>
            <a:r>
              <a:rPr kumimoji="1" lang="ja-JP" altLang="en-US" sz="4800" b="1" dirty="0">
                <a:solidFill>
                  <a:schemeClr val="tx1"/>
                </a:solidFill>
                <a:latin typeface="HGP創英角ﾎﾟｯﾌﾟ体" pitchFamily="50" charset="-128"/>
                <a:ea typeface="HGP創英角ﾎﾟｯﾌﾟ体" pitchFamily="50" charset="-128"/>
              </a:rPr>
              <a:t>現金を持たなくても買い物できる</a:t>
            </a:r>
            <a:r>
              <a:rPr kumimoji="1" lang="ja-JP" altLang="en-US" sz="4800" b="1" dirty="0">
                <a:latin typeface="HGP創英角ﾎﾟｯﾌﾟ体" pitchFamily="50" charset="-128"/>
                <a:ea typeface="HGP創英角ﾎﾟｯﾌﾟ体" pitchFamily="50" charset="-128"/>
              </a:rPr>
              <a:t>クレジットカード</a:t>
            </a:r>
            <a:r>
              <a:rPr lang="ja-JP" altLang="en-US" sz="4800" b="1" dirty="0">
                <a:solidFill>
                  <a:schemeClr val="tx1"/>
                </a:solidFill>
                <a:latin typeface="HGP創英角ﾎﾟｯﾌﾟ体" pitchFamily="50" charset="-128"/>
                <a:ea typeface="HGP創英角ﾎﾟｯﾌﾟ体" pitchFamily="50" charset="-128"/>
              </a:rPr>
              <a:t>について</a:t>
            </a:r>
            <a:r>
              <a:rPr lang="en-US" altLang="ja-JP" sz="4800" b="1" dirty="0">
                <a:latin typeface="HGP創英角ﾎﾟｯﾌﾟ体" pitchFamily="50" charset="-128"/>
                <a:ea typeface="HGP創英角ﾎﾟｯﾌﾟ体" pitchFamily="50" charset="-128"/>
              </a:rPr>
              <a:t/>
            </a:r>
            <a:br>
              <a:rPr lang="en-US" altLang="ja-JP" sz="4800" b="1" dirty="0">
                <a:latin typeface="HGP創英角ﾎﾟｯﾌﾟ体" pitchFamily="50" charset="-128"/>
                <a:ea typeface="HGP創英角ﾎﾟｯﾌﾟ体" pitchFamily="50" charset="-128"/>
              </a:rPr>
            </a:br>
            <a:r>
              <a:rPr lang="ja-JP" altLang="en-US" sz="4800" b="1" dirty="0">
                <a:solidFill>
                  <a:schemeClr val="tx1"/>
                </a:solidFill>
                <a:latin typeface="HGP創英角ﾎﾟｯﾌﾟ体" pitchFamily="50" charset="-128"/>
                <a:ea typeface="HGP創英角ﾎﾟｯﾌﾟ体" pitchFamily="50" charset="-128"/>
              </a:rPr>
              <a:t>知りたいな！</a:t>
            </a:r>
            <a:endParaRPr kumimoji="1" lang="ja-JP" altLang="en-US" sz="4800" b="1" dirty="0">
              <a:solidFill>
                <a:schemeClr val="tx1"/>
              </a:solidFill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pic>
        <p:nvPicPr>
          <p:cNvPr id="4" name="Picture 2" descr="F:\20150618\P38_軽くん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00192" y="1628800"/>
            <a:ext cx="2370517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F:\20150618\P38_浪子さん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140968"/>
            <a:ext cx="1167584" cy="3229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F:\20150618\P38_堅くん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564904"/>
            <a:ext cx="2218118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F:\20150618\P38_ネットくん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365104"/>
            <a:ext cx="2930650" cy="2057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96352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正方形/長方形 93"/>
          <p:cNvSpPr/>
          <p:nvPr/>
        </p:nvSpPr>
        <p:spPr>
          <a:xfrm>
            <a:off x="541639" y="1792323"/>
            <a:ext cx="864096" cy="5085183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4" name="正方形/長方形 23"/>
          <p:cNvSpPr/>
          <p:nvPr/>
        </p:nvSpPr>
        <p:spPr>
          <a:xfrm>
            <a:off x="0" y="1772816"/>
            <a:ext cx="539552" cy="165618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ja-JP" altLang="en-US" sz="4000" b="1" dirty="0">
                <a:solidFill>
                  <a:srgbClr val="68007F"/>
                </a:solidFill>
              </a:rPr>
              <a:t>一括</a:t>
            </a:r>
          </a:p>
        </p:txBody>
      </p:sp>
      <p:graphicFrame>
        <p:nvGraphicFramePr>
          <p:cNvPr id="10" name="表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5131113"/>
              </p:ext>
            </p:extLst>
          </p:nvPr>
        </p:nvGraphicFramePr>
        <p:xfrm>
          <a:off x="1403651" y="620688"/>
          <a:ext cx="7740349" cy="6213405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12089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85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85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8857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8857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8857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8857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180403">
                <a:tc>
                  <a:txBody>
                    <a:bodyPr/>
                    <a:lstStyle/>
                    <a:p>
                      <a:endParaRPr kumimoji="1" lang="ja-JP" altLang="en-US" dirty="0">
                        <a:ln w="190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n w="190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n w="190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>
                        <a:ln w="190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n w="190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n w="190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n w="190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53309">
                <a:tc>
                  <a:txBody>
                    <a:bodyPr/>
                    <a:lstStyle/>
                    <a:p>
                      <a:endParaRPr kumimoji="1" lang="ja-JP" altLang="en-US" dirty="0">
                        <a:ln w="190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n w="190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n w="190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n w="190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n w="190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n w="190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n w="190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74800">
                <a:tc>
                  <a:txBody>
                    <a:bodyPr/>
                    <a:lstStyle/>
                    <a:p>
                      <a:endParaRPr kumimoji="1" lang="ja-JP" altLang="en-US" dirty="0">
                        <a:ln w="190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n w="190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n w="190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n w="190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n w="190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n w="190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n w="190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04893">
                <a:tc>
                  <a:txBody>
                    <a:bodyPr/>
                    <a:lstStyle/>
                    <a:p>
                      <a:endParaRPr kumimoji="1" lang="ja-JP" altLang="en-US" dirty="0">
                        <a:ln w="190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n w="190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n w="190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n w="190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n w="190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n w="190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n w="190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027" name="laptop"/>
          <p:cNvSpPr>
            <a:spLocks noEditPoints="1" noChangeArrowheads="1"/>
          </p:cNvSpPr>
          <p:nvPr/>
        </p:nvSpPr>
        <p:spPr bwMode="auto">
          <a:xfrm>
            <a:off x="1475656" y="692696"/>
            <a:ext cx="1080120" cy="576064"/>
          </a:xfrm>
          <a:custGeom>
            <a:avLst/>
            <a:gdLst>
              <a:gd name="T0" fmla="*/ 3362 w 21600"/>
              <a:gd name="T1" fmla="*/ 0 h 21600"/>
              <a:gd name="T2" fmla="*/ 3362 w 21600"/>
              <a:gd name="T3" fmla="*/ 7173 h 21600"/>
              <a:gd name="T4" fmla="*/ 18327 w 21600"/>
              <a:gd name="T5" fmla="*/ 0 h 21600"/>
              <a:gd name="T6" fmla="*/ 18327 w 21600"/>
              <a:gd name="T7" fmla="*/ 7173 h 21600"/>
              <a:gd name="T8" fmla="*/ 10800 w 21600"/>
              <a:gd name="T9" fmla="*/ 0 h 21600"/>
              <a:gd name="T10" fmla="*/ 10800 w 21600"/>
              <a:gd name="T11" fmla="*/ 21600 h 21600"/>
              <a:gd name="T12" fmla="*/ 0 w 21600"/>
              <a:gd name="T13" fmla="*/ 21600 h 21600"/>
              <a:gd name="T14" fmla="*/ 21600 w 21600"/>
              <a:gd name="T15" fmla="*/ 21600 h 21600"/>
              <a:gd name="T16" fmla="*/ 4445 w 21600"/>
              <a:gd name="T17" fmla="*/ 1858 h 21600"/>
              <a:gd name="T18" fmla="*/ 17311 w 21600"/>
              <a:gd name="T19" fmla="*/ 1232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 extrusionOk="0">
                <a:moveTo>
                  <a:pt x="3362" y="0"/>
                </a:moveTo>
                <a:lnTo>
                  <a:pt x="18327" y="0"/>
                </a:lnTo>
                <a:lnTo>
                  <a:pt x="18327" y="14347"/>
                </a:lnTo>
                <a:lnTo>
                  <a:pt x="3362" y="14347"/>
                </a:lnTo>
                <a:lnTo>
                  <a:pt x="3362" y="0"/>
                </a:lnTo>
                <a:close/>
              </a:path>
              <a:path w="21600" h="21600" extrusionOk="0">
                <a:moveTo>
                  <a:pt x="3340" y="15068"/>
                </a:moveTo>
                <a:lnTo>
                  <a:pt x="0" y="19877"/>
                </a:lnTo>
                <a:lnTo>
                  <a:pt x="21600" y="19877"/>
                </a:lnTo>
                <a:lnTo>
                  <a:pt x="18327" y="15068"/>
                </a:lnTo>
                <a:lnTo>
                  <a:pt x="3340" y="15068"/>
                </a:lnTo>
                <a:close/>
              </a:path>
              <a:path w="21600" h="21600" extrusionOk="0">
                <a:moveTo>
                  <a:pt x="0" y="19877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19877"/>
                </a:lnTo>
                <a:lnTo>
                  <a:pt x="0" y="19877"/>
                </a:lnTo>
                <a:close/>
              </a:path>
              <a:path w="21600" h="21600" extrusionOk="0">
                <a:moveTo>
                  <a:pt x="4186" y="1523"/>
                </a:moveTo>
                <a:lnTo>
                  <a:pt x="17547" y="1523"/>
                </a:lnTo>
                <a:lnTo>
                  <a:pt x="17547" y="12744"/>
                </a:lnTo>
                <a:lnTo>
                  <a:pt x="4186" y="12744"/>
                </a:lnTo>
                <a:lnTo>
                  <a:pt x="4186" y="1523"/>
                </a:lnTo>
                <a:close/>
              </a:path>
              <a:path w="21600" h="21600" extrusionOk="0">
                <a:moveTo>
                  <a:pt x="3318" y="15549"/>
                </a:moveTo>
                <a:lnTo>
                  <a:pt x="2917" y="16110"/>
                </a:lnTo>
                <a:lnTo>
                  <a:pt x="18727" y="16110"/>
                </a:lnTo>
                <a:lnTo>
                  <a:pt x="18327" y="15549"/>
                </a:lnTo>
                <a:lnTo>
                  <a:pt x="3318" y="15549"/>
                </a:lnTo>
                <a:close/>
              </a:path>
              <a:path w="21600" h="21600" extrusionOk="0">
                <a:moveTo>
                  <a:pt x="6213" y="18314"/>
                </a:moveTo>
                <a:lnTo>
                  <a:pt x="5946" y="18875"/>
                </a:lnTo>
                <a:lnTo>
                  <a:pt x="15766" y="18875"/>
                </a:lnTo>
                <a:lnTo>
                  <a:pt x="15499" y="18314"/>
                </a:lnTo>
                <a:lnTo>
                  <a:pt x="6213" y="18314"/>
                </a:lnTo>
                <a:close/>
              </a:path>
              <a:path w="21600" h="21600" extrusionOk="0">
                <a:moveTo>
                  <a:pt x="2828" y="16471"/>
                </a:moveTo>
                <a:lnTo>
                  <a:pt x="2405" y="17072"/>
                </a:lnTo>
                <a:lnTo>
                  <a:pt x="19284" y="17072"/>
                </a:lnTo>
                <a:lnTo>
                  <a:pt x="18839" y="16471"/>
                </a:lnTo>
                <a:lnTo>
                  <a:pt x="2828" y="16471"/>
                </a:lnTo>
                <a:close/>
              </a:path>
              <a:path w="21600" h="21600" extrusionOk="0">
                <a:moveTo>
                  <a:pt x="2316" y="17352"/>
                </a:moveTo>
                <a:lnTo>
                  <a:pt x="1871" y="17953"/>
                </a:lnTo>
                <a:lnTo>
                  <a:pt x="19863" y="17953"/>
                </a:lnTo>
                <a:lnTo>
                  <a:pt x="19395" y="17352"/>
                </a:lnTo>
                <a:lnTo>
                  <a:pt x="2316" y="17352"/>
                </a:lnTo>
                <a:close/>
              </a:path>
            </a:pathLst>
          </a:custGeom>
          <a:solidFill>
            <a:srgbClr val="00B0F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028" name="Photo"/>
          <p:cNvSpPr>
            <a:spLocks noEditPoints="1" noChangeArrowheads="1"/>
          </p:cNvSpPr>
          <p:nvPr/>
        </p:nvSpPr>
        <p:spPr bwMode="auto">
          <a:xfrm>
            <a:off x="2699792" y="692696"/>
            <a:ext cx="976883" cy="609029"/>
          </a:xfrm>
          <a:custGeom>
            <a:avLst/>
            <a:gdLst>
              <a:gd name="T0" fmla="*/ 0 w 21600"/>
              <a:gd name="T1" fmla="*/ 3085 h 21600"/>
              <a:gd name="T2" fmla="*/ 10800 w 21600"/>
              <a:gd name="T3" fmla="*/ 0 h 21600"/>
              <a:gd name="T4" fmla="*/ 21600 w 21600"/>
              <a:gd name="T5" fmla="*/ 3085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800 h 21600"/>
              <a:gd name="T12" fmla="*/ 0 w 21600"/>
              <a:gd name="T13" fmla="*/ 21600 h 21600"/>
              <a:gd name="T14" fmla="*/ 0 w 21600"/>
              <a:gd name="T15" fmla="*/ 10800 h 21600"/>
              <a:gd name="T16" fmla="*/ 761 w 21600"/>
              <a:gd name="T17" fmla="*/ 22454 h 21600"/>
              <a:gd name="T18" fmla="*/ 21069 w 21600"/>
              <a:gd name="T19" fmla="*/ 30282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 extrusionOk="0">
                <a:moveTo>
                  <a:pt x="0" y="21600"/>
                </a:moveTo>
                <a:lnTo>
                  <a:pt x="0" y="3085"/>
                </a:lnTo>
                <a:lnTo>
                  <a:pt x="1542" y="3085"/>
                </a:lnTo>
                <a:lnTo>
                  <a:pt x="1542" y="1028"/>
                </a:lnTo>
                <a:lnTo>
                  <a:pt x="3857" y="1028"/>
                </a:lnTo>
                <a:lnTo>
                  <a:pt x="3857" y="3085"/>
                </a:lnTo>
                <a:lnTo>
                  <a:pt x="5400" y="3085"/>
                </a:lnTo>
                <a:lnTo>
                  <a:pt x="6942" y="0"/>
                </a:lnTo>
                <a:lnTo>
                  <a:pt x="14657" y="0"/>
                </a:lnTo>
                <a:lnTo>
                  <a:pt x="16200" y="3085"/>
                </a:lnTo>
                <a:lnTo>
                  <a:pt x="21600" y="3085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  <a:path w="21600" h="21600" extrusionOk="0">
                <a:moveTo>
                  <a:pt x="0" y="3085"/>
                </a:moveTo>
                <a:lnTo>
                  <a:pt x="21600" y="3085"/>
                </a:lnTo>
                <a:lnTo>
                  <a:pt x="21600" y="21600"/>
                </a:lnTo>
                <a:lnTo>
                  <a:pt x="0" y="21600"/>
                </a:lnTo>
                <a:lnTo>
                  <a:pt x="0" y="3085"/>
                </a:lnTo>
                <a:close/>
              </a:path>
              <a:path w="21600" h="21600" extrusionOk="0">
                <a:moveTo>
                  <a:pt x="10800" y="4800"/>
                </a:moveTo>
                <a:lnTo>
                  <a:pt x="11925" y="4971"/>
                </a:lnTo>
                <a:lnTo>
                  <a:pt x="13017" y="5442"/>
                </a:lnTo>
                <a:lnTo>
                  <a:pt x="14046" y="6128"/>
                </a:lnTo>
                <a:lnTo>
                  <a:pt x="14914" y="7071"/>
                </a:lnTo>
                <a:lnTo>
                  <a:pt x="15621" y="8271"/>
                </a:lnTo>
                <a:lnTo>
                  <a:pt x="16167" y="9514"/>
                </a:lnTo>
                <a:lnTo>
                  <a:pt x="16425" y="11014"/>
                </a:lnTo>
                <a:lnTo>
                  <a:pt x="16585" y="12471"/>
                </a:lnTo>
                <a:lnTo>
                  <a:pt x="16489" y="14014"/>
                </a:lnTo>
                <a:lnTo>
                  <a:pt x="16135" y="15471"/>
                </a:lnTo>
                <a:lnTo>
                  <a:pt x="15621" y="16800"/>
                </a:lnTo>
                <a:lnTo>
                  <a:pt x="14914" y="18000"/>
                </a:lnTo>
                <a:lnTo>
                  <a:pt x="14046" y="18942"/>
                </a:lnTo>
                <a:lnTo>
                  <a:pt x="13050" y="19671"/>
                </a:lnTo>
                <a:lnTo>
                  <a:pt x="11925" y="20057"/>
                </a:lnTo>
                <a:lnTo>
                  <a:pt x="10832" y="20185"/>
                </a:lnTo>
                <a:lnTo>
                  <a:pt x="9675" y="20142"/>
                </a:lnTo>
                <a:lnTo>
                  <a:pt x="8582" y="19628"/>
                </a:lnTo>
                <a:lnTo>
                  <a:pt x="7553" y="18942"/>
                </a:lnTo>
                <a:lnTo>
                  <a:pt x="6717" y="17957"/>
                </a:lnTo>
                <a:lnTo>
                  <a:pt x="5946" y="16842"/>
                </a:lnTo>
                <a:lnTo>
                  <a:pt x="5464" y="15514"/>
                </a:lnTo>
                <a:lnTo>
                  <a:pt x="5078" y="14014"/>
                </a:lnTo>
                <a:lnTo>
                  <a:pt x="5014" y="12514"/>
                </a:lnTo>
                <a:lnTo>
                  <a:pt x="5110" y="11014"/>
                </a:lnTo>
                <a:lnTo>
                  <a:pt x="5528" y="9557"/>
                </a:lnTo>
                <a:lnTo>
                  <a:pt x="6010" y="8228"/>
                </a:lnTo>
                <a:lnTo>
                  <a:pt x="6750" y="7114"/>
                </a:lnTo>
                <a:lnTo>
                  <a:pt x="7650" y="6085"/>
                </a:lnTo>
                <a:lnTo>
                  <a:pt x="8614" y="5400"/>
                </a:lnTo>
                <a:lnTo>
                  <a:pt x="9707" y="4971"/>
                </a:lnTo>
                <a:lnTo>
                  <a:pt x="10800" y="4800"/>
                </a:lnTo>
                <a:close/>
              </a:path>
              <a:path w="21600" h="21600" extrusionOk="0">
                <a:moveTo>
                  <a:pt x="8003" y="8057"/>
                </a:moveTo>
                <a:lnTo>
                  <a:pt x="8807" y="7371"/>
                </a:lnTo>
                <a:lnTo>
                  <a:pt x="9546" y="6985"/>
                </a:lnTo>
                <a:lnTo>
                  <a:pt x="10446" y="6771"/>
                </a:lnTo>
                <a:lnTo>
                  <a:pt x="11217" y="6771"/>
                </a:lnTo>
                <a:lnTo>
                  <a:pt x="12053" y="7028"/>
                </a:lnTo>
                <a:lnTo>
                  <a:pt x="12889" y="7457"/>
                </a:lnTo>
                <a:lnTo>
                  <a:pt x="13628" y="8100"/>
                </a:lnTo>
                <a:lnTo>
                  <a:pt x="14175" y="8871"/>
                </a:lnTo>
                <a:lnTo>
                  <a:pt x="14625" y="9814"/>
                </a:lnTo>
                <a:lnTo>
                  <a:pt x="14978" y="10885"/>
                </a:lnTo>
                <a:lnTo>
                  <a:pt x="15171" y="12042"/>
                </a:lnTo>
                <a:lnTo>
                  <a:pt x="15107" y="13114"/>
                </a:lnTo>
                <a:lnTo>
                  <a:pt x="15042" y="14228"/>
                </a:lnTo>
                <a:lnTo>
                  <a:pt x="14689" y="15257"/>
                </a:lnTo>
                <a:lnTo>
                  <a:pt x="14207" y="16285"/>
                </a:lnTo>
                <a:lnTo>
                  <a:pt x="13596" y="17057"/>
                </a:lnTo>
                <a:lnTo>
                  <a:pt x="12889" y="17657"/>
                </a:lnTo>
                <a:lnTo>
                  <a:pt x="12053" y="18085"/>
                </a:lnTo>
                <a:lnTo>
                  <a:pt x="11185" y="18257"/>
                </a:lnTo>
                <a:lnTo>
                  <a:pt x="10414" y="18214"/>
                </a:lnTo>
                <a:lnTo>
                  <a:pt x="9546" y="18042"/>
                </a:lnTo>
                <a:lnTo>
                  <a:pt x="8742" y="17614"/>
                </a:lnTo>
                <a:lnTo>
                  <a:pt x="8003" y="17014"/>
                </a:lnTo>
                <a:lnTo>
                  <a:pt x="7457" y="16242"/>
                </a:lnTo>
                <a:lnTo>
                  <a:pt x="6975" y="15257"/>
                </a:lnTo>
                <a:lnTo>
                  <a:pt x="6653" y="14142"/>
                </a:lnTo>
                <a:lnTo>
                  <a:pt x="6492" y="13114"/>
                </a:lnTo>
                <a:lnTo>
                  <a:pt x="6525" y="11914"/>
                </a:lnTo>
                <a:lnTo>
                  <a:pt x="6621" y="10842"/>
                </a:lnTo>
                <a:lnTo>
                  <a:pt x="6942" y="9771"/>
                </a:lnTo>
                <a:lnTo>
                  <a:pt x="7457" y="8785"/>
                </a:lnTo>
                <a:lnTo>
                  <a:pt x="8003" y="8057"/>
                </a:lnTo>
                <a:close/>
              </a:path>
            </a:pathLst>
          </a:custGeom>
          <a:solidFill>
            <a:srgbClr val="00B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475656" y="1196752"/>
            <a:ext cx="9076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b="1" dirty="0">
                <a:solidFill>
                  <a:srgbClr val="E40059"/>
                </a:solidFill>
                <a:latin typeface="AR黒丸ＰＯＰ体H" pitchFamily="49" charset="-128"/>
                <a:ea typeface="AR黒丸ＰＯＰ体H" pitchFamily="49" charset="-128"/>
              </a:rPr>
              <a:t>10</a:t>
            </a:r>
            <a:r>
              <a:rPr lang="ja-JP" altLang="en-US" sz="2800" b="1" dirty="0">
                <a:solidFill>
                  <a:srgbClr val="E40059"/>
                </a:solidFill>
                <a:latin typeface="AR黒丸ＰＯＰ体H" pitchFamily="49" charset="-128"/>
                <a:ea typeface="AR黒丸ＰＯＰ体H" pitchFamily="49" charset="-128"/>
              </a:rPr>
              <a:t>万</a:t>
            </a: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2699792" y="1268760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b="1" dirty="0">
                <a:solidFill>
                  <a:srgbClr val="E40059"/>
                </a:solidFill>
                <a:latin typeface="AR黒丸ＰＯＰ体H" pitchFamily="49" charset="-128"/>
                <a:ea typeface="AR黒丸ＰＯＰ体H" pitchFamily="49" charset="-128"/>
              </a:rPr>
              <a:t>６万</a:t>
            </a:r>
          </a:p>
        </p:txBody>
      </p:sp>
      <p:pic>
        <p:nvPicPr>
          <p:cNvPr id="1029" name="Picture 5" descr="C:\Program Files\Microsoft Office\MEDIA\CAGCAT10\j0293234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V="1">
            <a:off x="3779912" y="620688"/>
            <a:ext cx="974200" cy="718700"/>
          </a:xfrm>
          <a:prstGeom prst="rect">
            <a:avLst/>
          </a:prstGeom>
          <a:solidFill>
            <a:srgbClr val="FFC000"/>
          </a:solidFill>
        </p:spPr>
      </p:pic>
      <p:sp>
        <p:nvSpPr>
          <p:cNvPr id="16" name="テキスト ボックス 15"/>
          <p:cNvSpPr txBox="1"/>
          <p:nvPr/>
        </p:nvSpPr>
        <p:spPr>
          <a:xfrm>
            <a:off x="3851920" y="1268760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b="1" dirty="0">
                <a:solidFill>
                  <a:srgbClr val="E40059"/>
                </a:solidFill>
                <a:latin typeface="AR黒丸ＰＯＰ体H" pitchFamily="49" charset="-128"/>
                <a:ea typeface="AR黒丸ＰＯＰ体H" pitchFamily="49" charset="-128"/>
              </a:rPr>
              <a:t>４万</a:t>
            </a:r>
          </a:p>
        </p:txBody>
      </p:sp>
      <p:sp>
        <p:nvSpPr>
          <p:cNvPr id="17" name="円柱 16"/>
          <p:cNvSpPr/>
          <p:nvPr/>
        </p:nvSpPr>
        <p:spPr>
          <a:xfrm>
            <a:off x="2843808" y="1988840"/>
            <a:ext cx="720080" cy="1224136"/>
          </a:xfrm>
          <a:prstGeom prst="can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8" name="円柱 17"/>
          <p:cNvSpPr/>
          <p:nvPr/>
        </p:nvSpPr>
        <p:spPr>
          <a:xfrm>
            <a:off x="3923928" y="2348880"/>
            <a:ext cx="720080" cy="864096"/>
          </a:xfrm>
          <a:prstGeom prst="can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9" name="円柱 18"/>
          <p:cNvSpPr/>
          <p:nvPr/>
        </p:nvSpPr>
        <p:spPr>
          <a:xfrm>
            <a:off x="5004048" y="2636912"/>
            <a:ext cx="720080" cy="576064"/>
          </a:xfrm>
          <a:prstGeom prst="can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2699792" y="2276872"/>
            <a:ext cx="10081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b="1" dirty="0">
                <a:solidFill>
                  <a:prstClr val="white"/>
                </a:solidFill>
                <a:latin typeface="AR黒丸ＰＯＰ体H" pitchFamily="49" charset="-128"/>
                <a:ea typeface="AR黒丸ＰＯＰ体H" pitchFamily="49" charset="-128"/>
              </a:rPr>
              <a:t>10</a:t>
            </a:r>
            <a:r>
              <a:rPr lang="ja-JP" altLang="en-US" sz="2800" b="1" dirty="0">
                <a:solidFill>
                  <a:prstClr val="white"/>
                </a:solidFill>
                <a:latin typeface="AR黒丸ＰＯＰ体H" pitchFamily="49" charset="-128"/>
                <a:ea typeface="AR黒丸ＰＯＰ体H" pitchFamily="49" charset="-128"/>
              </a:rPr>
              <a:t>万</a:t>
            </a: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3779912" y="2636912"/>
            <a:ext cx="10081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800" b="1" dirty="0">
                <a:solidFill>
                  <a:prstClr val="white"/>
                </a:solidFill>
                <a:latin typeface="AR黒丸ＰＯＰ体H" pitchFamily="49" charset="-128"/>
                <a:ea typeface="AR黒丸ＰＯＰ体H" pitchFamily="49" charset="-128"/>
              </a:rPr>
              <a:t>６万</a:t>
            </a: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4860032" y="2708920"/>
            <a:ext cx="10081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800" b="1" dirty="0">
                <a:solidFill>
                  <a:prstClr val="white"/>
                </a:solidFill>
                <a:latin typeface="AR黒丸ＰＯＰ体H" pitchFamily="49" charset="-128"/>
                <a:ea typeface="AR黒丸ＰＯＰ体H" pitchFamily="49" charset="-128"/>
              </a:rPr>
              <a:t>４万</a:t>
            </a:r>
          </a:p>
        </p:txBody>
      </p:sp>
      <p:sp>
        <p:nvSpPr>
          <p:cNvPr id="25" name="正方形/長方形 24"/>
          <p:cNvSpPr/>
          <p:nvPr/>
        </p:nvSpPr>
        <p:spPr>
          <a:xfrm>
            <a:off x="0" y="3429000"/>
            <a:ext cx="539552" cy="187220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ja-JP" altLang="en-US" sz="4000" b="1" dirty="0">
                <a:solidFill>
                  <a:srgbClr val="68007F"/>
                </a:solidFill>
              </a:rPr>
              <a:t>分割</a:t>
            </a:r>
          </a:p>
        </p:txBody>
      </p:sp>
      <p:sp>
        <p:nvSpPr>
          <p:cNvPr id="26" name="正方形/長方形 25"/>
          <p:cNvSpPr/>
          <p:nvPr/>
        </p:nvSpPr>
        <p:spPr>
          <a:xfrm>
            <a:off x="0" y="5229200"/>
            <a:ext cx="539552" cy="16288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ja-JP" altLang="en-US" sz="4400" b="1" dirty="0">
                <a:solidFill>
                  <a:srgbClr val="68007F"/>
                </a:solidFill>
              </a:rPr>
              <a:t>リボ</a:t>
            </a:r>
          </a:p>
        </p:txBody>
      </p:sp>
      <p:sp>
        <p:nvSpPr>
          <p:cNvPr id="23" name="円柱 22"/>
          <p:cNvSpPr/>
          <p:nvPr/>
        </p:nvSpPr>
        <p:spPr>
          <a:xfrm>
            <a:off x="2843808" y="3789040"/>
            <a:ext cx="720080" cy="288032"/>
          </a:xfrm>
          <a:prstGeom prst="can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4" name="円柱 33"/>
          <p:cNvSpPr/>
          <p:nvPr/>
        </p:nvSpPr>
        <p:spPr>
          <a:xfrm>
            <a:off x="2843808" y="3554360"/>
            <a:ext cx="720080" cy="162671"/>
          </a:xfrm>
          <a:prstGeom prst="can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grpSp>
        <p:nvGrpSpPr>
          <p:cNvPr id="2" name="グループ化 35"/>
          <p:cNvGrpSpPr/>
          <p:nvPr/>
        </p:nvGrpSpPr>
        <p:grpSpPr>
          <a:xfrm>
            <a:off x="3851920" y="3717032"/>
            <a:ext cx="720080" cy="360040"/>
            <a:chOff x="2843808" y="3861048"/>
            <a:chExt cx="720080" cy="360040"/>
          </a:xfrm>
        </p:grpSpPr>
        <p:sp>
          <p:nvSpPr>
            <p:cNvPr id="37" name="円柱 36"/>
            <p:cNvSpPr/>
            <p:nvPr/>
          </p:nvSpPr>
          <p:spPr>
            <a:xfrm>
              <a:off x="2843808" y="3933056"/>
              <a:ext cx="720080" cy="288032"/>
            </a:xfrm>
            <a:prstGeom prst="can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38" name="円柱 37"/>
            <p:cNvSpPr/>
            <p:nvPr/>
          </p:nvSpPr>
          <p:spPr>
            <a:xfrm>
              <a:off x="2843808" y="3861048"/>
              <a:ext cx="720080" cy="144016"/>
            </a:xfrm>
            <a:prstGeom prst="can">
              <a:avLst/>
            </a:prstGeom>
            <a:solidFill>
              <a:schemeClr val="tx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" name="グループ化 38"/>
          <p:cNvGrpSpPr/>
          <p:nvPr/>
        </p:nvGrpSpPr>
        <p:grpSpPr>
          <a:xfrm>
            <a:off x="4932040" y="3717032"/>
            <a:ext cx="720080" cy="360040"/>
            <a:chOff x="2843808" y="3861048"/>
            <a:chExt cx="720080" cy="360040"/>
          </a:xfrm>
        </p:grpSpPr>
        <p:sp>
          <p:nvSpPr>
            <p:cNvPr id="40" name="円柱 39"/>
            <p:cNvSpPr/>
            <p:nvPr/>
          </p:nvSpPr>
          <p:spPr>
            <a:xfrm>
              <a:off x="2843808" y="3933056"/>
              <a:ext cx="720080" cy="288032"/>
            </a:xfrm>
            <a:prstGeom prst="can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41" name="円柱 40"/>
            <p:cNvSpPr/>
            <p:nvPr/>
          </p:nvSpPr>
          <p:spPr>
            <a:xfrm>
              <a:off x="2843808" y="3861048"/>
              <a:ext cx="720080" cy="144016"/>
            </a:xfrm>
            <a:prstGeom prst="can">
              <a:avLst/>
            </a:prstGeom>
            <a:solidFill>
              <a:schemeClr val="tx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4" name="グループ化 41"/>
          <p:cNvGrpSpPr/>
          <p:nvPr/>
        </p:nvGrpSpPr>
        <p:grpSpPr>
          <a:xfrm>
            <a:off x="6012160" y="3717032"/>
            <a:ext cx="720080" cy="360040"/>
            <a:chOff x="2843808" y="3861048"/>
            <a:chExt cx="720080" cy="360040"/>
          </a:xfrm>
        </p:grpSpPr>
        <p:sp>
          <p:nvSpPr>
            <p:cNvPr id="43" name="円柱 42"/>
            <p:cNvSpPr/>
            <p:nvPr/>
          </p:nvSpPr>
          <p:spPr>
            <a:xfrm>
              <a:off x="2843808" y="3933056"/>
              <a:ext cx="720080" cy="288032"/>
            </a:xfrm>
            <a:prstGeom prst="can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" name="円柱 43"/>
            <p:cNvSpPr/>
            <p:nvPr/>
          </p:nvSpPr>
          <p:spPr>
            <a:xfrm>
              <a:off x="2843808" y="3861048"/>
              <a:ext cx="720080" cy="144016"/>
            </a:xfrm>
            <a:prstGeom prst="can">
              <a:avLst/>
            </a:prstGeom>
            <a:solidFill>
              <a:schemeClr val="tx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5" name="グループ化 44"/>
          <p:cNvGrpSpPr/>
          <p:nvPr/>
        </p:nvGrpSpPr>
        <p:grpSpPr>
          <a:xfrm>
            <a:off x="7164288" y="3717032"/>
            <a:ext cx="720080" cy="360040"/>
            <a:chOff x="2843808" y="3861048"/>
            <a:chExt cx="720080" cy="360040"/>
          </a:xfrm>
        </p:grpSpPr>
        <p:sp>
          <p:nvSpPr>
            <p:cNvPr id="46" name="円柱 45"/>
            <p:cNvSpPr/>
            <p:nvPr/>
          </p:nvSpPr>
          <p:spPr>
            <a:xfrm>
              <a:off x="2843808" y="3933056"/>
              <a:ext cx="720080" cy="288032"/>
            </a:xfrm>
            <a:prstGeom prst="can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47" name="円柱 46"/>
            <p:cNvSpPr/>
            <p:nvPr/>
          </p:nvSpPr>
          <p:spPr>
            <a:xfrm>
              <a:off x="2843808" y="3861048"/>
              <a:ext cx="720080" cy="144016"/>
            </a:xfrm>
            <a:prstGeom prst="can">
              <a:avLst/>
            </a:prstGeom>
            <a:solidFill>
              <a:schemeClr val="tx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6" name="グループ化 48"/>
          <p:cNvGrpSpPr/>
          <p:nvPr/>
        </p:nvGrpSpPr>
        <p:grpSpPr>
          <a:xfrm>
            <a:off x="4932040" y="4365104"/>
            <a:ext cx="720080" cy="360040"/>
            <a:chOff x="4932040" y="4365104"/>
            <a:chExt cx="720080" cy="360040"/>
          </a:xfrm>
        </p:grpSpPr>
        <p:sp>
          <p:nvSpPr>
            <p:cNvPr id="33" name="円柱 32"/>
            <p:cNvSpPr/>
            <p:nvPr/>
          </p:nvSpPr>
          <p:spPr>
            <a:xfrm>
              <a:off x="4932040" y="4437112"/>
              <a:ext cx="720080" cy="288032"/>
            </a:xfrm>
            <a:prstGeom prst="can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48" name="円柱 47"/>
            <p:cNvSpPr/>
            <p:nvPr/>
          </p:nvSpPr>
          <p:spPr>
            <a:xfrm>
              <a:off x="4932040" y="4365104"/>
              <a:ext cx="720080" cy="144016"/>
            </a:xfrm>
            <a:prstGeom prst="can">
              <a:avLst/>
            </a:prstGeom>
            <a:solidFill>
              <a:schemeClr val="tx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7" name="グループ化 49"/>
          <p:cNvGrpSpPr/>
          <p:nvPr/>
        </p:nvGrpSpPr>
        <p:grpSpPr>
          <a:xfrm>
            <a:off x="6012160" y="4365104"/>
            <a:ext cx="720080" cy="360040"/>
            <a:chOff x="4932040" y="4365104"/>
            <a:chExt cx="720080" cy="360040"/>
          </a:xfrm>
        </p:grpSpPr>
        <p:sp>
          <p:nvSpPr>
            <p:cNvPr id="51" name="円柱 50"/>
            <p:cNvSpPr/>
            <p:nvPr/>
          </p:nvSpPr>
          <p:spPr>
            <a:xfrm>
              <a:off x="4932040" y="4437112"/>
              <a:ext cx="720080" cy="288032"/>
            </a:xfrm>
            <a:prstGeom prst="can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52" name="円柱 51"/>
            <p:cNvSpPr/>
            <p:nvPr/>
          </p:nvSpPr>
          <p:spPr>
            <a:xfrm>
              <a:off x="4932040" y="4365104"/>
              <a:ext cx="720080" cy="144016"/>
            </a:xfrm>
            <a:prstGeom prst="can">
              <a:avLst/>
            </a:prstGeom>
            <a:solidFill>
              <a:schemeClr val="tx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1" name="グループ化 52"/>
          <p:cNvGrpSpPr/>
          <p:nvPr/>
        </p:nvGrpSpPr>
        <p:grpSpPr>
          <a:xfrm>
            <a:off x="3851920" y="4365104"/>
            <a:ext cx="720080" cy="360040"/>
            <a:chOff x="4932040" y="4365104"/>
            <a:chExt cx="720080" cy="360040"/>
          </a:xfrm>
        </p:grpSpPr>
        <p:sp>
          <p:nvSpPr>
            <p:cNvPr id="54" name="円柱 53"/>
            <p:cNvSpPr/>
            <p:nvPr/>
          </p:nvSpPr>
          <p:spPr>
            <a:xfrm>
              <a:off x="4932040" y="4437112"/>
              <a:ext cx="720080" cy="288032"/>
            </a:xfrm>
            <a:prstGeom prst="can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55" name="円柱 54"/>
            <p:cNvSpPr/>
            <p:nvPr/>
          </p:nvSpPr>
          <p:spPr>
            <a:xfrm>
              <a:off x="4932040" y="4365104"/>
              <a:ext cx="720080" cy="144016"/>
            </a:xfrm>
            <a:prstGeom prst="can">
              <a:avLst/>
            </a:prstGeom>
            <a:solidFill>
              <a:schemeClr val="tx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2" name="グループ化 59"/>
          <p:cNvGrpSpPr/>
          <p:nvPr/>
        </p:nvGrpSpPr>
        <p:grpSpPr>
          <a:xfrm>
            <a:off x="4932040" y="4869160"/>
            <a:ext cx="720080" cy="216024"/>
            <a:chOff x="5868144" y="5445224"/>
            <a:chExt cx="720080" cy="216024"/>
          </a:xfrm>
        </p:grpSpPr>
        <p:sp>
          <p:nvSpPr>
            <p:cNvPr id="32" name="円柱 31"/>
            <p:cNvSpPr/>
            <p:nvPr/>
          </p:nvSpPr>
          <p:spPr>
            <a:xfrm>
              <a:off x="5868144" y="5517232"/>
              <a:ext cx="720080" cy="144016"/>
            </a:xfrm>
            <a:prstGeom prst="can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59" name="円柱 58"/>
            <p:cNvSpPr/>
            <p:nvPr/>
          </p:nvSpPr>
          <p:spPr>
            <a:xfrm>
              <a:off x="5868144" y="5445224"/>
              <a:ext cx="720080" cy="144016"/>
            </a:xfrm>
            <a:prstGeom prst="can">
              <a:avLst/>
            </a:prstGeom>
            <a:solidFill>
              <a:schemeClr val="tx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5" name="グループ化 60"/>
          <p:cNvGrpSpPr/>
          <p:nvPr/>
        </p:nvGrpSpPr>
        <p:grpSpPr>
          <a:xfrm>
            <a:off x="6012160" y="4869160"/>
            <a:ext cx="720080" cy="216024"/>
            <a:chOff x="5940152" y="5445224"/>
            <a:chExt cx="720080" cy="216024"/>
          </a:xfrm>
        </p:grpSpPr>
        <p:sp>
          <p:nvSpPr>
            <p:cNvPr id="62" name="円柱 61"/>
            <p:cNvSpPr/>
            <p:nvPr/>
          </p:nvSpPr>
          <p:spPr>
            <a:xfrm>
              <a:off x="5940152" y="5517232"/>
              <a:ext cx="720080" cy="144016"/>
            </a:xfrm>
            <a:prstGeom prst="can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63" name="円柱 62"/>
            <p:cNvSpPr/>
            <p:nvPr/>
          </p:nvSpPr>
          <p:spPr>
            <a:xfrm>
              <a:off x="5940152" y="5445224"/>
              <a:ext cx="720080" cy="144016"/>
            </a:xfrm>
            <a:prstGeom prst="can">
              <a:avLst/>
            </a:prstGeom>
            <a:solidFill>
              <a:schemeClr val="tx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8" name="グループ化 63"/>
          <p:cNvGrpSpPr/>
          <p:nvPr/>
        </p:nvGrpSpPr>
        <p:grpSpPr>
          <a:xfrm>
            <a:off x="7164288" y="4869160"/>
            <a:ext cx="720080" cy="216024"/>
            <a:chOff x="5940152" y="5445224"/>
            <a:chExt cx="720080" cy="216024"/>
          </a:xfrm>
        </p:grpSpPr>
        <p:sp>
          <p:nvSpPr>
            <p:cNvPr id="65" name="円柱 64"/>
            <p:cNvSpPr/>
            <p:nvPr/>
          </p:nvSpPr>
          <p:spPr>
            <a:xfrm>
              <a:off x="5940152" y="5517232"/>
              <a:ext cx="720080" cy="144016"/>
            </a:xfrm>
            <a:prstGeom prst="can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66" name="円柱 65"/>
            <p:cNvSpPr/>
            <p:nvPr/>
          </p:nvSpPr>
          <p:spPr>
            <a:xfrm>
              <a:off x="5940152" y="5445224"/>
              <a:ext cx="720080" cy="144016"/>
            </a:xfrm>
            <a:prstGeom prst="can">
              <a:avLst/>
            </a:prstGeom>
            <a:solidFill>
              <a:schemeClr val="tx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9" name="グループ化 66"/>
          <p:cNvGrpSpPr/>
          <p:nvPr/>
        </p:nvGrpSpPr>
        <p:grpSpPr>
          <a:xfrm>
            <a:off x="8244408" y="4869160"/>
            <a:ext cx="720080" cy="216024"/>
            <a:chOff x="5940152" y="5445224"/>
            <a:chExt cx="720080" cy="216024"/>
          </a:xfrm>
        </p:grpSpPr>
        <p:sp>
          <p:nvSpPr>
            <p:cNvPr id="68" name="円柱 67"/>
            <p:cNvSpPr/>
            <p:nvPr/>
          </p:nvSpPr>
          <p:spPr>
            <a:xfrm>
              <a:off x="5940152" y="5517232"/>
              <a:ext cx="720080" cy="144016"/>
            </a:xfrm>
            <a:prstGeom prst="can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69" name="円柱 68"/>
            <p:cNvSpPr/>
            <p:nvPr/>
          </p:nvSpPr>
          <p:spPr>
            <a:xfrm>
              <a:off x="5940152" y="5445224"/>
              <a:ext cx="720080" cy="144016"/>
            </a:xfrm>
            <a:prstGeom prst="can">
              <a:avLst/>
            </a:prstGeom>
            <a:solidFill>
              <a:schemeClr val="tx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0" name="グループ化 70"/>
          <p:cNvGrpSpPr/>
          <p:nvPr/>
        </p:nvGrpSpPr>
        <p:grpSpPr>
          <a:xfrm>
            <a:off x="2843808" y="5877272"/>
            <a:ext cx="720080" cy="288032"/>
            <a:chOff x="2843808" y="5877272"/>
            <a:chExt cx="720080" cy="288032"/>
          </a:xfrm>
        </p:grpSpPr>
        <p:sp>
          <p:nvSpPr>
            <p:cNvPr id="27" name="円柱 26"/>
            <p:cNvSpPr/>
            <p:nvPr/>
          </p:nvSpPr>
          <p:spPr>
            <a:xfrm>
              <a:off x="2843808" y="5949280"/>
              <a:ext cx="720080" cy="216024"/>
            </a:xfrm>
            <a:prstGeom prst="can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70" name="円柱 69"/>
            <p:cNvSpPr/>
            <p:nvPr/>
          </p:nvSpPr>
          <p:spPr>
            <a:xfrm>
              <a:off x="2843808" y="5877272"/>
              <a:ext cx="720080" cy="144016"/>
            </a:xfrm>
            <a:prstGeom prst="can">
              <a:avLst/>
            </a:prstGeom>
            <a:solidFill>
              <a:schemeClr val="tx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1" name="グループ化 71"/>
          <p:cNvGrpSpPr/>
          <p:nvPr/>
        </p:nvGrpSpPr>
        <p:grpSpPr>
          <a:xfrm>
            <a:off x="3923928" y="5877272"/>
            <a:ext cx="720080" cy="288032"/>
            <a:chOff x="2843808" y="5877272"/>
            <a:chExt cx="720080" cy="288032"/>
          </a:xfrm>
        </p:grpSpPr>
        <p:sp>
          <p:nvSpPr>
            <p:cNvPr id="73" name="円柱 72"/>
            <p:cNvSpPr/>
            <p:nvPr/>
          </p:nvSpPr>
          <p:spPr>
            <a:xfrm>
              <a:off x="2843808" y="5949280"/>
              <a:ext cx="720080" cy="216024"/>
            </a:xfrm>
            <a:prstGeom prst="can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74" name="円柱 73"/>
            <p:cNvSpPr/>
            <p:nvPr/>
          </p:nvSpPr>
          <p:spPr>
            <a:xfrm>
              <a:off x="2843808" y="5877272"/>
              <a:ext cx="720080" cy="144016"/>
            </a:xfrm>
            <a:prstGeom prst="can">
              <a:avLst/>
            </a:prstGeom>
            <a:solidFill>
              <a:schemeClr val="tx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5" name="グループ化 74"/>
          <p:cNvGrpSpPr/>
          <p:nvPr/>
        </p:nvGrpSpPr>
        <p:grpSpPr>
          <a:xfrm>
            <a:off x="5004048" y="5877272"/>
            <a:ext cx="720080" cy="288032"/>
            <a:chOff x="2843808" y="5877272"/>
            <a:chExt cx="720080" cy="288032"/>
          </a:xfrm>
        </p:grpSpPr>
        <p:sp>
          <p:nvSpPr>
            <p:cNvPr id="76" name="円柱 75"/>
            <p:cNvSpPr/>
            <p:nvPr/>
          </p:nvSpPr>
          <p:spPr>
            <a:xfrm>
              <a:off x="2843808" y="5949280"/>
              <a:ext cx="720080" cy="216024"/>
            </a:xfrm>
            <a:prstGeom prst="can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77" name="円柱 76"/>
            <p:cNvSpPr/>
            <p:nvPr/>
          </p:nvSpPr>
          <p:spPr>
            <a:xfrm>
              <a:off x="2843808" y="5877272"/>
              <a:ext cx="720080" cy="144016"/>
            </a:xfrm>
            <a:prstGeom prst="can">
              <a:avLst/>
            </a:prstGeom>
            <a:solidFill>
              <a:schemeClr val="tx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6" name="グループ化 77"/>
          <p:cNvGrpSpPr/>
          <p:nvPr/>
        </p:nvGrpSpPr>
        <p:grpSpPr>
          <a:xfrm>
            <a:off x="6084168" y="5877272"/>
            <a:ext cx="720080" cy="288032"/>
            <a:chOff x="2843808" y="5877272"/>
            <a:chExt cx="720080" cy="288032"/>
          </a:xfrm>
        </p:grpSpPr>
        <p:sp>
          <p:nvSpPr>
            <p:cNvPr id="79" name="円柱 78"/>
            <p:cNvSpPr/>
            <p:nvPr/>
          </p:nvSpPr>
          <p:spPr>
            <a:xfrm>
              <a:off x="2843808" y="5949280"/>
              <a:ext cx="720080" cy="216024"/>
            </a:xfrm>
            <a:prstGeom prst="can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80" name="円柱 79"/>
            <p:cNvSpPr/>
            <p:nvPr/>
          </p:nvSpPr>
          <p:spPr>
            <a:xfrm>
              <a:off x="2843808" y="5877272"/>
              <a:ext cx="720080" cy="144016"/>
            </a:xfrm>
            <a:prstGeom prst="can">
              <a:avLst/>
            </a:prstGeom>
            <a:solidFill>
              <a:schemeClr val="tx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9" name="グループ化 80"/>
          <p:cNvGrpSpPr/>
          <p:nvPr/>
        </p:nvGrpSpPr>
        <p:grpSpPr>
          <a:xfrm>
            <a:off x="7164288" y="5877272"/>
            <a:ext cx="720080" cy="288032"/>
            <a:chOff x="2843808" y="5877272"/>
            <a:chExt cx="720080" cy="288032"/>
          </a:xfrm>
        </p:grpSpPr>
        <p:sp>
          <p:nvSpPr>
            <p:cNvPr id="82" name="円柱 81"/>
            <p:cNvSpPr/>
            <p:nvPr/>
          </p:nvSpPr>
          <p:spPr>
            <a:xfrm>
              <a:off x="2843808" y="5949280"/>
              <a:ext cx="720080" cy="216024"/>
            </a:xfrm>
            <a:prstGeom prst="can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83" name="円柱 82"/>
            <p:cNvSpPr/>
            <p:nvPr/>
          </p:nvSpPr>
          <p:spPr>
            <a:xfrm>
              <a:off x="2843808" y="5877272"/>
              <a:ext cx="720080" cy="144016"/>
            </a:xfrm>
            <a:prstGeom prst="can">
              <a:avLst/>
            </a:prstGeom>
            <a:solidFill>
              <a:schemeClr val="tx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42" name="グループ化 83"/>
          <p:cNvGrpSpPr/>
          <p:nvPr/>
        </p:nvGrpSpPr>
        <p:grpSpPr>
          <a:xfrm>
            <a:off x="8244408" y="5877272"/>
            <a:ext cx="720080" cy="288032"/>
            <a:chOff x="2843808" y="5877272"/>
            <a:chExt cx="720080" cy="288032"/>
          </a:xfrm>
        </p:grpSpPr>
        <p:sp>
          <p:nvSpPr>
            <p:cNvPr id="85" name="円柱 84"/>
            <p:cNvSpPr/>
            <p:nvPr/>
          </p:nvSpPr>
          <p:spPr>
            <a:xfrm>
              <a:off x="2843808" y="5949280"/>
              <a:ext cx="720080" cy="216024"/>
            </a:xfrm>
            <a:prstGeom prst="can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86" name="円柱 85"/>
            <p:cNvSpPr/>
            <p:nvPr/>
          </p:nvSpPr>
          <p:spPr>
            <a:xfrm>
              <a:off x="2843808" y="5877272"/>
              <a:ext cx="720080" cy="144016"/>
            </a:xfrm>
            <a:prstGeom prst="can">
              <a:avLst/>
            </a:prstGeom>
            <a:solidFill>
              <a:schemeClr val="tx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</p:grpSp>
      <p:graphicFrame>
        <p:nvGraphicFramePr>
          <p:cNvPr id="75" name="表 74"/>
          <p:cNvGraphicFramePr>
            <a:graphicFrameLocks noGrp="1"/>
          </p:cNvGraphicFramePr>
          <p:nvPr/>
        </p:nvGraphicFramePr>
        <p:xfrm>
          <a:off x="1454885" y="0"/>
          <a:ext cx="7689115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84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84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84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984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9844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9844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9844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76672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800" dirty="0">
                          <a:latin typeface="HGP創英角ｺﾞｼｯｸUB" pitchFamily="50" charset="-128"/>
                          <a:ea typeface="HGP創英角ｺﾞｼｯｸUB" pitchFamily="50" charset="-128"/>
                        </a:rPr>
                        <a:t>１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800" dirty="0">
                          <a:latin typeface="HGP創英角ｺﾞｼｯｸUB" pitchFamily="50" charset="-128"/>
                          <a:ea typeface="HGP創英角ｺﾞｼｯｸUB" pitchFamily="50" charset="-128"/>
                        </a:rPr>
                        <a:t>２</a:t>
                      </a:r>
                      <a:endParaRPr kumimoji="1" lang="ja-JP" altLang="en-US" sz="1800" dirty="0">
                        <a:latin typeface="HGP創英角ｺﾞｼｯｸUB" pitchFamily="50" charset="-128"/>
                        <a:ea typeface="HGP創英角ｺﾞｼｯｸUB" pitchFamily="50" charset="-128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800" dirty="0">
                          <a:latin typeface="HGP創英角ｺﾞｼｯｸUB" pitchFamily="50" charset="-128"/>
                          <a:ea typeface="HGP創英角ｺﾞｼｯｸUB" pitchFamily="50" charset="-128"/>
                        </a:rPr>
                        <a:t>３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800" dirty="0">
                          <a:latin typeface="HGP創英角ｺﾞｼｯｸUB" pitchFamily="50" charset="-128"/>
                          <a:ea typeface="HGP創英角ｺﾞｼｯｸUB" pitchFamily="50" charset="-128"/>
                        </a:rPr>
                        <a:t>４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800" dirty="0">
                          <a:latin typeface="HGP創英角ｺﾞｼｯｸUB" pitchFamily="50" charset="-128"/>
                          <a:ea typeface="HGP創英角ｺﾞｼｯｸUB" pitchFamily="50" charset="-128"/>
                        </a:rPr>
                        <a:t>５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800" dirty="0">
                          <a:latin typeface="HGP創英角ｺﾞｼｯｸUB" pitchFamily="50" charset="-128"/>
                          <a:ea typeface="HGP創英角ｺﾞｼｯｸUB" pitchFamily="50" charset="-128"/>
                        </a:rPr>
                        <a:t>６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800" dirty="0">
                          <a:latin typeface="HGP創英角ｺﾞｼｯｸUB" pitchFamily="50" charset="-128"/>
                          <a:ea typeface="HGP創英角ｺﾞｼｯｸUB" pitchFamily="50" charset="-128"/>
                        </a:rPr>
                        <a:t>７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8" name="円形吹き出し 77"/>
          <p:cNvSpPr/>
          <p:nvPr/>
        </p:nvSpPr>
        <p:spPr>
          <a:xfrm>
            <a:off x="1403648" y="4653136"/>
            <a:ext cx="2520280" cy="1224136"/>
          </a:xfrm>
          <a:prstGeom prst="wedgeEllipseCallout">
            <a:avLst>
              <a:gd name="adj1" fmla="val -53665"/>
              <a:gd name="adj2" fmla="val 1792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400" b="1" dirty="0">
                <a:solidFill>
                  <a:prstClr val="white"/>
                </a:solidFill>
              </a:rPr>
              <a:t>1</a:t>
            </a:r>
            <a:r>
              <a:rPr lang="ja-JP" altLang="en-US" sz="2400" b="1" dirty="0">
                <a:solidFill>
                  <a:prstClr val="white"/>
                </a:solidFill>
              </a:rPr>
              <a:t>万円の</a:t>
            </a:r>
            <a:endParaRPr lang="en-US" altLang="ja-JP" sz="2400" b="1" dirty="0">
              <a:solidFill>
                <a:prstClr val="white"/>
              </a:solidFill>
            </a:endParaRPr>
          </a:p>
          <a:p>
            <a:pPr algn="ctr"/>
            <a:r>
              <a:rPr lang="ja-JP" altLang="en-US" sz="2400" b="1" dirty="0">
                <a:solidFill>
                  <a:prstClr val="white"/>
                </a:solidFill>
              </a:rPr>
              <a:t>定額リボで</a:t>
            </a:r>
          </a:p>
        </p:txBody>
      </p:sp>
      <p:sp>
        <p:nvSpPr>
          <p:cNvPr id="81" name="円形吹き出し 80"/>
          <p:cNvSpPr/>
          <p:nvPr/>
        </p:nvSpPr>
        <p:spPr>
          <a:xfrm>
            <a:off x="1403647" y="2479685"/>
            <a:ext cx="1527453" cy="890518"/>
          </a:xfrm>
          <a:prstGeom prst="wedgeEllipseCallout">
            <a:avLst>
              <a:gd name="adj1" fmla="val -60127"/>
              <a:gd name="adj2" fmla="val 71273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b="1" dirty="0">
                <a:solidFill>
                  <a:prstClr val="white"/>
                </a:solidFill>
                <a:latin typeface="HGP創英角ｺﾞｼｯｸUB" pitchFamily="50" charset="-128"/>
                <a:ea typeface="HGP創英角ｺﾞｼｯｸUB" pitchFamily="50" charset="-128"/>
              </a:rPr>
              <a:t>５</a:t>
            </a:r>
            <a:r>
              <a:rPr lang="ja-JP" altLang="en-US" sz="2400" b="1" dirty="0">
                <a:solidFill>
                  <a:prstClr val="white"/>
                </a:solidFill>
              </a:rPr>
              <a:t>回で</a:t>
            </a:r>
          </a:p>
        </p:txBody>
      </p:sp>
      <p:sp>
        <p:nvSpPr>
          <p:cNvPr id="84" name="円形吹き出し 83"/>
          <p:cNvSpPr/>
          <p:nvPr/>
        </p:nvSpPr>
        <p:spPr>
          <a:xfrm>
            <a:off x="1456706" y="3163627"/>
            <a:ext cx="1474395" cy="883410"/>
          </a:xfrm>
          <a:prstGeom prst="wedgeEllipseCallout">
            <a:avLst>
              <a:gd name="adj1" fmla="val -60592"/>
              <a:gd name="adj2" fmla="val 31095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400" dirty="0">
                <a:solidFill>
                  <a:prstClr val="white"/>
                </a:solidFill>
                <a:latin typeface="HGP創英角ｺﾞｼｯｸUB" pitchFamily="50" charset="-128"/>
                <a:ea typeface="HGP創英角ｺﾞｼｯｸUB" pitchFamily="50" charset="-128"/>
              </a:rPr>
              <a:t>３回で</a:t>
            </a:r>
          </a:p>
        </p:txBody>
      </p:sp>
      <p:sp>
        <p:nvSpPr>
          <p:cNvPr id="87" name="円形吹き出し 86"/>
          <p:cNvSpPr/>
          <p:nvPr/>
        </p:nvSpPr>
        <p:spPr>
          <a:xfrm>
            <a:off x="1392813" y="3734476"/>
            <a:ext cx="1602179" cy="882280"/>
          </a:xfrm>
          <a:prstGeom prst="wedgeEllipseCallout">
            <a:avLst>
              <a:gd name="adj1" fmla="val -57245"/>
              <a:gd name="adj2" fmla="val 2153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>
                <a:solidFill>
                  <a:prstClr val="white"/>
                </a:solidFill>
                <a:latin typeface="HGP創英角ｺﾞｼｯｸUB" pitchFamily="50" charset="-128"/>
                <a:ea typeface="HGP創英角ｺﾞｼｯｸUB" pitchFamily="50" charset="-128"/>
              </a:rPr>
              <a:t>４回で</a:t>
            </a:r>
          </a:p>
        </p:txBody>
      </p:sp>
      <p:pic>
        <p:nvPicPr>
          <p:cNvPr id="88" name="Picture 2" descr="C:\Users\yuko\Desktop\堅くん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980728"/>
            <a:ext cx="1084266" cy="1781294"/>
          </a:xfrm>
          <a:prstGeom prst="rect">
            <a:avLst/>
          </a:prstGeom>
          <a:noFill/>
        </p:spPr>
      </p:pic>
      <p:sp>
        <p:nvSpPr>
          <p:cNvPr id="89" name="円形吹き出し 88"/>
          <p:cNvSpPr/>
          <p:nvPr/>
        </p:nvSpPr>
        <p:spPr>
          <a:xfrm>
            <a:off x="4644008" y="620688"/>
            <a:ext cx="792088" cy="792088"/>
          </a:xfrm>
          <a:prstGeom prst="wedgeEllipseCallout">
            <a:avLst>
              <a:gd name="adj1" fmla="val 48059"/>
              <a:gd name="adj2" fmla="val 49466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prstClr val="white"/>
                </a:solidFill>
                <a:latin typeface="HGP創英角ｺﾞｼｯｸUB" pitchFamily="50" charset="-128"/>
                <a:ea typeface="HGP創英角ｺﾞｼｯｸUB" pitchFamily="50" charset="-128"/>
              </a:rPr>
              <a:t>終了</a:t>
            </a:r>
          </a:p>
        </p:txBody>
      </p:sp>
      <p:sp>
        <p:nvSpPr>
          <p:cNvPr id="91" name="円形吹き出し 90"/>
          <p:cNvSpPr/>
          <p:nvPr/>
        </p:nvSpPr>
        <p:spPr>
          <a:xfrm>
            <a:off x="7236296" y="2708920"/>
            <a:ext cx="936104" cy="936104"/>
          </a:xfrm>
          <a:prstGeom prst="wedgeEllipseCallout">
            <a:avLst>
              <a:gd name="adj1" fmla="val 53216"/>
              <a:gd name="adj2" fmla="val 53046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prstClr val="white"/>
                </a:solidFill>
                <a:latin typeface="HGP創英角ｺﾞｼｯｸUB" pitchFamily="50" charset="-128"/>
                <a:ea typeface="HGP創英角ｺﾞｼｯｸUB" pitchFamily="50" charset="-128"/>
              </a:rPr>
              <a:t>終了</a:t>
            </a:r>
          </a:p>
        </p:txBody>
      </p:sp>
      <p:sp>
        <p:nvSpPr>
          <p:cNvPr id="92" name="円形吹き出し 91"/>
          <p:cNvSpPr/>
          <p:nvPr/>
        </p:nvSpPr>
        <p:spPr>
          <a:xfrm>
            <a:off x="4031940" y="3486549"/>
            <a:ext cx="1656184" cy="1080120"/>
          </a:xfrm>
          <a:prstGeom prst="wedgeEllipseCallout">
            <a:avLst>
              <a:gd name="adj1" fmla="val -72613"/>
              <a:gd name="adj2" fmla="val -33081"/>
            </a:avLst>
          </a:prstGeom>
          <a:solidFill>
            <a:schemeClr val="bg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400" dirty="0">
                <a:solidFill>
                  <a:prstClr val="white"/>
                </a:solidFill>
                <a:latin typeface="HGP創英角ｺﾞｼｯｸUB" pitchFamily="50" charset="-128"/>
                <a:ea typeface="HGP創英角ｺﾞｼｯｸUB" pitchFamily="50" charset="-128"/>
              </a:rPr>
              <a:t>手数料</a:t>
            </a:r>
          </a:p>
        </p:txBody>
      </p:sp>
      <p:pic>
        <p:nvPicPr>
          <p:cNvPr id="93" name="Picture 2" descr="F:\20150618\P38_浪子さん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403480"/>
            <a:ext cx="552342" cy="1378327"/>
          </a:xfrm>
          <a:prstGeom prst="rect">
            <a:avLst/>
          </a:prstGeom>
          <a:solidFill>
            <a:schemeClr val="tx1"/>
          </a:solidFill>
          <a:extLst/>
        </p:spPr>
      </p:pic>
      <p:pic>
        <p:nvPicPr>
          <p:cNvPr id="95" name="Picture 2" descr="F:\20150618\P38_軽くん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28383" y="3287538"/>
            <a:ext cx="1115616" cy="1607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" name="Picture 2" descr="F:\20150703\P23_社会人第一歩四人組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4" t="-2341" r="68869" b="4483"/>
          <a:stretch>
            <a:fillRect/>
          </a:stretch>
        </p:blipFill>
        <p:spPr bwMode="auto">
          <a:xfrm>
            <a:off x="648677" y="1810670"/>
            <a:ext cx="563082" cy="1548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Picture 2" descr="F:\20150703\P23_社会人第一歩四人組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29" t="-2341" r="27624" b="4483"/>
          <a:stretch>
            <a:fillRect/>
          </a:stretch>
        </p:blipFill>
        <p:spPr bwMode="auto">
          <a:xfrm>
            <a:off x="648677" y="3486549"/>
            <a:ext cx="640275" cy="1674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正方形/長方形 7"/>
          <p:cNvSpPr/>
          <p:nvPr/>
        </p:nvSpPr>
        <p:spPr>
          <a:xfrm flipV="1">
            <a:off x="1276488" y="2193001"/>
            <a:ext cx="45719" cy="14401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600586" y="4616136"/>
            <a:ext cx="136585" cy="33261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cxnSp>
        <p:nvCxnSpPr>
          <p:cNvPr id="49" name="直線コネクタ 48"/>
          <p:cNvCxnSpPr/>
          <p:nvPr/>
        </p:nvCxnSpPr>
        <p:spPr>
          <a:xfrm>
            <a:off x="521550" y="3429000"/>
            <a:ext cx="882098" cy="2877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434" y="5237859"/>
            <a:ext cx="871537" cy="19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0" name="正方形/長方形 49"/>
          <p:cNvSpPr/>
          <p:nvPr/>
        </p:nvSpPr>
        <p:spPr>
          <a:xfrm>
            <a:off x="648677" y="2816932"/>
            <a:ext cx="110793" cy="30719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53" name="正方形/長方形 52"/>
          <p:cNvSpPr/>
          <p:nvPr/>
        </p:nvSpPr>
        <p:spPr>
          <a:xfrm>
            <a:off x="1165578" y="2193001"/>
            <a:ext cx="45719" cy="1558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5" name="角丸四角形 44"/>
          <p:cNvSpPr/>
          <p:nvPr/>
        </p:nvSpPr>
        <p:spPr>
          <a:xfrm>
            <a:off x="1188437" y="2193001"/>
            <a:ext cx="88051" cy="345481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56" name="正方形/長方形 55"/>
          <p:cNvSpPr/>
          <p:nvPr/>
        </p:nvSpPr>
        <p:spPr>
          <a:xfrm>
            <a:off x="5508103" y="692696"/>
            <a:ext cx="3635895" cy="36004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prstClr val="white"/>
                </a:solidFill>
              </a:rPr>
              <a:t>４ヶ月目以降買い物なし</a:t>
            </a:r>
          </a:p>
        </p:txBody>
      </p:sp>
    </p:spTree>
    <p:extLst>
      <p:ext uri="{BB962C8B-B14F-4D97-AF65-F5344CB8AC3E}">
        <p14:creationId xmlns:p14="http://schemas.microsoft.com/office/powerpoint/2010/main" val="4018715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4.81481E-6 L -0.00034 0.02362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4.81481E-6 L -2.77778E-7 -0.0368 " pathEditMode="relative" rAng="0" ptsTypes="AA">
                                      <p:cBhvr>
                                        <p:cTn id="16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"/>
                                    </p:animMotion>
                                  </p:childTnLst>
                                </p:cTn>
                              </p:par>
                              <p:par>
                                <p:cTn id="16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81481E-6 L 0.00018 -0.04722 " pathEditMode="relative" rAng="0" ptsTypes="AA">
                                      <p:cBhvr>
                                        <p:cTn id="16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4"/>
                                    </p:animMotion>
                                  </p:childTnLst>
                                </p:cTn>
                              </p:par>
                              <p:par>
                                <p:cTn id="16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48148E-6 L 5E-6 -0.05764 " pathEditMode="relative" rAng="0" ptsTypes="AA">
                                      <p:cBhvr>
                                        <p:cTn id="17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9"/>
                                    </p:animMotion>
                                  </p:childTnLst>
                                </p:cTn>
                              </p:par>
                              <p:par>
                                <p:cTn id="17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3.33333E-6 L -1.94444E-6 -0.07338 " pathEditMode="relative" rAng="0" ptsTypes="AA">
                                      <p:cBhvr>
                                        <p:cTn id="1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"/>
                                    </p:animMotion>
                                  </p:childTnLst>
                                </p:cTn>
                              </p:par>
                              <p:par>
                                <p:cTn id="17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81481E-6 L 5E-6 -0.08403 " pathEditMode="relative" rAng="0" ptsTypes="AA">
                                      <p:cBhvr>
                                        <p:cTn id="17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2"/>
                                    </p:animMotion>
                                  </p:childTnLst>
                                </p:cTn>
                              </p:par>
                              <p:par>
                                <p:cTn id="17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44444E-6 L 3.33333E-6 -0.1206 " pathEditMode="relative" rAng="0" ptsTypes="AA">
                                      <p:cBhvr>
                                        <p:cTn id="1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500"/>
                            </p:stCondLst>
                            <p:childTnLst>
                              <p:par>
                                <p:cTn id="18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7" grpId="0" animBg="1"/>
      <p:bldP spid="1028" grpId="0" animBg="1"/>
      <p:bldP spid="13" grpId="0"/>
      <p:bldP spid="14" grpId="0"/>
      <p:bldP spid="16" grpId="0"/>
      <p:bldP spid="17" grpId="0" animBg="1"/>
      <p:bldP spid="18" grpId="0" animBg="1"/>
      <p:bldP spid="19" grpId="0" animBg="1"/>
      <p:bldP spid="20" grpId="0"/>
      <p:bldP spid="21" grpId="0"/>
      <p:bldP spid="22" grpId="0"/>
      <p:bldP spid="23" grpId="0" animBg="1"/>
      <p:bldP spid="34" grpId="0" animBg="1"/>
      <p:bldP spid="34" grpId="1" animBg="1"/>
      <p:bldP spid="78" grpId="0" animBg="1"/>
      <p:bldP spid="81" grpId="0" animBg="1"/>
      <p:bldP spid="81" grpId="1" animBg="1"/>
      <p:bldP spid="84" grpId="0" animBg="1"/>
      <p:bldP spid="84" grpId="1" animBg="1"/>
      <p:bldP spid="87" grpId="0" animBg="1"/>
      <p:bldP spid="87" grpId="1" animBg="1"/>
      <p:bldP spid="89" grpId="0" animBg="1"/>
      <p:bldP spid="91" grpId="0" animBg="1"/>
      <p:bldP spid="92" grpId="0" animBg="1"/>
      <p:bldP spid="92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正方形/長方形 43"/>
          <p:cNvSpPr/>
          <p:nvPr/>
        </p:nvSpPr>
        <p:spPr>
          <a:xfrm>
            <a:off x="569043" y="1270443"/>
            <a:ext cx="864096" cy="56511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4" name="正方形/長方形 23"/>
          <p:cNvSpPr/>
          <p:nvPr/>
        </p:nvSpPr>
        <p:spPr>
          <a:xfrm>
            <a:off x="10026" y="1255192"/>
            <a:ext cx="539552" cy="174176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ja-JP" altLang="en-US" sz="4000" b="1" dirty="0">
                <a:solidFill>
                  <a:srgbClr val="68007F"/>
                </a:solidFill>
              </a:rPr>
              <a:t>一括</a:t>
            </a:r>
          </a:p>
        </p:txBody>
      </p:sp>
      <p:graphicFrame>
        <p:nvGraphicFramePr>
          <p:cNvPr id="10" name="表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7032459"/>
              </p:ext>
            </p:extLst>
          </p:nvPr>
        </p:nvGraphicFramePr>
        <p:xfrm>
          <a:off x="1403651" y="908719"/>
          <a:ext cx="7740349" cy="6040893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12089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85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85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8857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8857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8857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8857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16025">
                <a:tc>
                  <a:txBody>
                    <a:bodyPr/>
                    <a:lstStyle/>
                    <a:p>
                      <a:endParaRPr kumimoji="1" lang="ja-JP" altLang="en-US" dirty="0">
                        <a:ln w="190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n w="190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n w="190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n w="190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>
                        <a:ln w="190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n w="190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n w="190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22473">
                <a:tc>
                  <a:txBody>
                    <a:bodyPr/>
                    <a:lstStyle/>
                    <a:p>
                      <a:endParaRPr kumimoji="1" lang="ja-JP" altLang="en-US" dirty="0">
                        <a:ln w="190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n w="190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n w="190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n w="190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n w="190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>
                        <a:ln w="190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n w="190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62975">
                <a:tc>
                  <a:txBody>
                    <a:bodyPr/>
                    <a:lstStyle/>
                    <a:p>
                      <a:endParaRPr kumimoji="1" lang="ja-JP" altLang="en-US" dirty="0">
                        <a:ln w="190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n w="190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n w="190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n w="190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n w="190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n w="190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n w="190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89685">
                <a:tc>
                  <a:txBody>
                    <a:bodyPr/>
                    <a:lstStyle/>
                    <a:p>
                      <a:endParaRPr kumimoji="1" lang="ja-JP" altLang="en-US" dirty="0">
                        <a:ln w="190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n w="190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n w="190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n w="190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n w="190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n w="190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n w="190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5" name="正方形/長方形 24"/>
          <p:cNvSpPr/>
          <p:nvPr/>
        </p:nvSpPr>
        <p:spPr>
          <a:xfrm>
            <a:off x="11156" y="2996952"/>
            <a:ext cx="543025" cy="1944216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ja-JP" altLang="en-US" sz="4000" b="1" dirty="0">
                <a:solidFill>
                  <a:srgbClr val="68007F"/>
                </a:solidFill>
              </a:rPr>
              <a:t>分割</a:t>
            </a:r>
          </a:p>
        </p:txBody>
      </p:sp>
      <p:sp>
        <p:nvSpPr>
          <p:cNvPr id="26" name="正方形/長方形 25"/>
          <p:cNvSpPr/>
          <p:nvPr/>
        </p:nvSpPr>
        <p:spPr>
          <a:xfrm>
            <a:off x="0" y="4960088"/>
            <a:ext cx="539552" cy="1961456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ja-JP" altLang="en-US" sz="4400" b="1" dirty="0">
                <a:solidFill>
                  <a:srgbClr val="68007F"/>
                </a:solidFill>
              </a:rPr>
              <a:t>リボ</a:t>
            </a:r>
          </a:p>
        </p:txBody>
      </p:sp>
      <p:grpSp>
        <p:nvGrpSpPr>
          <p:cNvPr id="30" name="グループ化 70"/>
          <p:cNvGrpSpPr/>
          <p:nvPr/>
        </p:nvGrpSpPr>
        <p:grpSpPr>
          <a:xfrm>
            <a:off x="1691680" y="5949280"/>
            <a:ext cx="720080" cy="288032"/>
            <a:chOff x="2843808" y="5877272"/>
            <a:chExt cx="720080" cy="288032"/>
          </a:xfrm>
        </p:grpSpPr>
        <p:sp>
          <p:nvSpPr>
            <p:cNvPr id="27" name="円柱 26"/>
            <p:cNvSpPr/>
            <p:nvPr/>
          </p:nvSpPr>
          <p:spPr>
            <a:xfrm>
              <a:off x="2843808" y="5949280"/>
              <a:ext cx="720080" cy="216024"/>
            </a:xfrm>
            <a:prstGeom prst="can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70" name="円柱 69"/>
            <p:cNvSpPr/>
            <p:nvPr/>
          </p:nvSpPr>
          <p:spPr>
            <a:xfrm>
              <a:off x="2843808" y="5877272"/>
              <a:ext cx="720080" cy="144016"/>
            </a:xfrm>
            <a:prstGeom prst="can">
              <a:avLst/>
            </a:prstGeom>
            <a:solidFill>
              <a:schemeClr val="tx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1" name="グループ化 71"/>
          <p:cNvGrpSpPr/>
          <p:nvPr/>
        </p:nvGrpSpPr>
        <p:grpSpPr>
          <a:xfrm>
            <a:off x="2843808" y="5949280"/>
            <a:ext cx="720080" cy="288032"/>
            <a:chOff x="2843808" y="5877272"/>
            <a:chExt cx="720080" cy="288032"/>
          </a:xfrm>
        </p:grpSpPr>
        <p:sp>
          <p:nvSpPr>
            <p:cNvPr id="73" name="円柱 72"/>
            <p:cNvSpPr/>
            <p:nvPr/>
          </p:nvSpPr>
          <p:spPr>
            <a:xfrm>
              <a:off x="2843808" y="5949280"/>
              <a:ext cx="720080" cy="216024"/>
            </a:xfrm>
            <a:prstGeom prst="can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74" name="円柱 73"/>
            <p:cNvSpPr/>
            <p:nvPr/>
          </p:nvSpPr>
          <p:spPr>
            <a:xfrm>
              <a:off x="2843808" y="5877272"/>
              <a:ext cx="720080" cy="144016"/>
            </a:xfrm>
            <a:prstGeom prst="can">
              <a:avLst/>
            </a:prstGeom>
            <a:solidFill>
              <a:schemeClr val="tx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5" name="グループ化 74"/>
          <p:cNvGrpSpPr/>
          <p:nvPr/>
        </p:nvGrpSpPr>
        <p:grpSpPr>
          <a:xfrm>
            <a:off x="5004048" y="5949280"/>
            <a:ext cx="720080" cy="288032"/>
            <a:chOff x="2843808" y="5877272"/>
            <a:chExt cx="720080" cy="288032"/>
          </a:xfrm>
        </p:grpSpPr>
        <p:sp>
          <p:nvSpPr>
            <p:cNvPr id="76" name="円柱 75"/>
            <p:cNvSpPr/>
            <p:nvPr/>
          </p:nvSpPr>
          <p:spPr>
            <a:xfrm>
              <a:off x="2843808" y="5949280"/>
              <a:ext cx="720080" cy="216024"/>
            </a:xfrm>
            <a:prstGeom prst="can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77" name="円柱 76"/>
            <p:cNvSpPr/>
            <p:nvPr/>
          </p:nvSpPr>
          <p:spPr>
            <a:xfrm>
              <a:off x="2843808" y="5877272"/>
              <a:ext cx="720080" cy="144016"/>
            </a:xfrm>
            <a:prstGeom prst="can">
              <a:avLst/>
            </a:prstGeom>
            <a:solidFill>
              <a:schemeClr val="tx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6" name="グループ化 77"/>
          <p:cNvGrpSpPr/>
          <p:nvPr/>
        </p:nvGrpSpPr>
        <p:grpSpPr>
          <a:xfrm>
            <a:off x="6084168" y="5949280"/>
            <a:ext cx="720080" cy="288032"/>
            <a:chOff x="2843808" y="5877272"/>
            <a:chExt cx="720080" cy="288032"/>
          </a:xfrm>
        </p:grpSpPr>
        <p:sp>
          <p:nvSpPr>
            <p:cNvPr id="79" name="円柱 78"/>
            <p:cNvSpPr/>
            <p:nvPr/>
          </p:nvSpPr>
          <p:spPr>
            <a:xfrm>
              <a:off x="2843808" y="5949280"/>
              <a:ext cx="720080" cy="216024"/>
            </a:xfrm>
            <a:prstGeom prst="can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80" name="円柱 79"/>
            <p:cNvSpPr/>
            <p:nvPr/>
          </p:nvSpPr>
          <p:spPr>
            <a:xfrm>
              <a:off x="2843808" y="5877272"/>
              <a:ext cx="720080" cy="144016"/>
            </a:xfrm>
            <a:prstGeom prst="can">
              <a:avLst/>
            </a:prstGeom>
            <a:solidFill>
              <a:schemeClr val="tx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9" name="グループ化 80"/>
          <p:cNvGrpSpPr/>
          <p:nvPr/>
        </p:nvGrpSpPr>
        <p:grpSpPr>
          <a:xfrm>
            <a:off x="7164288" y="5949280"/>
            <a:ext cx="720080" cy="288032"/>
            <a:chOff x="2843808" y="5877272"/>
            <a:chExt cx="720080" cy="288032"/>
          </a:xfrm>
        </p:grpSpPr>
        <p:sp>
          <p:nvSpPr>
            <p:cNvPr id="82" name="円柱 81"/>
            <p:cNvSpPr/>
            <p:nvPr/>
          </p:nvSpPr>
          <p:spPr>
            <a:xfrm>
              <a:off x="2843808" y="5949280"/>
              <a:ext cx="720080" cy="216024"/>
            </a:xfrm>
            <a:prstGeom prst="can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83" name="円柱 82"/>
            <p:cNvSpPr/>
            <p:nvPr/>
          </p:nvSpPr>
          <p:spPr>
            <a:xfrm>
              <a:off x="2843808" y="5877272"/>
              <a:ext cx="720080" cy="144016"/>
            </a:xfrm>
            <a:prstGeom prst="can">
              <a:avLst/>
            </a:prstGeom>
            <a:solidFill>
              <a:schemeClr val="tx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42" name="グループ化 83"/>
          <p:cNvGrpSpPr/>
          <p:nvPr/>
        </p:nvGrpSpPr>
        <p:grpSpPr>
          <a:xfrm>
            <a:off x="8172400" y="5949280"/>
            <a:ext cx="720080" cy="288032"/>
            <a:chOff x="2843808" y="5877272"/>
            <a:chExt cx="720080" cy="288032"/>
          </a:xfrm>
        </p:grpSpPr>
        <p:sp>
          <p:nvSpPr>
            <p:cNvPr id="85" name="円柱 84"/>
            <p:cNvSpPr/>
            <p:nvPr/>
          </p:nvSpPr>
          <p:spPr>
            <a:xfrm>
              <a:off x="2843808" y="5949280"/>
              <a:ext cx="720080" cy="216024"/>
            </a:xfrm>
            <a:prstGeom prst="can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86" name="円柱 85"/>
            <p:cNvSpPr/>
            <p:nvPr/>
          </p:nvSpPr>
          <p:spPr>
            <a:xfrm>
              <a:off x="2843808" y="5877272"/>
              <a:ext cx="720080" cy="144016"/>
            </a:xfrm>
            <a:prstGeom prst="can">
              <a:avLst/>
            </a:prstGeom>
            <a:solidFill>
              <a:schemeClr val="tx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</p:grpSp>
      <p:graphicFrame>
        <p:nvGraphicFramePr>
          <p:cNvPr id="75" name="表 7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5505212"/>
              </p:ext>
            </p:extLst>
          </p:nvPr>
        </p:nvGraphicFramePr>
        <p:xfrm>
          <a:off x="1454885" y="-1"/>
          <a:ext cx="7689115" cy="12424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84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84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84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984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9844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9844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9844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242445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800" dirty="0">
                          <a:latin typeface="HGP創英角ｺﾞｼｯｸUB" pitchFamily="50" charset="-128"/>
                          <a:ea typeface="HGP創英角ｺﾞｼｯｸUB" pitchFamily="50" charset="-128"/>
                        </a:rPr>
                        <a:t>８</a:t>
                      </a:r>
                      <a:r>
                        <a:rPr kumimoji="1" lang="ja-JP" altLang="en-US" sz="2000" dirty="0">
                          <a:latin typeface="HGP創英角ｺﾞｼｯｸUB" pitchFamily="50" charset="-128"/>
                          <a:ea typeface="HGP創英角ｺﾞｼｯｸUB" pitchFamily="50" charset="-128"/>
                        </a:rPr>
                        <a:t>ヶ月目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800" dirty="0">
                          <a:latin typeface="HGP創英角ｺﾞｼｯｸUB" pitchFamily="50" charset="-128"/>
                          <a:ea typeface="HGP創英角ｺﾞｼｯｸUB" pitchFamily="50" charset="-128"/>
                        </a:rPr>
                        <a:t>９</a:t>
                      </a:r>
                      <a:endParaRPr kumimoji="1" lang="ja-JP" altLang="en-US" sz="1800" dirty="0">
                        <a:latin typeface="HGP創英角ｺﾞｼｯｸUB" pitchFamily="50" charset="-128"/>
                        <a:ea typeface="HGP創英角ｺﾞｼｯｸUB" pitchFamily="50" charset="-128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kumimoji="1" lang="ja-JP" altLang="en-US" sz="2800" dirty="0">
                          <a:latin typeface="HGP創英角ｺﾞｼｯｸUB" pitchFamily="50" charset="-128"/>
                          <a:ea typeface="HGP創英角ｺﾞｼｯｸUB" pitchFamily="50" charset="-128"/>
                        </a:rPr>
                        <a:t>１０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kumimoji="1" lang="ja-JP" altLang="en-US" sz="2800" dirty="0">
                          <a:latin typeface="HGP創英角ｺﾞｼｯｸUB" pitchFamily="50" charset="-128"/>
                          <a:ea typeface="HGP創英角ｺﾞｼｯｸUB" pitchFamily="50" charset="-128"/>
                        </a:rPr>
                        <a:t>１１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kumimoji="1" lang="ja-JP" altLang="en-US" sz="2800" dirty="0">
                          <a:latin typeface="HGP創英角ｺﾞｼｯｸUB" pitchFamily="50" charset="-128"/>
                          <a:ea typeface="HGP創英角ｺﾞｼｯｸUB" pitchFamily="50" charset="-128"/>
                        </a:rPr>
                        <a:t>１２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kumimoji="1" lang="ja-JP" altLang="en-US" sz="2800" dirty="0">
                          <a:latin typeface="HGP創英角ｺﾞｼｯｸUB" pitchFamily="50" charset="-128"/>
                          <a:ea typeface="HGP創英角ｺﾞｼｯｸUB" pitchFamily="50" charset="-128"/>
                        </a:rPr>
                        <a:t>１３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kumimoji="1" lang="ja-JP" altLang="en-US" sz="2800" dirty="0">
                          <a:latin typeface="HGP創英角ｺﾞｼｯｸUB" pitchFamily="50" charset="-128"/>
                          <a:ea typeface="HGP創英角ｺﾞｼｯｸUB" pitchFamily="50" charset="-128"/>
                        </a:rPr>
                        <a:t>１４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78" name="グループ化 74"/>
          <p:cNvGrpSpPr/>
          <p:nvPr/>
        </p:nvGrpSpPr>
        <p:grpSpPr>
          <a:xfrm>
            <a:off x="3923928" y="5949280"/>
            <a:ext cx="720080" cy="288032"/>
            <a:chOff x="2843808" y="5877272"/>
            <a:chExt cx="720080" cy="288032"/>
          </a:xfrm>
        </p:grpSpPr>
        <p:sp>
          <p:nvSpPr>
            <p:cNvPr id="81" name="円柱 80"/>
            <p:cNvSpPr/>
            <p:nvPr/>
          </p:nvSpPr>
          <p:spPr>
            <a:xfrm>
              <a:off x="2843808" y="5949280"/>
              <a:ext cx="720080" cy="216024"/>
            </a:xfrm>
            <a:prstGeom prst="can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84" name="円柱 83"/>
            <p:cNvSpPr/>
            <p:nvPr/>
          </p:nvSpPr>
          <p:spPr>
            <a:xfrm>
              <a:off x="2843808" y="5877272"/>
              <a:ext cx="720080" cy="144016"/>
            </a:xfrm>
            <a:prstGeom prst="can">
              <a:avLst/>
            </a:prstGeom>
            <a:solidFill>
              <a:schemeClr val="tx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89" name="円形吹き出し 88"/>
          <p:cNvSpPr/>
          <p:nvPr/>
        </p:nvSpPr>
        <p:spPr>
          <a:xfrm>
            <a:off x="1691680" y="1255192"/>
            <a:ext cx="2975025" cy="1162185"/>
          </a:xfrm>
          <a:prstGeom prst="wedgeEllipseCallout">
            <a:avLst>
              <a:gd name="adj1" fmla="val -62696"/>
              <a:gd name="adj2" fmla="val 9533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dirty="0">
                <a:solidFill>
                  <a:prstClr val="white"/>
                </a:solidFill>
                <a:latin typeface="HGP創英角ｺﾞｼｯｸUB" pitchFamily="50" charset="-128"/>
                <a:ea typeface="HGP創英角ｺﾞｼｯｸUB" pitchFamily="50" charset="-128"/>
              </a:rPr>
              <a:t>ボクは終了してます</a:t>
            </a:r>
          </a:p>
        </p:txBody>
      </p:sp>
      <p:sp>
        <p:nvSpPr>
          <p:cNvPr id="90" name="円形吹き出し 89"/>
          <p:cNvSpPr/>
          <p:nvPr/>
        </p:nvSpPr>
        <p:spPr>
          <a:xfrm>
            <a:off x="1547664" y="2600908"/>
            <a:ext cx="3528392" cy="1368152"/>
          </a:xfrm>
          <a:prstGeom prst="wedgeEllipseCallout">
            <a:avLst>
              <a:gd name="adj1" fmla="val -58738"/>
              <a:gd name="adj2" fmla="val 26116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dirty="0">
                <a:solidFill>
                  <a:prstClr val="white"/>
                </a:solidFill>
                <a:latin typeface="HGP創英角ｺﾞｼｯｸUB" pitchFamily="50" charset="-128"/>
                <a:ea typeface="HGP創英角ｺﾞｼｯｸUB" pitchFamily="50" charset="-128"/>
              </a:rPr>
              <a:t>ボクも何とか終わったよ</a:t>
            </a:r>
          </a:p>
        </p:txBody>
      </p:sp>
      <p:sp>
        <p:nvSpPr>
          <p:cNvPr id="92" name="円形吹き出し 91"/>
          <p:cNvSpPr/>
          <p:nvPr/>
        </p:nvSpPr>
        <p:spPr>
          <a:xfrm>
            <a:off x="1691680" y="4077072"/>
            <a:ext cx="2520280" cy="1512168"/>
          </a:xfrm>
          <a:prstGeom prst="wedgeEllipseCallout">
            <a:avLst>
              <a:gd name="adj1" fmla="val -62336"/>
              <a:gd name="adj2" fmla="val 3860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dirty="0">
                <a:solidFill>
                  <a:prstClr val="white"/>
                </a:solidFill>
                <a:latin typeface="HGP創英角ｺﾞｼｯｸUB" pitchFamily="50" charset="-128"/>
                <a:ea typeface="HGP創英角ｺﾞｼｯｸUB" pitchFamily="50" charset="-128"/>
              </a:rPr>
              <a:t>えっ、</a:t>
            </a:r>
            <a:endParaRPr lang="en-US" altLang="ja-JP" sz="3200" dirty="0">
              <a:solidFill>
                <a:prstClr val="white"/>
              </a:solidFill>
              <a:latin typeface="HGP創英角ｺﾞｼｯｸUB" pitchFamily="50" charset="-128"/>
              <a:ea typeface="HGP創英角ｺﾞｼｯｸUB" pitchFamily="50" charset="-128"/>
            </a:endParaRPr>
          </a:p>
          <a:p>
            <a:pPr algn="ctr"/>
            <a:r>
              <a:rPr lang="ja-JP" altLang="en-US" sz="3200" dirty="0">
                <a:solidFill>
                  <a:prstClr val="white"/>
                </a:solidFill>
                <a:latin typeface="HGP創英角ｺﾞｼｯｸUB" pitchFamily="50" charset="-128"/>
                <a:ea typeface="HGP創英角ｺﾞｼｯｸUB" pitchFamily="50" charset="-128"/>
              </a:rPr>
              <a:t>私だけ？</a:t>
            </a:r>
          </a:p>
        </p:txBody>
      </p:sp>
      <p:pic>
        <p:nvPicPr>
          <p:cNvPr id="38" name="Picture 2" descr="F:\20150618\P29_先生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20272" y="2686886"/>
            <a:ext cx="1296146" cy="3000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円形吹き出し 39"/>
          <p:cNvSpPr/>
          <p:nvPr/>
        </p:nvSpPr>
        <p:spPr>
          <a:xfrm>
            <a:off x="4735481" y="1331334"/>
            <a:ext cx="3816424" cy="1368152"/>
          </a:xfrm>
          <a:prstGeom prst="wedgeEllipseCallout">
            <a:avLst>
              <a:gd name="adj1" fmla="val 13247"/>
              <a:gd name="adj2" fmla="val 76562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2800" dirty="0">
                <a:solidFill>
                  <a:srgbClr val="E40059">
                    <a:lumMod val="60000"/>
                    <a:lumOff val="40000"/>
                  </a:srgbClr>
                </a:solidFill>
                <a:latin typeface="HGP創英角ﾎﾟｯﾌﾟ体" pitchFamily="50" charset="-128"/>
                <a:ea typeface="HGP創英角ﾎﾟｯﾌﾟ体" pitchFamily="50" charset="-128"/>
              </a:rPr>
              <a:t>リボは支払期間が長くなります</a:t>
            </a:r>
          </a:p>
        </p:txBody>
      </p:sp>
      <p:pic>
        <p:nvPicPr>
          <p:cNvPr id="41" name="Picture 2" descr="F:\20150703\P23_社会人第一歩四人組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31" t="1873" r="48472" b="4483"/>
          <a:stretch>
            <a:fillRect/>
          </a:stretch>
        </p:blipFill>
        <p:spPr bwMode="auto">
          <a:xfrm>
            <a:off x="719782" y="5049554"/>
            <a:ext cx="531128" cy="146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F:\20150703\P23_社会人第一歩四人組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0" t="-2341" r="68870" b="4483"/>
          <a:stretch/>
        </p:blipFill>
        <p:spPr bwMode="auto">
          <a:xfrm>
            <a:off x="588824" y="1318734"/>
            <a:ext cx="691736" cy="161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" descr="F:\20150703\P23_社会人第一歩四人組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29" t="-2341" r="27624" b="4483"/>
          <a:stretch>
            <a:fillRect/>
          </a:stretch>
        </p:blipFill>
        <p:spPr bwMode="auto">
          <a:xfrm>
            <a:off x="690566" y="3134491"/>
            <a:ext cx="595848" cy="1631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正方形/長方形 1"/>
          <p:cNvSpPr/>
          <p:nvPr/>
        </p:nvSpPr>
        <p:spPr>
          <a:xfrm>
            <a:off x="688404" y="5129857"/>
            <a:ext cx="45719" cy="21602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cxnSp>
        <p:nvCxnSpPr>
          <p:cNvPr id="4" name="直線コネクタ 3"/>
          <p:cNvCxnSpPr/>
          <p:nvPr/>
        </p:nvCxnSpPr>
        <p:spPr>
          <a:xfrm>
            <a:off x="506607" y="2996952"/>
            <a:ext cx="864096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602" y="4950693"/>
            <a:ext cx="871537" cy="19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20" y="1251392"/>
            <a:ext cx="871537" cy="19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正方形/長方形 5"/>
          <p:cNvSpPr/>
          <p:nvPr/>
        </p:nvSpPr>
        <p:spPr>
          <a:xfrm>
            <a:off x="1179850" y="2360019"/>
            <a:ext cx="45719" cy="25202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1225569" y="1727378"/>
            <a:ext cx="100513" cy="2880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704275" y="5640428"/>
            <a:ext cx="47988" cy="35051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680191" y="5517232"/>
            <a:ext cx="45719" cy="14401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1" name="正方形/長方形 10"/>
          <p:cNvSpPr/>
          <p:nvPr/>
        </p:nvSpPr>
        <p:spPr>
          <a:xfrm flipH="1">
            <a:off x="634472" y="6237312"/>
            <a:ext cx="91438" cy="14401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4457" y="908721"/>
            <a:ext cx="5777943" cy="361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319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 animBg="1"/>
      <p:bldP spid="89" grpId="1" animBg="1"/>
      <p:bldP spid="90" grpId="0" animBg="1"/>
      <p:bldP spid="90" grpId="1" animBg="1"/>
      <p:bldP spid="92" grpId="0" animBg="1"/>
      <p:bldP spid="4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正方形/長方形 23"/>
          <p:cNvSpPr/>
          <p:nvPr/>
        </p:nvSpPr>
        <p:spPr>
          <a:xfrm>
            <a:off x="0" y="1521735"/>
            <a:ext cx="539552" cy="174313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ja-JP" altLang="en-US" sz="4000" b="1" dirty="0">
                <a:solidFill>
                  <a:srgbClr val="68007F"/>
                </a:solidFill>
              </a:rPr>
              <a:t>一括</a:t>
            </a:r>
          </a:p>
        </p:txBody>
      </p:sp>
      <p:graphicFrame>
        <p:nvGraphicFramePr>
          <p:cNvPr id="10" name="表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7442967"/>
              </p:ext>
            </p:extLst>
          </p:nvPr>
        </p:nvGraphicFramePr>
        <p:xfrm>
          <a:off x="1403651" y="1052736"/>
          <a:ext cx="7740349" cy="5805263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12089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85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85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8857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8857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8857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8857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01689">
                <a:tc>
                  <a:txBody>
                    <a:bodyPr/>
                    <a:lstStyle/>
                    <a:p>
                      <a:endParaRPr kumimoji="1" lang="ja-JP" altLang="en-US" dirty="0">
                        <a:ln w="190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n w="190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n w="190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>
                        <a:ln w="190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>
                        <a:ln w="190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n w="190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n w="190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86453">
                <a:tc>
                  <a:txBody>
                    <a:bodyPr/>
                    <a:lstStyle/>
                    <a:p>
                      <a:endParaRPr kumimoji="1" lang="ja-JP" altLang="en-US" dirty="0">
                        <a:ln w="190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n w="190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n w="190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n w="190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n w="190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n w="190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n w="190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55862">
                <a:tc>
                  <a:txBody>
                    <a:bodyPr/>
                    <a:lstStyle/>
                    <a:p>
                      <a:endParaRPr kumimoji="1" lang="ja-JP" altLang="en-US" dirty="0">
                        <a:ln w="190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n w="190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n w="190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n w="190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n w="190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n w="190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n w="190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61259">
                <a:tc>
                  <a:txBody>
                    <a:bodyPr/>
                    <a:lstStyle/>
                    <a:p>
                      <a:endParaRPr kumimoji="1" lang="ja-JP" altLang="en-US" dirty="0">
                        <a:ln w="190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n w="190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n w="190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n w="190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n w="190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n w="190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n w="190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5" name="正方形/長方形 24"/>
          <p:cNvSpPr/>
          <p:nvPr/>
        </p:nvSpPr>
        <p:spPr>
          <a:xfrm>
            <a:off x="10583" y="3270766"/>
            <a:ext cx="539552" cy="183089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ja-JP" altLang="en-US" sz="4000" b="1" dirty="0">
                <a:solidFill>
                  <a:srgbClr val="68007F"/>
                </a:solidFill>
              </a:rPr>
              <a:t>分割</a:t>
            </a:r>
          </a:p>
        </p:txBody>
      </p:sp>
      <p:sp>
        <p:nvSpPr>
          <p:cNvPr id="26" name="正方形/長方形 25"/>
          <p:cNvSpPr/>
          <p:nvPr/>
        </p:nvSpPr>
        <p:spPr>
          <a:xfrm>
            <a:off x="0" y="5013176"/>
            <a:ext cx="539552" cy="184482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ja-JP" altLang="en-US" sz="4000" b="1" dirty="0">
                <a:solidFill>
                  <a:srgbClr val="68007F"/>
                </a:solidFill>
              </a:rPr>
              <a:t>リボ</a:t>
            </a:r>
          </a:p>
        </p:txBody>
      </p:sp>
      <p:grpSp>
        <p:nvGrpSpPr>
          <p:cNvPr id="30" name="グループ化 70"/>
          <p:cNvGrpSpPr/>
          <p:nvPr/>
        </p:nvGrpSpPr>
        <p:grpSpPr>
          <a:xfrm>
            <a:off x="1691680" y="5877272"/>
            <a:ext cx="720080" cy="288032"/>
            <a:chOff x="2843808" y="5877272"/>
            <a:chExt cx="720080" cy="288032"/>
          </a:xfrm>
        </p:grpSpPr>
        <p:sp>
          <p:nvSpPr>
            <p:cNvPr id="27" name="円柱 26"/>
            <p:cNvSpPr/>
            <p:nvPr/>
          </p:nvSpPr>
          <p:spPr>
            <a:xfrm>
              <a:off x="2843808" y="5949280"/>
              <a:ext cx="720080" cy="216024"/>
            </a:xfrm>
            <a:prstGeom prst="can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70" name="円柱 69"/>
            <p:cNvSpPr/>
            <p:nvPr/>
          </p:nvSpPr>
          <p:spPr>
            <a:xfrm>
              <a:off x="2843808" y="5877272"/>
              <a:ext cx="720080" cy="144016"/>
            </a:xfrm>
            <a:prstGeom prst="can">
              <a:avLst/>
            </a:prstGeom>
            <a:solidFill>
              <a:schemeClr val="tx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1" name="グループ化 71"/>
          <p:cNvGrpSpPr/>
          <p:nvPr/>
        </p:nvGrpSpPr>
        <p:grpSpPr>
          <a:xfrm>
            <a:off x="2771800" y="5877272"/>
            <a:ext cx="720080" cy="288032"/>
            <a:chOff x="2843808" y="5877272"/>
            <a:chExt cx="720080" cy="288032"/>
          </a:xfrm>
        </p:grpSpPr>
        <p:sp>
          <p:nvSpPr>
            <p:cNvPr id="73" name="円柱 72"/>
            <p:cNvSpPr/>
            <p:nvPr/>
          </p:nvSpPr>
          <p:spPr>
            <a:xfrm>
              <a:off x="2843808" y="5949280"/>
              <a:ext cx="720080" cy="216024"/>
            </a:xfrm>
            <a:prstGeom prst="can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74" name="円柱 73"/>
            <p:cNvSpPr/>
            <p:nvPr/>
          </p:nvSpPr>
          <p:spPr>
            <a:xfrm>
              <a:off x="2843808" y="5877272"/>
              <a:ext cx="720080" cy="144016"/>
            </a:xfrm>
            <a:prstGeom prst="can">
              <a:avLst/>
            </a:prstGeom>
            <a:solidFill>
              <a:schemeClr val="tx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5" name="グループ化 74"/>
          <p:cNvGrpSpPr/>
          <p:nvPr/>
        </p:nvGrpSpPr>
        <p:grpSpPr>
          <a:xfrm>
            <a:off x="5004048" y="5877272"/>
            <a:ext cx="720080" cy="288032"/>
            <a:chOff x="2843808" y="5877272"/>
            <a:chExt cx="720080" cy="288032"/>
          </a:xfrm>
        </p:grpSpPr>
        <p:sp>
          <p:nvSpPr>
            <p:cNvPr id="76" name="円柱 75"/>
            <p:cNvSpPr/>
            <p:nvPr/>
          </p:nvSpPr>
          <p:spPr>
            <a:xfrm>
              <a:off x="2843808" y="5949280"/>
              <a:ext cx="720080" cy="216024"/>
            </a:xfrm>
            <a:prstGeom prst="can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77" name="円柱 76"/>
            <p:cNvSpPr/>
            <p:nvPr/>
          </p:nvSpPr>
          <p:spPr>
            <a:xfrm>
              <a:off x="2843808" y="5877272"/>
              <a:ext cx="720080" cy="144016"/>
            </a:xfrm>
            <a:prstGeom prst="can">
              <a:avLst/>
            </a:prstGeom>
            <a:solidFill>
              <a:schemeClr val="tx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6" name="グループ化 77"/>
          <p:cNvGrpSpPr/>
          <p:nvPr/>
        </p:nvGrpSpPr>
        <p:grpSpPr>
          <a:xfrm>
            <a:off x="6084168" y="5877272"/>
            <a:ext cx="720080" cy="288032"/>
            <a:chOff x="2843808" y="5877272"/>
            <a:chExt cx="720080" cy="288032"/>
          </a:xfrm>
        </p:grpSpPr>
        <p:sp>
          <p:nvSpPr>
            <p:cNvPr id="79" name="円柱 78"/>
            <p:cNvSpPr/>
            <p:nvPr/>
          </p:nvSpPr>
          <p:spPr>
            <a:xfrm>
              <a:off x="2843808" y="5949280"/>
              <a:ext cx="720080" cy="216024"/>
            </a:xfrm>
            <a:prstGeom prst="can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80" name="円柱 79"/>
            <p:cNvSpPr/>
            <p:nvPr/>
          </p:nvSpPr>
          <p:spPr>
            <a:xfrm>
              <a:off x="2843808" y="5877272"/>
              <a:ext cx="720080" cy="144016"/>
            </a:xfrm>
            <a:prstGeom prst="can">
              <a:avLst/>
            </a:prstGeom>
            <a:solidFill>
              <a:schemeClr val="tx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9" name="グループ化 80"/>
          <p:cNvGrpSpPr/>
          <p:nvPr/>
        </p:nvGrpSpPr>
        <p:grpSpPr>
          <a:xfrm>
            <a:off x="7164288" y="5877272"/>
            <a:ext cx="720080" cy="288032"/>
            <a:chOff x="2843808" y="5877272"/>
            <a:chExt cx="720080" cy="288032"/>
          </a:xfrm>
        </p:grpSpPr>
        <p:sp>
          <p:nvSpPr>
            <p:cNvPr id="82" name="円柱 81"/>
            <p:cNvSpPr/>
            <p:nvPr/>
          </p:nvSpPr>
          <p:spPr>
            <a:xfrm>
              <a:off x="2843808" y="5949280"/>
              <a:ext cx="720080" cy="216024"/>
            </a:xfrm>
            <a:prstGeom prst="can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83" name="円柱 82"/>
            <p:cNvSpPr/>
            <p:nvPr/>
          </p:nvSpPr>
          <p:spPr>
            <a:xfrm>
              <a:off x="2843808" y="5877272"/>
              <a:ext cx="720080" cy="144016"/>
            </a:xfrm>
            <a:prstGeom prst="can">
              <a:avLst/>
            </a:prstGeom>
            <a:solidFill>
              <a:schemeClr val="tx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42" name="グループ化 83"/>
          <p:cNvGrpSpPr/>
          <p:nvPr/>
        </p:nvGrpSpPr>
        <p:grpSpPr>
          <a:xfrm>
            <a:off x="8236536" y="5871592"/>
            <a:ext cx="720080" cy="288032"/>
            <a:chOff x="2843808" y="5877272"/>
            <a:chExt cx="720080" cy="288032"/>
          </a:xfrm>
        </p:grpSpPr>
        <p:sp>
          <p:nvSpPr>
            <p:cNvPr id="85" name="円柱 84"/>
            <p:cNvSpPr/>
            <p:nvPr/>
          </p:nvSpPr>
          <p:spPr>
            <a:xfrm>
              <a:off x="2843808" y="5949280"/>
              <a:ext cx="720080" cy="216024"/>
            </a:xfrm>
            <a:prstGeom prst="can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86" name="円柱 85"/>
            <p:cNvSpPr/>
            <p:nvPr/>
          </p:nvSpPr>
          <p:spPr>
            <a:xfrm>
              <a:off x="2843808" y="5877272"/>
              <a:ext cx="720080" cy="144016"/>
            </a:xfrm>
            <a:prstGeom prst="can">
              <a:avLst/>
            </a:prstGeom>
            <a:solidFill>
              <a:schemeClr val="tx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</p:grpSp>
      <p:graphicFrame>
        <p:nvGraphicFramePr>
          <p:cNvPr id="75" name="表 7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747147"/>
              </p:ext>
            </p:extLst>
          </p:nvPr>
        </p:nvGraphicFramePr>
        <p:xfrm>
          <a:off x="1412130" y="188639"/>
          <a:ext cx="7689115" cy="944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28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7896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9844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9844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93610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800" dirty="0">
                          <a:latin typeface="HGP創英角ｺﾞｼｯｸUB" pitchFamily="50" charset="-128"/>
                          <a:ea typeface="HGP創英角ｺﾞｼｯｸUB" pitchFamily="50" charset="-128"/>
                        </a:rPr>
                        <a:t>１５</a:t>
                      </a:r>
                    </a:p>
                    <a:p>
                      <a:pPr algn="ctr"/>
                      <a:endParaRPr kumimoji="1" lang="ja-JP" altLang="en-US" sz="2800" dirty="0">
                        <a:latin typeface="HGP創英角ｺﾞｼｯｸUB" pitchFamily="50" charset="-128"/>
                        <a:ea typeface="HGP創英角ｺﾞｼｯｸUB" pitchFamily="50" charset="-128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800" dirty="0">
                          <a:latin typeface="HGP創英角ｺﾞｼｯｸUB" pitchFamily="50" charset="-128"/>
                          <a:ea typeface="HGP創英角ｺﾞｼｯｸUB" pitchFamily="50" charset="-128"/>
                        </a:rPr>
                        <a:t>１６</a:t>
                      </a:r>
                      <a:endParaRPr kumimoji="1" lang="ja-JP" altLang="en-US" sz="1800" dirty="0">
                        <a:latin typeface="HGP創英角ｺﾞｼｯｸUB" pitchFamily="50" charset="-128"/>
                        <a:ea typeface="HGP創英角ｺﾞｼｯｸUB" pitchFamily="50" charset="-128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kumimoji="1" lang="ja-JP" altLang="en-US" sz="2800" dirty="0">
                          <a:latin typeface="HGP創英角ｺﾞｼｯｸUB" pitchFamily="50" charset="-128"/>
                          <a:ea typeface="HGP創英角ｺﾞｼｯｸUB" pitchFamily="50" charset="-128"/>
                        </a:rPr>
                        <a:t>１７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kumimoji="1" lang="ja-JP" altLang="en-US" sz="2800" dirty="0">
                          <a:latin typeface="HGP創英角ｺﾞｼｯｸUB" pitchFamily="50" charset="-128"/>
                          <a:ea typeface="HGP創英角ｺﾞｼｯｸUB" pitchFamily="50" charset="-128"/>
                        </a:rPr>
                        <a:t>１８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kumimoji="1" lang="ja-JP" altLang="en-US" sz="2800" dirty="0">
                          <a:latin typeface="HGP創英角ｺﾞｼｯｸUB" pitchFamily="50" charset="-128"/>
                          <a:ea typeface="HGP創英角ｺﾞｼｯｸUB" pitchFamily="50" charset="-128"/>
                        </a:rPr>
                        <a:t>１９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kumimoji="1" lang="ja-JP" altLang="en-US" sz="2800" dirty="0">
                          <a:latin typeface="HGP創英角ｺﾞｼｯｸUB" pitchFamily="50" charset="-128"/>
                          <a:ea typeface="HGP創英角ｺﾞｼｯｸUB" pitchFamily="50" charset="-128"/>
                        </a:rPr>
                        <a:t>２０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kumimoji="1" lang="ja-JP" altLang="en-US" sz="2800" dirty="0">
                          <a:latin typeface="HGP創英角ｺﾞｼｯｸUB" pitchFamily="50" charset="-128"/>
                          <a:ea typeface="HGP創英角ｺﾞｼｯｸUB" pitchFamily="50" charset="-128"/>
                        </a:rPr>
                        <a:t>２１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78" name="グループ化 74"/>
          <p:cNvGrpSpPr/>
          <p:nvPr/>
        </p:nvGrpSpPr>
        <p:grpSpPr>
          <a:xfrm>
            <a:off x="3995936" y="5877272"/>
            <a:ext cx="720080" cy="288032"/>
            <a:chOff x="2843808" y="5877272"/>
            <a:chExt cx="720080" cy="288032"/>
          </a:xfrm>
        </p:grpSpPr>
        <p:sp>
          <p:nvSpPr>
            <p:cNvPr id="81" name="円柱 80"/>
            <p:cNvSpPr/>
            <p:nvPr/>
          </p:nvSpPr>
          <p:spPr>
            <a:xfrm>
              <a:off x="2843808" y="5949280"/>
              <a:ext cx="720080" cy="216024"/>
            </a:xfrm>
            <a:prstGeom prst="can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84" name="円柱 83"/>
            <p:cNvSpPr/>
            <p:nvPr/>
          </p:nvSpPr>
          <p:spPr>
            <a:xfrm>
              <a:off x="2843808" y="5877272"/>
              <a:ext cx="720080" cy="144016"/>
            </a:xfrm>
            <a:prstGeom prst="can">
              <a:avLst/>
            </a:prstGeom>
            <a:solidFill>
              <a:schemeClr val="tx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34" name="Picture 2" descr="F:\20150618\P38_アドバイスモグラ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4606" y="4085302"/>
            <a:ext cx="2764094" cy="1382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円形吹き出し 36"/>
          <p:cNvSpPr/>
          <p:nvPr/>
        </p:nvSpPr>
        <p:spPr>
          <a:xfrm>
            <a:off x="5148064" y="2348880"/>
            <a:ext cx="3995936" cy="1440160"/>
          </a:xfrm>
          <a:prstGeom prst="wedgeEllipseCallout">
            <a:avLst>
              <a:gd name="adj1" fmla="val -5293"/>
              <a:gd name="adj2" fmla="val 61362"/>
            </a:avLst>
          </a:prstGeom>
          <a:ln>
            <a:solidFill>
              <a:srgbClr val="FFC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200" dirty="0">
                <a:solidFill>
                  <a:prstClr val="black"/>
                </a:solidFill>
                <a:latin typeface="HGP創英角ﾎﾟｯﾌﾟ体" pitchFamily="50" charset="-128"/>
                <a:ea typeface="HGP創英角ﾎﾟｯﾌﾟ体" pitchFamily="50" charset="-128"/>
              </a:rPr>
              <a:t>リボは終わりが見えにくいね</a:t>
            </a:r>
          </a:p>
        </p:txBody>
      </p:sp>
      <p:sp>
        <p:nvSpPr>
          <p:cNvPr id="40" name="正方形/長方形 39"/>
          <p:cNvSpPr/>
          <p:nvPr/>
        </p:nvSpPr>
        <p:spPr>
          <a:xfrm>
            <a:off x="548034" y="1521734"/>
            <a:ext cx="864096" cy="533626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pic>
        <p:nvPicPr>
          <p:cNvPr id="43" name="Picture 2" descr="F:\20150703\P23_社会人第一歩四人組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31" t="1873" r="48472" b="4483"/>
          <a:stretch>
            <a:fillRect/>
          </a:stretch>
        </p:blipFill>
        <p:spPr bwMode="auto">
          <a:xfrm>
            <a:off x="674951" y="5220651"/>
            <a:ext cx="585688" cy="1589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 descr="F:\20150703\P23_社会人第一歩四人組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2" t="-2341" r="68869" b="4483"/>
          <a:stretch/>
        </p:blipFill>
        <p:spPr bwMode="auto">
          <a:xfrm>
            <a:off x="611560" y="1558741"/>
            <a:ext cx="640006" cy="1590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F:\20150703\P23_社会人第一歩四人組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29" t="-2341" r="27624" b="4483"/>
          <a:stretch>
            <a:fillRect/>
          </a:stretch>
        </p:blipFill>
        <p:spPr bwMode="auto">
          <a:xfrm>
            <a:off x="721212" y="3264869"/>
            <a:ext cx="595848" cy="1607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直線コネクタ 2"/>
          <p:cNvCxnSpPr/>
          <p:nvPr/>
        </p:nvCxnSpPr>
        <p:spPr>
          <a:xfrm>
            <a:off x="539552" y="3264869"/>
            <a:ext cx="864096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正方形/長方形 5"/>
          <p:cNvSpPr/>
          <p:nvPr/>
        </p:nvSpPr>
        <p:spPr>
          <a:xfrm>
            <a:off x="1198627" y="2204864"/>
            <a:ext cx="45719" cy="14401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683568" y="2852936"/>
            <a:ext cx="110759" cy="33360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683568" y="4653136"/>
            <a:ext cx="110759" cy="2880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657560" y="5324686"/>
            <a:ext cx="45719" cy="14401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645069" y="6165304"/>
            <a:ext cx="45719" cy="14401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6" name="爆発 1 45"/>
          <p:cNvSpPr/>
          <p:nvPr/>
        </p:nvSpPr>
        <p:spPr>
          <a:xfrm rot="21377656">
            <a:off x="1199875" y="2753787"/>
            <a:ext cx="4554761" cy="3457556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b="1" dirty="0">
                <a:solidFill>
                  <a:prstClr val="white"/>
                </a:solidFill>
              </a:rPr>
              <a:t>１５か月目！</a:t>
            </a:r>
            <a:endParaRPr lang="en-US" altLang="ja-JP" sz="2800" b="1" dirty="0">
              <a:solidFill>
                <a:prstClr val="white"/>
              </a:solidFill>
            </a:endParaRPr>
          </a:p>
          <a:p>
            <a:pPr algn="ctr"/>
            <a:r>
              <a:rPr lang="ja-JP" altLang="en-US" sz="2800" b="1" dirty="0">
                <a:solidFill>
                  <a:prstClr val="white"/>
                </a:solidFill>
              </a:rPr>
              <a:t>まだ続くの？</a:t>
            </a:r>
          </a:p>
        </p:txBody>
      </p:sp>
      <p:cxnSp>
        <p:nvCxnSpPr>
          <p:cNvPr id="47" name="直線コネクタ 46"/>
          <p:cNvCxnSpPr/>
          <p:nvPr/>
        </p:nvCxnSpPr>
        <p:spPr>
          <a:xfrm>
            <a:off x="522861" y="5013176"/>
            <a:ext cx="864096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テキスト ボックス 1"/>
          <p:cNvSpPr txBox="1"/>
          <p:nvPr/>
        </p:nvSpPr>
        <p:spPr>
          <a:xfrm>
            <a:off x="1547664" y="636657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000" b="1" dirty="0">
                <a:solidFill>
                  <a:prstClr val="white"/>
                </a:solidFill>
              </a:rPr>
              <a:t>ヶ月目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717" y="1138352"/>
            <a:ext cx="6147683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" name="正方形/長方形 47"/>
          <p:cNvSpPr/>
          <p:nvPr/>
        </p:nvSpPr>
        <p:spPr>
          <a:xfrm>
            <a:off x="1237779" y="1988841"/>
            <a:ext cx="45719" cy="14401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495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4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正方形/長方形 19"/>
          <p:cNvSpPr/>
          <p:nvPr/>
        </p:nvSpPr>
        <p:spPr>
          <a:xfrm>
            <a:off x="520301" y="1440106"/>
            <a:ext cx="864096" cy="5417893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4" name="正方形/長方形 23"/>
          <p:cNvSpPr/>
          <p:nvPr/>
        </p:nvSpPr>
        <p:spPr>
          <a:xfrm>
            <a:off x="18991" y="1448046"/>
            <a:ext cx="539552" cy="188710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ja-JP" altLang="en-US" sz="4000" b="1" dirty="0">
                <a:solidFill>
                  <a:srgbClr val="68007F"/>
                </a:solidFill>
              </a:rPr>
              <a:t>一括</a:t>
            </a:r>
          </a:p>
        </p:txBody>
      </p:sp>
      <p:graphicFrame>
        <p:nvGraphicFramePr>
          <p:cNvPr id="10" name="表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1628573"/>
              </p:ext>
            </p:extLst>
          </p:nvPr>
        </p:nvGraphicFramePr>
        <p:xfrm>
          <a:off x="1403651" y="908720"/>
          <a:ext cx="7740349" cy="5916937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12089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85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85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8857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8857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8857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8857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68359">
                <a:tc>
                  <a:txBody>
                    <a:bodyPr/>
                    <a:lstStyle/>
                    <a:p>
                      <a:endParaRPr kumimoji="1" lang="ja-JP" altLang="en-US" dirty="0">
                        <a:ln w="190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n w="190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n w="190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>
                        <a:ln w="190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n w="190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n w="190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n w="190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79913">
                <a:tc>
                  <a:txBody>
                    <a:bodyPr/>
                    <a:lstStyle/>
                    <a:p>
                      <a:endParaRPr kumimoji="1" lang="ja-JP" altLang="en-US" dirty="0">
                        <a:ln w="190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n w="190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n w="190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n w="190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n w="190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n w="190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n w="190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87575">
                <a:tc>
                  <a:txBody>
                    <a:bodyPr/>
                    <a:lstStyle/>
                    <a:p>
                      <a:endParaRPr kumimoji="1" lang="ja-JP" altLang="en-US" dirty="0">
                        <a:ln w="190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n w="190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n w="190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n w="190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n w="190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n w="190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n w="190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81090">
                <a:tc>
                  <a:txBody>
                    <a:bodyPr/>
                    <a:lstStyle/>
                    <a:p>
                      <a:endParaRPr kumimoji="1" lang="ja-JP" altLang="en-US" dirty="0">
                        <a:ln w="190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n w="190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n w="190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n w="190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n w="190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n w="190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n w="190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5" name="正方形/長方形 24"/>
          <p:cNvSpPr/>
          <p:nvPr/>
        </p:nvSpPr>
        <p:spPr>
          <a:xfrm>
            <a:off x="7963" y="3335154"/>
            <a:ext cx="539552" cy="182203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ja-JP" altLang="en-US" sz="4000" b="1" dirty="0">
                <a:solidFill>
                  <a:srgbClr val="68007F"/>
                </a:solidFill>
              </a:rPr>
              <a:t>分割</a:t>
            </a:r>
          </a:p>
        </p:txBody>
      </p:sp>
      <p:sp>
        <p:nvSpPr>
          <p:cNvPr id="26" name="正方形/長方形 25"/>
          <p:cNvSpPr/>
          <p:nvPr/>
        </p:nvSpPr>
        <p:spPr>
          <a:xfrm>
            <a:off x="0" y="5157192"/>
            <a:ext cx="539552" cy="170080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ja-JP" altLang="en-US" sz="4400" b="1" dirty="0">
                <a:solidFill>
                  <a:srgbClr val="68007F"/>
                </a:solidFill>
              </a:rPr>
              <a:t>リボ</a:t>
            </a:r>
          </a:p>
        </p:txBody>
      </p:sp>
      <p:grpSp>
        <p:nvGrpSpPr>
          <p:cNvPr id="30" name="グループ化 70"/>
          <p:cNvGrpSpPr/>
          <p:nvPr/>
        </p:nvGrpSpPr>
        <p:grpSpPr>
          <a:xfrm>
            <a:off x="1763688" y="5733256"/>
            <a:ext cx="720080" cy="288032"/>
            <a:chOff x="2843808" y="5877272"/>
            <a:chExt cx="720080" cy="288032"/>
          </a:xfrm>
        </p:grpSpPr>
        <p:sp>
          <p:nvSpPr>
            <p:cNvPr id="27" name="円柱 26"/>
            <p:cNvSpPr/>
            <p:nvPr/>
          </p:nvSpPr>
          <p:spPr>
            <a:xfrm>
              <a:off x="2843808" y="5949280"/>
              <a:ext cx="720080" cy="216024"/>
            </a:xfrm>
            <a:prstGeom prst="can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dirty="0">
                <a:solidFill>
                  <a:prstClr val="white"/>
                </a:solidFill>
              </a:endParaRPr>
            </a:p>
          </p:txBody>
        </p:sp>
        <p:sp>
          <p:nvSpPr>
            <p:cNvPr id="70" name="円柱 69"/>
            <p:cNvSpPr/>
            <p:nvPr/>
          </p:nvSpPr>
          <p:spPr>
            <a:xfrm>
              <a:off x="2843808" y="5877272"/>
              <a:ext cx="720080" cy="144016"/>
            </a:xfrm>
            <a:prstGeom prst="can">
              <a:avLst/>
            </a:prstGeom>
            <a:solidFill>
              <a:schemeClr val="tx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31" name="グループ化 71"/>
          <p:cNvGrpSpPr/>
          <p:nvPr/>
        </p:nvGrpSpPr>
        <p:grpSpPr>
          <a:xfrm>
            <a:off x="2843808" y="5733256"/>
            <a:ext cx="720080" cy="240824"/>
            <a:chOff x="2843808" y="5877272"/>
            <a:chExt cx="720080" cy="288032"/>
          </a:xfrm>
        </p:grpSpPr>
        <p:sp>
          <p:nvSpPr>
            <p:cNvPr id="73" name="円柱 72"/>
            <p:cNvSpPr/>
            <p:nvPr/>
          </p:nvSpPr>
          <p:spPr>
            <a:xfrm>
              <a:off x="2843808" y="5949280"/>
              <a:ext cx="720080" cy="216024"/>
            </a:xfrm>
            <a:prstGeom prst="can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dirty="0">
                <a:solidFill>
                  <a:prstClr val="white"/>
                </a:solidFill>
              </a:endParaRPr>
            </a:p>
          </p:txBody>
        </p:sp>
        <p:sp>
          <p:nvSpPr>
            <p:cNvPr id="74" name="円柱 73"/>
            <p:cNvSpPr/>
            <p:nvPr/>
          </p:nvSpPr>
          <p:spPr>
            <a:xfrm>
              <a:off x="2843808" y="5877272"/>
              <a:ext cx="720080" cy="144016"/>
            </a:xfrm>
            <a:prstGeom prst="can">
              <a:avLst/>
            </a:prstGeom>
            <a:solidFill>
              <a:schemeClr val="tx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dirty="0">
                <a:solidFill>
                  <a:prstClr val="white"/>
                </a:solidFill>
              </a:endParaRPr>
            </a:p>
          </p:txBody>
        </p:sp>
      </p:grpSp>
      <p:graphicFrame>
        <p:nvGraphicFramePr>
          <p:cNvPr id="75" name="表 7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2793089"/>
              </p:ext>
            </p:extLst>
          </p:nvPr>
        </p:nvGraphicFramePr>
        <p:xfrm>
          <a:off x="1454885" y="0"/>
          <a:ext cx="7689115" cy="908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84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84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84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984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9844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9844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9844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90872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800" dirty="0">
                          <a:latin typeface="HGP創英角ｺﾞｼｯｸUB" pitchFamily="50" charset="-128"/>
                          <a:ea typeface="HGP創英角ｺﾞｼｯｸUB" pitchFamily="50" charset="-128"/>
                        </a:rPr>
                        <a:t>２２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000" b="1" dirty="0"/>
                        <a:t>ヶ月目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800" dirty="0">
                          <a:latin typeface="HGP創英角ｺﾞｼｯｸUB" pitchFamily="50" charset="-128"/>
                          <a:ea typeface="HGP創英角ｺﾞｼｯｸUB" pitchFamily="50" charset="-128"/>
                        </a:rPr>
                        <a:t>２３</a:t>
                      </a:r>
                      <a:endParaRPr kumimoji="1" lang="ja-JP" altLang="en-US" sz="1800" dirty="0">
                        <a:latin typeface="HGP創英角ｺﾞｼｯｸUB" pitchFamily="50" charset="-128"/>
                        <a:ea typeface="HGP創英角ｺﾞｼｯｸUB" pitchFamily="50" charset="-128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800" dirty="0">
                        <a:latin typeface="HGP創英角ｺﾞｼｯｸUB" pitchFamily="50" charset="-128"/>
                        <a:ea typeface="HGP創英角ｺﾞｼｯｸUB" pitchFamily="50" charset="-128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800" dirty="0">
                        <a:latin typeface="HGP創英角ｺﾞｼｯｸUB" pitchFamily="50" charset="-128"/>
                        <a:ea typeface="HGP創英角ｺﾞｼｯｸUB" pitchFamily="50" charset="-128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800" dirty="0">
                        <a:latin typeface="HGP創英角ｺﾞｼｯｸUB" pitchFamily="50" charset="-128"/>
                        <a:ea typeface="HGP創英角ｺﾞｼｯｸUB" pitchFamily="50" charset="-128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800" dirty="0">
                        <a:latin typeface="HGP創英角ｺﾞｼｯｸUB" pitchFamily="50" charset="-128"/>
                        <a:ea typeface="HGP創英角ｺﾞｼｯｸUB" pitchFamily="50" charset="-128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800" dirty="0">
                        <a:latin typeface="HGP創英角ｺﾞｼｯｸUB" pitchFamily="50" charset="-128"/>
                        <a:ea typeface="HGP創英角ｺﾞｼｯｸUB" pitchFamily="50" charset="-12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8" name="円形吹き出し 77"/>
          <p:cNvSpPr/>
          <p:nvPr/>
        </p:nvSpPr>
        <p:spPr>
          <a:xfrm>
            <a:off x="2051720" y="3864819"/>
            <a:ext cx="3744416" cy="1584176"/>
          </a:xfrm>
          <a:prstGeom prst="wedgeEllipseCallout">
            <a:avLst>
              <a:gd name="adj1" fmla="val -72444"/>
              <a:gd name="adj2" fmla="val 5319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3200" b="1" dirty="0">
                <a:solidFill>
                  <a:prstClr val="white"/>
                </a:solidFill>
              </a:rPr>
              <a:t>23</a:t>
            </a:r>
            <a:r>
              <a:rPr lang="ja-JP" altLang="en-US" sz="3200" b="1" dirty="0">
                <a:solidFill>
                  <a:prstClr val="white"/>
                </a:solidFill>
              </a:rPr>
              <a:t>か月目でやっと終わり</a:t>
            </a:r>
          </a:p>
        </p:txBody>
      </p:sp>
      <p:sp>
        <p:nvSpPr>
          <p:cNvPr id="22" name="円形吹き出し 21"/>
          <p:cNvSpPr/>
          <p:nvPr/>
        </p:nvSpPr>
        <p:spPr>
          <a:xfrm>
            <a:off x="1691680" y="2492896"/>
            <a:ext cx="2808312" cy="1152128"/>
          </a:xfrm>
          <a:prstGeom prst="wedgeEllipseCallout">
            <a:avLst>
              <a:gd name="adj1" fmla="val -65307"/>
              <a:gd name="adj2" fmla="val 60991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dirty="0">
                <a:solidFill>
                  <a:prstClr val="white"/>
                </a:solidFill>
                <a:latin typeface="HGP創英角ｺﾞｼｯｸUB" pitchFamily="50" charset="-128"/>
                <a:ea typeface="HGP創英角ｺﾞｼｯｸUB" pitchFamily="50" charset="-128"/>
              </a:rPr>
              <a:t>長いよ</a:t>
            </a:r>
            <a:r>
              <a:rPr lang="ja-JP" altLang="en-US" sz="3200" dirty="0" smtClean="0">
                <a:solidFill>
                  <a:prstClr val="white"/>
                </a:solidFill>
                <a:latin typeface="HGP創英角ｺﾞｼｯｸUB" pitchFamily="50" charset="-128"/>
                <a:ea typeface="HGP創英角ｺﾞｼｯｸUB" pitchFamily="50" charset="-128"/>
              </a:rPr>
              <a:t>ね</a:t>
            </a:r>
            <a:endParaRPr lang="ja-JP" altLang="en-US" sz="3200" dirty="0">
              <a:solidFill>
                <a:prstClr val="white"/>
              </a:solidFill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pic>
        <p:nvPicPr>
          <p:cNvPr id="23" name="Picture 2" descr="F:\20150618\P29_先生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76256" y="2492896"/>
            <a:ext cx="1800200" cy="4167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円形吹き出し 27"/>
          <p:cNvSpPr/>
          <p:nvPr/>
        </p:nvSpPr>
        <p:spPr>
          <a:xfrm>
            <a:off x="4499992" y="764704"/>
            <a:ext cx="4644008" cy="1584176"/>
          </a:xfrm>
          <a:prstGeom prst="wedgeEllipseCallout">
            <a:avLst>
              <a:gd name="adj1" fmla="val 6150"/>
              <a:gd name="adj2" fmla="val 6837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2800" dirty="0">
                <a:solidFill>
                  <a:srgbClr val="E40059">
                    <a:lumMod val="60000"/>
                    <a:lumOff val="40000"/>
                  </a:srgbClr>
                </a:solidFill>
                <a:latin typeface="HGP創英角ﾎﾟｯﾌﾟ体" pitchFamily="50" charset="-128"/>
                <a:ea typeface="HGP創英角ﾎﾟｯﾌﾟ体" pitchFamily="50" charset="-128"/>
              </a:rPr>
              <a:t>長期になるほど</a:t>
            </a:r>
            <a:endParaRPr lang="en-US" altLang="ja-JP" sz="2800" dirty="0">
              <a:solidFill>
                <a:srgbClr val="E40059">
                  <a:lumMod val="60000"/>
                  <a:lumOff val="40000"/>
                </a:srgbClr>
              </a:solidFill>
              <a:latin typeface="HGP創英角ﾎﾟｯﾌﾟ体" pitchFamily="50" charset="-128"/>
              <a:ea typeface="HGP創英角ﾎﾟｯﾌﾟ体" pitchFamily="50" charset="-128"/>
            </a:endParaRPr>
          </a:p>
          <a:p>
            <a:pPr algn="ctr"/>
            <a:r>
              <a:rPr lang="ja-JP" altLang="en-US" sz="2800" dirty="0">
                <a:solidFill>
                  <a:srgbClr val="E40059">
                    <a:lumMod val="60000"/>
                    <a:lumOff val="40000"/>
                  </a:srgbClr>
                </a:solidFill>
                <a:latin typeface="HGP創英角ﾎﾟｯﾌﾟ体" pitchFamily="50" charset="-128"/>
                <a:ea typeface="HGP創英角ﾎﾟｯﾌﾟ体" pitchFamily="50" charset="-128"/>
              </a:rPr>
              <a:t>手数料もかさみます</a:t>
            </a:r>
          </a:p>
        </p:txBody>
      </p:sp>
      <p:pic>
        <p:nvPicPr>
          <p:cNvPr id="33" name="Picture 2" descr="F:\20150703\P23_社会人第一歩四人組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31" t="1873" r="48472" b="4483"/>
          <a:stretch>
            <a:fillRect/>
          </a:stretch>
        </p:blipFill>
        <p:spPr bwMode="auto">
          <a:xfrm>
            <a:off x="613445" y="5301208"/>
            <a:ext cx="562382" cy="1479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F:\20150703\P23_社会人第一歩四人組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0" t="-2342" r="68869" b="255"/>
          <a:stretch/>
        </p:blipFill>
        <p:spPr bwMode="auto">
          <a:xfrm>
            <a:off x="606402" y="1619798"/>
            <a:ext cx="604178" cy="1521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F:\20150703\P23_社会人第一歩四人組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29" t="-2341" r="27624" b="4483"/>
          <a:stretch>
            <a:fillRect/>
          </a:stretch>
        </p:blipFill>
        <p:spPr bwMode="auto">
          <a:xfrm>
            <a:off x="663257" y="3479170"/>
            <a:ext cx="578183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直線コネクタ 2"/>
          <p:cNvCxnSpPr/>
          <p:nvPr/>
        </p:nvCxnSpPr>
        <p:spPr>
          <a:xfrm>
            <a:off x="489227" y="3335154"/>
            <a:ext cx="864096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線コネクタ 4"/>
          <p:cNvCxnSpPr/>
          <p:nvPr/>
        </p:nvCxnSpPr>
        <p:spPr>
          <a:xfrm>
            <a:off x="539552" y="5153174"/>
            <a:ext cx="864096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正方形/長方形 5"/>
          <p:cNvSpPr/>
          <p:nvPr/>
        </p:nvSpPr>
        <p:spPr>
          <a:xfrm>
            <a:off x="652120" y="4509120"/>
            <a:ext cx="103456" cy="2880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652120" y="2852936"/>
            <a:ext cx="138596" cy="2880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8" name="正方形/長方形 7"/>
          <p:cNvSpPr/>
          <p:nvPr/>
        </p:nvSpPr>
        <p:spPr>
          <a:xfrm flipH="1">
            <a:off x="1168090" y="2348880"/>
            <a:ext cx="45719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606401" y="5373216"/>
            <a:ext cx="45719" cy="14401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1" name="円形吹き出し 20"/>
          <p:cNvSpPr/>
          <p:nvPr/>
        </p:nvSpPr>
        <p:spPr>
          <a:xfrm>
            <a:off x="1547664" y="908720"/>
            <a:ext cx="2880320" cy="1512168"/>
          </a:xfrm>
          <a:prstGeom prst="wedgeEllipseCallout">
            <a:avLst>
              <a:gd name="adj1" fmla="val -59697"/>
              <a:gd name="adj2" fmla="val 30553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>
                <a:solidFill>
                  <a:prstClr val="white"/>
                </a:solidFill>
                <a:latin typeface="HGP創英角ｺﾞｼｯｸUB" pitchFamily="50" charset="-128"/>
                <a:ea typeface="HGP創英角ｺﾞｼｯｸUB" pitchFamily="50" charset="-128"/>
              </a:rPr>
              <a:t>リボって</a:t>
            </a:r>
            <a:endParaRPr lang="en-US" altLang="ja-JP" sz="2800" dirty="0">
              <a:solidFill>
                <a:prstClr val="white"/>
              </a:solidFill>
              <a:latin typeface="HGP創英角ｺﾞｼｯｸUB" pitchFamily="50" charset="-128"/>
              <a:ea typeface="HGP創英角ｺﾞｼｯｸUB" pitchFamily="50" charset="-128"/>
            </a:endParaRPr>
          </a:p>
          <a:p>
            <a:pPr algn="ctr"/>
            <a:r>
              <a:rPr lang="ja-JP" altLang="en-US" sz="2800" dirty="0">
                <a:solidFill>
                  <a:prstClr val="white"/>
                </a:solidFill>
                <a:latin typeface="HGP創英角ｺﾞｼｯｸUB" pitchFamily="50" charset="-128"/>
                <a:ea typeface="HGP創英角ｺﾞｼｯｸUB" pitchFamily="50" charset="-128"/>
              </a:rPr>
              <a:t>負担感は</a:t>
            </a:r>
            <a:endParaRPr lang="en-US" altLang="ja-JP" sz="2800" dirty="0">
              <a:solidFill>
                <a:prstClr val="white"/>
              </a:solidFill>
              <a:latin typeface="HGP創英角ｺﾞｼｯｸUB" pitchFamily="50" charset="-128"/>
              <a:ea typeface="HGP創英角ｺﾞｼｯｸUB" pitchFamily="50" charset="-128"/>
            </a:endParaRPr>
          </a:p>
          <a:p>
            <a:pPr algn="ctr"/>
            <a:r>
              <a:rPr lang="ja-JP" altLang="en-US" sz="2800" dirty="0">
                <a:solidFill>
                  <a:prstClr val="white"/>
                </a:solidFill>
                <a:latin typeface="HGP創英角ｺﾞｼｯｸUB" pitchFamily="50" charset="-128"/>
                <a:ea typeface="HGP創英角ｺﾞｼｯｸUB" pitchFamily="50" charset="-128"/>
              </a:rPr>
              <a:t>小さいけど</a:t>
            </a:r>
          </a:p>
        </p:txBody>
      </p:sp>
      <p:sp>
        <p:nvSpPr>
          <p:cNvPr id="2" name="正方形/長方形 1"/>
          <p:cNvSpPr/>
          <p:nvPr/>
        </p:nvSpPr>
        <p:spPr>
          <a:xfrm>
            <a:off x="1190949" y="1988840"/>
            <a:ext cx="45719" cy="14401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094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animBg="1"/>
      <p:bldP spid="22" grpId="0" animBg="1"/>
      <p:bldP spid="28" grpId="0" animBg="1"/>
      <p:bldP spid="2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テキスト ボックス 9"/>
          <p:cNvSpPr txBox="1"/>
          <p:nvPr/>
        </p:nvSpPr>
        <p:spPr>
          <a:xfrm>
            <a:off x="1187624" y="2708920"/>
            <a:ext cx="76328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800" dirty="0">
                <a:solidFill>
                  <a:srgbClr val="E40059">
                    <a:lumMod val="60000"/>
                    <a:lumOff val="40000"/>
                  </a:srgbClr>
                </a:solidFill>
                <a:latin typeface="HGP創英角ｺﾞｼｯｸUB" pitchFamily="50" charset="-128"/>
                <a:ea typeface="HGP創英角ｺﾞｼｯｸUB" pitchFamily="50" charset="-128"/>
              </a:rPr>
              <a:t>現金払いも含めて</a:t>
            </a:r>
            <a:endParaRPr lang="en-US" altLang="ja-JP" sz="4800" dirty="0">
              <a:solidFill>
                <a:srgbClr val="E40059">
                  <a:lumMod val="60000"/>
                  <a:lumOff val="40000"/>
                </a:srgbClr>
              </a:solidFill>
              <a:latin typeface="HGP創英角ｺﾞｼｯｸUB" pitchFamily="50" charset="-128"/>
              <a:ea typeface="HGP創英角ｺﾞｼｯｸUB" pitchFamily="50" charset="-128"/>
            </a:endParaRPr>
          </a:p>
          <a:p>
            <a:r>
              <a:rPr lang="ja-JP" altLang="en-US" sz="4800" dirty="0">
                <a:solidFill>
                  <a:srgbClr val="E40059">
                    <a:lumMod val="60000"/>
                    <a:lumOff val="40000"/>
                  </a:srgbClr>
                </a:solidFill>
                <a:latin typeface="HGP創英角ｺﾞｼｯｸUB" pitchFamily="50" charset="-128"/>
                <a:ea typeface="HGP創英角ｺﾞｼｯｸUB" pitchFamily="50" charset="-128"/>
              </a:rPr>
              <a:t>自分に合った方法を選ぼうね</a:t>
            </a:r>
          </a:p>
        </p:txBody>
      </p:sp>
      <p:pic>
        <p:nvPicPr>
          <p:cNvPr id="11" name="Picture 2" descr="F:\20150618\P38_アドバイスモグラ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1961" y="5036259"/>
            <a:ext cx="2764094" cy="1382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F:\20150618\P29_先生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" r="4213" b="65410"/>
          <a:stretch/>
        </p:blipFill>
        <p:spPr bwMode="auto">
          <a:xfrm flipH="1">
            <a:off x="6312450" y="689338"/>
            <a:ext cx="2592994" cy="2408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F:\20150618\P38_軽くん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96" r="6075" b="55901"/>
          <a:stretch>
            <a:fillRect/>
          </a:stretch>
        </p:blipFill>
        <p:spPr bwMode="auto">
          <a:xfrm flipH="1">
            <a:off x="6804247" y="4276342"/>
            <a:ext cx="2054350" cy="1960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F:\20150703\P23_社会人第一歩四人組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32" t="3415" r="49071" b="53412"/>
          <a:stretch>
            <a:fillRect/>
          </a:stretch>
        </p:blipFill>
        <p:spPr bwMode="auto">
          <a:xfrm>
            <a:off x="3604142" y="476672"/>
            <a:ext cx="1670586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5575" y="4379228"/>
            <a:ext cx="1785763" cy="2128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正方形/長方形 1"/>
          <p:cNvSpPr/>
          <p:nvPr/>
        </p:nvSpPr>
        <p:spPr>
          <a:xfrm>
            <a:off x="589793" y="5373216"/>
            <a:ext cx="237791" cy="637908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08" t="9195" r="7279" b="56446"/>
          <a:stretch/>
        </p:blipFill>
        <p:spPr bwMode="auto">
          <a:xfrm>
            <a:off x="475612" y="764704"/>
            <a:ext cx="2065727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円/楕円 2"/>
          <p:cNvSpPr/>
          <p:nvPr/>
        </p:nvSpPr>
        <p:spPr>
          <a:xfrm>
            <a:off x="3518169" y="729654"/>
            <a:ext cx="117727" cy="432048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8820472" y="4437112"/>
            <a:ext cx="45719" cy="216024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109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229600" cy="1399032"/>
          </a:xfrm>
        </p:spPr>
        <p:txBody>
          <a:bodyPr>
            <a:normAutofit/>
          </a:bodyPr>
          <a:lstStyle/>
          <a:p>
            <a:r>
              <a:rPr kumimoji="1" lang="ja-JP" altLang="en-US" sz="6000" b="1" dirty="0">
                <a:latin typeface="HGP創英角ﾎﾟｯﾌﾟ体" pitchFamily="50" charset="-128"/>
                <a:ea typeface="HGP創英角ﾎﾟｯﾌﾟ体" pitchFamily="50" charset="-128"/>
              </a:rPr>
              <a:t>多重債務に注意</a:t>
            </a:r>
          </a:p>
        </p:txBody>
      </p:sp>
      <p:sp>
        <p:nvSpPr>
          <p:cNvPr id="5" name="円形吹き出し 4"/>
          <p:cNvSpPr/>
          <p:nvPr/>
        </p:nvSpPr>
        <p:spPr>
          <a:xfrm>
            <a:off x="1691680" y="1412776"/>
            <a:ext cx="4786346" cy="1643074"/>
          </a:xfrm>
          <a:prstGeom prst="wedgeEllipseCallout">
            <a:avLst>
              <a:gd name="adj1" fmla="val 57307"/>
              <a:gd name="adj2" fmla="val 27415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6000" dirty="0">
                <a:solidFill>
                  <a:prstClr val="white"/>
                </a:solidFill>
              </a:rPr>
              <a:t>トサンで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0" y="2780928"/>
            <a:ext cx="39290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b="1" dirty="0">
                <a:solidFill>
                  <a:prstClr val="white"/>
                </a:solidFill>
              </a:rPr>
              <a:t>年利１０９５％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0" y="3573016"/>
            <a:ext cx="32147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b="1" dirty="0">
                <a:solidFill>
                  <a:srgbClr val="FFFF00"/>
                </a:solidFill>
              </a:rPr>
              <a:t>２０％を超える金利は違法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156176" y="5373216"/>
            <a:ext cx="27460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6000" dirty="0">
                <a:solidFill>
                  <a:prstClr val="white"/>
                </a:solidFill>
              </a:rPr>
              <a:t>ヤミ金</a:t>
            </a:r>
          </a:p>
        </p:txBody>
      </p:sp>
      <p:sp>
        <p:nvSpPr>
          <p:cNvPr id="9" name="正方形/長方形 8"/>
          <p:cNvSpPr/>
          <p:nvPr/>
        </p:nvSpPr>
        <p:spPr>
          <a:xfrm rot="21028493">
            <a:off x="179512" y="2852936"/>
            <a:ext cx="51845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b="1" dirty="0">
                <a:solidFill>
                  <a:prstClr val="white"/>
                </a:solidFill>
              </a:rPr>
              <a:t>無条件・無担保で５０万円迄</a:t>
            </a:r>
          </a:p>
        </p:txBody>
      </p:sp>
      <p:sp>
        <p:nvSpPr>
          <p:cNvPr id="10" name="正方形/長方形 9"/>
          <p:cNvSpPr/>
          <p:nvPr/>
        </p:nvSpPr>
        <p:spPr>
          <a:xfrm>
            <a:off x="251520" y="4509120"/>
            <a:ext cx="2088232" cy="72008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>
                <a:solidFill>
                  <a:prstClr val="white"/>
                </a:solidFill>
              </a:rPr>
              <a:t>ブラック可</a:t>
            </a:r>
          </a:p>
        </p:txBody>
      </p:sp>
      <p:sp>
        <p:nvSpPr>
          <p:cNvPr id="11" name="正方形/長方形 10"/>
          <p:cNvSpPr/>
          <p:nvPr/>
        </p:nvSpPr>
        <p:spPr>
          <a:xfrm>
            <a:off x="2267744" y="1556792"/>
            <a:ext cx="3096344" cy="50405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b="1" dirty="0">
                <a:solidFill>
                  <a:prstClr val="white"/>
                </a:solidFill>
              </a:rPr>
              <a:t>多重債務一本化</a:t>
            </a:r>
          </a:p>
        </p:txBody>
      </p:sp>
      <p:sp>
        <p:nvSpPr>
          <p:cNvPr id="12" name="正方形/長方形 11"/>
          <p:cNvSpPr/>
          <p:nvPr/>
        </p:nvSpPr>
        <p:spPr>
          <a:xfrm rot="917027">
            <a:off x="2777620" y="3813740"/>
            <a:ext cx="3240360" cy="2664296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b="1" dirty="0">
                <a:solidFill>
                  <a:srgbClr val="FF0000"/>
                </a:solidFill>
              </a:rPr>
              <a:t>誰にでも、</a:t>
            </a:r>
            <a:endParaRPr lang="en-US" altLang="ja-JP" sz="3200" b="1" dirty="0">
              <a:solidFill>
                <a:srgbClr val="FF0000"/>
              </a:solidFill>
            </a:endParaRPr>
          </a:p>
          <a:p>
            <a:pPr algn="ctr"/>
            <a:r>
              <a:rPr lang="ja-JP" altLang="en-US" sz="3200" b="1" dirty="0">
                <a:solidFill>
                  <a:srgbClr val="FF0000"/>
                </a:solidFill>
              </a:rPr>
              <a:t>いくらでも</a:t>
            </a:r>
            <a:endParaRPr lang="en-US" altLang="ja-JP" sz="3200" b="1" dirty="0">
              <a:solidFill>
                <a:srgbClr val="FF0000"/>
              </a:solidFill>
            </a:endParaRPr>
          </a:p>
          <a:p>
            <a:pPr algn="ctr"/>
            <a:r>
              <a:rPr lang="ja-JP" altLang="en-US" sz="3200" b="1" dirty="0">
                <a:solidFill>
                  <a:srgbClr val="FF0000"/>
                </a:solidFill>
              </a:rPr>
              <a:t>必ず貸します</a:t>
            </a:r>
            <a:r>
              <a:rPr lang="ja-JP" altLang="en-US" sz="2800" dirty="0">
                <a:solidFill>
                  <a:prstClr val="black"/>
                </a:solidFill>
              </a:rPr>
              <a:t>℡</a:t>
            </a:r>
            <a:r>
              <a:rPr lang="en-US" altLang="ja-JP" sz="2800" dirty="0">
                <a:solidFill>
                  <a:prstClr val="black"/>
                </a:solidFill>
              </a:rPr>
              <a:t>090-000-000</a:t>
            </a:r>
          </a:p>
          <a:p>
            <a:pPr algn="ctr"/>
            <a:r>
              <a:rPr lang="ja-JP" altLang="en-US" sz="2800" dirty="0">
                <a:solidFill>
                  <a:prstClr val="black"/>
                </a:solidFill>
              </a:rPr>
              <a:t>○○金融株式会社</a:t>
            </a:r>
          </a:p>
        </p:txBody>
      </p:sp>
      <p:pic>
        <p:nvPicPr>
          <p:cNvPr id="13" name="Picture 2" descr="F:\20150618\P38_ヤミ金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9974" y="620688"/>
            <a:ext cx="5124026" cy="4866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6370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/>
          <p:cNvSpPr txBox="1"/>
          <p:nvPr/>
        </p:nvSpPr>
        <p:spPr>
          <a:xfrm>
            <a:off x="11207" y="6289870"/>
            <a:ext cx="79899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dirty="0"/>
              <a:t>日本弁護士連合会消費者問題対策委員会</a:t>
            </a:r>
            <a:endParaRPr kumimoji="1" lang="en-US" altLang="ja-JP" sz="1400" dirty="0"/>
          </a:p>
          <a:p>
            <a:r>
              <a:rPr lang="ja-JP" altLang="en-US" sz="1400" dirty="0"/>
              <a:t>「</a:t>
            </a:r>
            <a:r>
              <a:rPr lang="en-US" altLang="ja-JP" sz="1400" dirty="0" smtClean="0"/>
              <a:t>2020</a:t>
            </a:r>
            <a:r>
              <a:rPr lang="ja-JP" altLang="en-US" sz="1400" dirty="0" smtClean="0"/>
              <a:t>年</a:t>
            </a:r>
            <a:r>
              <a:rPr lang="ja-JP" altLang="en-US" sz="1400" dirty="0"/>
              <a:t>破産</a:t>
            </a:r>
            <a:r>
              <a:rPr lang="ja-JP" altLang="en-US" sz="1200" dirty="0"/>
              <a:t>事件</a:t>
            </a:r>
            <a:r>
              <a:rPr lang="ja-JP" altLang="en-US" sz="1400" dirty="0"/>
              <a:t>及び個人再生事件記録調査」</a:t>
            </a:r>
            <a:r>
              <a:rPr lang="ja-JP" altLang="en-US" sz="1400" dirty="0" smtClean="0"/>
              <a:t>の</a:t>
            </a:r>
            <a:r>
              <a:rPr kumimoji="1" lang="ja-JP" altLang="en-US" sz="1400" dirty="0" smtClean="0"/>
              <a:t>「</a:t>
            </a:r>
            <a:r>
              <a:rPr kumimoji="1" lang="ja-JP" altLang="en-US" sz="1400" dirty="0"/>
              <a:t>負債の原因」をもとに作成</a:t>
            </a:r>
          </a:p>
        </p:txBody>
      </p:sp>
      <p:graphicFrame>
        <p:nvGraphicFramePr>
          <p:cNvPr id="7" name="グラフ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28219027"/>
              </p:ext>
            </p:extLst>
          </p:nvPr>
        </p:nvGraphicFramePr>
        <p:xfrm>
          <a:off x="467544" y="830523"/>
          <a:ext cx="8010890" cy="57509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テキスト ボックス 1"/>
          <p:cNvSpPr txBox="1"/>
          <p:nvPr/>
        </p:nvSpPr>
        <p:spPr>
          <a:xfrm>
            <a:off x="-82" y="-11289"/>
            <a:ext cx="9144000" cy="692727"/>
          </a:xfrm>
          <a:prstGeom prst="rect">
            <a:avLst/>
          </a:prstGeom>
          <a:solidFill>
            <a:srgbClr val="00B050"/>
          </a:solidFill>
          <a:ln>
            <a:solidFill>
              <a:schemeClr val="accent1"/>
            </a:solidFill>
          </a:ln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4000" dirty="0">
                <a:solidFill>
                  <a:schemeClr val="tx1"/>
                </a:solidFill>
              </a:rPr>
              <a:t>破産申立者の負債の原因</a:t>
            </a:r>
            <a:r>
              <a:rPr lang="ja-JP" altLang="en-US" sz="4000" dirty="0" smtClean="0">
                <a:solidFill>
                  <a:schemeClr val="tx1"/>
                </a:solidFill>
              </a:rPr>
              <a:t>２０</a:t>
            </a:r>
            <a:r>
              <a:rPr lang="ja-JP" altLang="en-US" sz="4000" dirty="0">
                <a:solidFill>
                  <a:schemeClr val="tx1"/>
                </a:solidFill>
              </a:rPr>
              <a:t>２０</a:t>
            </a:r>
            <a:r>
              <a:rPr lang="ja-JP" altLang="en-US" sz="4000" dirty="0" smtClean="0">
                <a:solidFill>
                  <a:schemeClr val="tx1"/>
                </a:solidFill>
              </a:rPr>
              <a:t>年</a:t>
            </a:r>
            <a:endParaRPr lang="ja-JP" altLang="en-US" sz="4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63404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80920" cy="1399032"/>
          </a:xfrm>
        </p:spPr>
        <p:txBody>
          <a:bodyPr>
            <a:normAutofit fontScale="90000"/>
          </a:bodyPr>
          <a:lstStyle/>
          <a:p>
            <a:r>
              <a:rPr kumimoji="1" lang="ja-JP" altLang="en-US" sz="66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AR P黒丸ＰＯＰ体H" pitchFamily="50" charset="-128"/>
                <a:ea typeface="ＤＦ特太ゴシック体" pitchFamily="1" charset="-128"/>
              </a:rPr>
              <a:t>カード社会の歩き方のポイントは？</a:t>
            </a:r>
          </a:p>
        </p:txBody>
      </p:sp>
      <p:pic>
        <p:nvPicPr>
          <p:cNvPr id="10" name="Picture 2" descr="F:\20150618\P38_軽くん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96" r="6075" b="55901"/>
          <a:stretch>
            <a:fillRect/>
          </a:stretch>
        </p:blipFill>
        <p:spPr bwMode="auto">
          <a:xfrm flipH="1">
            <a:off x="6516216" y="1628800"/>
            <a:ext cx="2263109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円形吹き出し 3"/>
          <p:cNvSpPr/>
          <p:nvPr/>
        </p:nvSpPr>
        <p:spPr>
          <a:xfrm>
            <a:off x="1691680" y="3284984"/>
            <a:ext cx="4032448" cy="2160240"/>
          </a:xfrm>
          <a:prstGeom prst="wedgeEllipseCallout">
            <a:avLst>
              <a:gd name="adj1" fmla="val -50320"/>
              <a:gd name="adj2" fmla="val 34094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ja-JP" altLang="en-US" sz="4000" b="1" dirty="0">
                <a:solidFill>
                  <a:prstClr val="black"/>
                </a:solidFill>
              </a:rPr>
              <a:t>自分に合う支払い方法</a:t>
            </a:r>
            <a:endParaRPr lang="ja-JP" altLang="en-US" sz="3600" b="1" dirty="0">
              <a:solidFill>
                <a:prstClr val="black"/>
              </a:solidFill>
            </a:endParaRPr>
          </a:p>
        </p:txBody>
      </p:sp>
      <p:sp>
        <p:nvSpPr>
          <p:cNvPr id="5" name="円形吹き出し 4"/>
          <p:cNvSpPr/>
          <p:nvPr/>
        </p:nvSpPr>
        <p:spPr>
          <a:xfrm>
            <a:off x="4788024" y="3905672"/>
            <a:ext cx="4355976" cy="2952328"/>
          </a:xfrm>
          <a:prstGeom prst="wedgeEllipseCallout">
            <a:avLst>
              <a:gd name="adj1" fmla="val 5773"/>
              <a:gd name="adj2" fmla="val -58564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000" dirty="0">
                <a:ln w="10160">
                  <a:solidFill>
                    <a:srgbClr val="FF388C"/>
                  </a:solidFill>
                  <a:prstDash val="solid"/>
                </a:ln>
                <a:solidFill>
                  <a:srgbClr val="000066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HGP創英角ｺﾞｼｯｸUB" pitchFamily="50" charset="-128"/>
                <a:ea typeface="HGP創英角ｺﾞｼｯｸUB" pitchFamily="50" charset="-128"/>
              </a:rPr>
              <a:t>預貯金</a:t>
            </a:r>
            <a:r>
              <a:rPr lang="ja-JP" altLang="en-US" sz="4000" b="1" dirty="0">
                <a:ln>
                  <a:solidFill>
                    <a:srgbClr val="E40059">
                      <a:lumMod val="60000"/>
                      <a:lumOff val="40000"/>
                    </a:srgbClr>
                  </a:solidFill>
                </a:ln>
                <a:solidFill>
                  <a:srgbClr val="FFFFCC"/>
                </a:solidFill>
                <a:latin typeface="HGP創英角ｺﾞｼｯｸUB" pitchFamily="50" charset="-128"/>
                <a:ea typeface="HGP創英角ｺﾞｼｯｸUB" pitchFamily="50" charset="-128"/>
              </a:rPr>
              <a:t>で</a:t>
            </a:r>
            <a:endParaRPr lang="en-US" altLang="ja-JP" sz="4000" b="1" dirty="0">
              <a:ln>
                <a:solidFill>
                  <a:srgbClr val="E40059">
                    <a:lumMod val="60000"/>
                    <a:lumOff val="40000"/>
                  </a:srgbClr>
                </a:solidFill>
              </a:ln>
              <a:solidFill>
                <a:srgbClr val="FFFFCC"/>
              </a:solidFill>
              <a:latin typeface="HGP創英角ｺﾞｼｯｸUB" pitchFamily="50" charset="-128"/>
              <a:ea typeface="HGP創英角ｺﾞｼｯｸUB" pitchFamily="50" charset="-128"/>
            </a:endParaRPr>
          </a:p>
          <a:p>
            <a:pPr algn="ctr"/>
            <a:r>
              <a:rPr lang="ja-JP" altLang="en-US" sz="4000" b="1" dirty="0">
                <a:ln>
                  <a:solidFill>
                    <a:srgbClr val="E40059">
                      <a:lumMod val="60000"/>
                      <a:lumOff val="40000"/>
                    </a:srgbClr>
                  </a:solidFill>
                </a:ln>
                <a:solidFill>
                  <a:srgbClr val="FFFFCC"/>
                </a:solidFill>
                <a:latin typeface="HGP創英角ｺﾞｼｯｸUB" pitchFamily="50" charset="-128"/>
                <a:ea typeface="HGP創英角ｺﾞｼｯｸUB" pitchFamily="50" charset="-128"/>
              </a:rPr>
              <a:t>まさかの</a:t>
            </a:r>
            <a:endParaRPr lang="en-US" altLang="ja-JP" sz="4000" b="1" dirty="0">
              <a:ln>
                <a:solidFill>
                  <a:srgbClr val="E40059">
                    <a:lumMod val="60000"/>
                    <a:lumOff val="40000"/>
                  </a:srgbClr>
                </a:solidFill>
              </a:ln>
              <a:solidFill>
                <a:srgbClr val="FFFFCC"/>
              </a:solidFill>
              <a:latin typeface="HGP創英角ｺﾞｼｯｸUB" pitchFamily="50" charset="-128"/>
              <a:ea typeface="HGP創英角ｺﾞｼｯｸUB" pitchFamily="50" charset="-128"/>
            </a:endParaRPr>
          </a:p>
          <a:p>
            <a:pPr algn="ctr"/>
            <a:r>
              <a:rPr lang="ja-JP" altLang="en-US" sz="4000" b="1" dirty="0">
                <a:ln>
                  <a:solidFill>
                    <a:srgbClr val="E40059">
                      <a:lumMod val="60000"/>
                      <a:lumOff val="40000"/>
                    </a:srgbClr>
                  </a:solidFill>
                </a:ln>
                <a:solidFill>
                  <a:srgbClr val="FFFFCC"/>
                </a:solidFill>
                <a:latin typeface="HGP創英角ｺﾞｼｯｸUB" pitchFamily="50" charset="-128"/>
                <a:ea typeface="HGP創英角ｺﾞｼｯｸUB" pitchFamily="50" charset="-128"/>
              </a:rPr>
              <a:t>事態に備える</a:t>
            </a:r>
          </a:p>
        </p:txBody>
      </p:sp>
      <p:pic>
        <p:nvPicPr>
          <p:cNvPr id="11" name="Picture 2" descr="F:\20150703\P23_社会人第一歩四人組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32" t="3415" r="49071" b="53412"/>
          <a:stretch>
            <a:fillRect/>
          </a:stretch>
        </p:blipFill>
        <p:spPr bwMode="auto">
          <a:xfrm>
            <a:off x="294724" y="4365104"/>
            <a:ext cx="1684987" cy="2106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1" r="68614" b="56140"/>
          <a:stretch/>
        </p:blipFill>
        <p:spPr bwMode="auto">
          <a:xfrm>
            <a:off x="317840" y="1844824"/>
            <a:ext cx="1706368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正方形/長方形 5"/>
          <p:cNvSpPr/>
          <p:nvPr/>
        </p:nvSpPr>
        <p:spPr>
          <a:xfrm>
            <a:off x="209828" y="4725144"/>
            <a:ext cx="108012" cy="43204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7" name="フリーフォーム 6"/>
          <p:cNvSpPr/>
          <p:nvPr/>
        </p:nvSpPr>
        <p:spPr>
          <a:xfrm>
            <a:off x="1933921" y="2790401"/>
            <a:ext cx="239497" cy="648072"/>
          </a:xfrm>
          <a:custGeom>
            <a:avLst/>
            <a:gdLst>
              <a:gd name="connsiteX0" fmla="*/ 117695 w 153909"/>
              <a:gd name="connsiteY0" fmla="*/ 35 h 570404"/>
              <a:gd name="connsiteX1" fmla="*/ 117695 w 153909"/>
              <a:gd name="connsiteY1" fmla="*/ 35 h 570404"/>
              <a:gd name="connsiteX2" fmla="*/ 9054 w 153909"/>
              <a:gd name="connsiteY2" fmla="*/ 45303 h 570404"/>
              <a:gd name="connsiteX3" fmla="*/ 0 w 153909"/>
              <a:gd name="connsiteY3" fmla="*/ 72463 h 570404"/>
              <a:gd name="connsiteX4" fmla="*/ 9054 w 153909"/>
              <a:gd name="connsiteY4" fmla="*/ 371227 h 570404"/>
              <a:gd name="connsiteX5" fmla="*/ 0 w 153909"/>
              <a:gd name="connsiteY5" fmla="*/ 407441 h 570404"/>
              <a:gd name="connsiteX6" fmla="*/ 27160 w 153909"/>
              <a:gd name="connsiteY6" fmla="*/ 525136 h 570404"/>
              <a:gd name="connsiteX7" fmla="*/ 36214 w 153909"/>
              <a:gd name="connsiteY7" fmla="*/ 552297 h 570404"/>
              <a:gd name="connsiteX8" fmla="*/ 90535 w 153909"/>
              <a:gd name="connsiteY8" fmla="*/ 570404 h 570404"/>
              <a:gd name="connsiteX9" fmla="*/ 108642 w 153909"/>
              <a:gd name="connsiteY9" fmla="*/ 497976 h 570404"/>
              <a:gd name="connsiteX10" fmla="*/ 126749 w 153909"/>
              <a:gd name="connsiteY10" fmla="*/ 443655 h 570404"/>
              <a:gd name="connsiteX11" fmla="*/ 126749 w 153909"/>
              <a:gd name="connsiteY11" fmla="*/ 389334 h 570404"/>
              <a:gd name="connsiteX12" fmla="*/ 135802 w 153909"/>
              <a:gd name="connsiteY12" fmla="*/ 289746 h 570404"/>
              <a:gd name="connsiteX13" fmla="*/ 144855 w 153909"/>
              <a:gd name="connsiteY13" fmla="*/ 262586 h 570404"/>
              <a:gd name="connsiteX14" fmla="*/ 153909 w 153909"/>
              <a:gd name="connsiteY14" fmla="*/ 208265 h 570404"/>
              <a:gd name="connsiteX15" fmla="*/ 135802 w 153909"/>
              <a:gd name="connsiteY15" fmla="*/ 54356 h 570404"/>
              <a:gd name="connsiteX16" fmla="*/ 126749 w 153909"/>
              <a:gd name="connsiteY16" fmla="*/ 27196 h 570404"/>
              <a:gd name="connsiteX17" fmla="*/ 99588 w 153909"/>
              <a:gd name="connsiteY17" fmla="*/ 18142 h 570404"/>
              <a:gd name="connsiteX18" fmla="*/ 63374 w 153909"/>
              <a:gd name="connsiteY18" fmla="*/ 35 h 570404"/>
              <a:gd name="connsiteX19" fmla="*/ 108642 w 153909"/>
              <a:gd name="connsiteY19" fmla="*/ 235425 h 570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53909" h="570404">
                <a:moveTo>
                  <a:pt x="117695" y="35"/>
                </a:moveTo>
                <a:lnTo>
                  <a:pt x="117695" y="35"/>
                </a:lnTo>
                <a:cubicBezTo>
                  <a:pt x="63536" y="12070"/>
                  <a:pt x="37563" y="2540"/>
                  <a:pt x="9054" y="45303"/>
                </a:cubicBezTo>
                <a:cubicBezTo>
                  <a:pt x="3760" y="53243"/>
                  <a:pt x="3018" y="63410"/>
                  <a:pt x="0" y="72463"/>
                </a:cubicBezTo>
                <a:cubicBezTo>
                  <a:pt x="3018" y="172051"/>
                  <a:pt x="9054" y="271593"/>
                  <a:pt x="9054" y="371227"/>
                </a:cubicBezTo>
                <a:cubicBezTo>
                  <a:pt x="9054" y="383670"/>
                  <a:pt x="0" y="394998"/>
                  <a:pt x="0" y="407441"/>
                </a:cubicBezTo>
                <a:cubicBezTo>
                  <a:pt x="0" y="454446"/>
                  <a:pt x="12819" y="482112"/>
                  <a:pt x="27160" y="525136"/>
                </a:cubicBezTo>
                <a:cubicBezTo>
                  <a:pt x="30178" y="534190"/>
                  <a:pt x="27160" y="549279"/>
                  <a:pt x="36214" y="552297"/>
                </a:cubicBezTo>
                <a:lnTo>
                  <a:pt x="90535" y="570404"/>
                </a:lnTo>
                <a:cubicBezTo>
                  <a:pt x="96571" y="546261"/>
                  <a:pt x="100772" y="521585"/>
                  <a:pt x="108642" y="497976"/>
                </a:cubicBezTo>
                <a:lnTo>
                  <a:pt x="126749" y="443655"/>
                </a:lnTo>
                <a:cubicBezTo>
                  <a:pt x="109848" y="392956"/>
                  <a:pt x="119506" y="440034"/>
                  <a:pt x="126749" y="389334"/>
                </a:cubicBezTo>
                <a:cubicBezTo>
                  <a:pt x="131463" y="356336"/>
                  <a:pt x="131088" y="322744"/>
                  <a:pt x="135802" y="289746"/>
                </a:cubicBezTo>
                <a:cubicBezTo>
                  <a:pt x="137152" y="280299"/>
                  <a:pt x="142785" y="271902"/>
                  <a:pt x="144855" y="262586"/>
                </a:cubicBezTo>
                <a:cubicBezTo>
                  <a:pt x="148837" y="244666"/>
                  <a:pt x="150891" y="226372"/>
                  <a:pt x="153909" y="208265"/>
                </a:cubicBezTo>
                <a:cubicBezTo>
                  <a:pt x="149284" y="157393"/>
                  <a:pt x="146980" y="104660"/>
                  <a:pt x="135802" y="54356"/>
                </a:cubicBezTo>
                <a:cubicBezTo>
                  <a:pt x="133732" y="45040"/>
                  <a:pt x="133497" y="33944"/>
                  <a:pt x="126749" y="27196"/>
                </a:cubicBezTo>
                <a:cubicBezTo>
                  <a:pt x="120001" y="20448"/>
                  <a:pt x="108124" y="22410"/>
                  <a:pt x="99588" y="18142"/>
                </a:cubicBezTo>
                <a:cubicBezTo>
                  <a:pt x="60027" y="-1639"/>
                  <a:pt x="86052" y="35"/>
                  <a:pt x="63374" y="35"/>
                </a:cubicBezTo>
                <a:lnTo>
                  <a:pt x="108642" y="235425"/>
                </a:lnTo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8" name="円/楕円 7"/>
          <p:cNvSpPr/>
          <p:nvPr/>
        </p:nvSpPr>
        <p:spPr>
          <a:xfrm>
            <a:off x="8676456" y="1844824"/>
            <a:ext cx="216024" cy="36004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9" name="円形吹き出し 8"/>
          <p:cNvSpPr/>
          <p:nvPr/>
        </p:nvSpPr>
        <p:spPr>
          <a:xfrm>
            <a:off x="2339752" y="1988840"/>
            <a:ext cx="3960440" cy="1440160"/>
          </a:xfrm>
          <a:prstGeom prst="wedgeEllipseCallout">
            <a:avLst>
              <a:gd name="adj1" fmla="val -56583"/>
              <a:gd name="adj2" fmla="val 12037"/>
            </a:avLst>
          </a:prstGeom>
          <a:solidFill>
            <a:schemeClr val="accent6">
              <a:lumMod val="40000"/>
              <a:lumOff val="60000"/>
              <a:alpha val="6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b="1" dirty="0">
                <a:solidFill>
                  <a:prstClr val="white"/>
                </a:solidFill>
                <a:latin typeface="HGP創英角ｺﾞｼｯｸUB" pitchFamily="50" charset="-128"/>
                <a:ea typeface="HGP創英角ｺﾞｼｯｸUB" pitchFamily="50" charset="-128"/>
              </a:rPr>
              <a:t>使いすぎない</a:t>
            </a:r>
            <a:endParaRPr lang="ja-JP" altLang="en-US" sz="3600" dirty="0">
              <a:solidFill>
                <a:prstClr val="white"/>
              </a:solidFill>
              <a:latin typeface="HGP創英角ｺﾞｼｯｸUB" pitchFamily="50" charset="-128"/>
              <a:ea typeface="HGP創英角ｺﾞｼｯｸUB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82587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95536" y="692696"/>
            <a:ext cx="7992888" cy="1399032"/>
          </a:xfrm>
        </p:spPr>
        <p:txBody>
          <a:bodyPr>
            <a:normAutofit/>
          </a:bodyPr>
          <a:lstStyle/>
          <a:p>
            <a:r>
              <a:rPr kumimoji="1" lang="ja-JP" altLang="en-US" sz="6000">
                <a:latin typeface="HGP創英角ﾎﾟｯﾌﾟ体" pitchFamily="50" charset="-128"/>
                <a:ea typeface="HGP創英角ﾎﾟｯﾌﾟ体" pitchFamily="50" charset="-128"/>
              </a:rPr>
              <a:t>何</a:t>
            </a:r>
            <a:r>
              <a:rPr kumimoji="1" lang="ja-JP" altLang="en-US" sz="6000" dirty="0">
                <a:latin typeface="HGP創英角ﾎﾟｯﾌﾟ体" pitchFamily="50" charset="-128"/>
                <a:ea typeface="HGP創英角ﾎﾟｯﾌﾟ体" pitchFamily="50" charset="-128"/>
              </a:rPr>
              <a:t>か困った時は</a:t>
            </a:r>
          </a:p>
        </p:txBody>
      </p:sp>
      <p:sp>
        <p:nvSpPr>
          <p:cNvPr id="4" name="フローチャート: 処理 3"/>
          <p:cNvSpPr/>
          <p:nvPr/>
        </p:nvSpPr>
        <p:spPr>
          <a:xfrm>
            <a:off x="0" y="5085184"/>
            <a:ext cx="9144000" cy="1296144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800" b="1" dirty="0">
                <a:solidFill>
                  <a:prstClr val="white"/>
                </a:solidFill>
              </a:rPr>
              <a:t>相談は消費生活センターへ</a:t>
            </a:r>
          </a:p>
        </p:txBody>
      </p:sp>
      <p:pic>
        <p:nvPicPr>
          <p:cNvPr id="6" name="Picture 2" descr="F:\20150618\P38_弁護士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564904"/>
            <a:ext cx="1464742" cy="2483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F:\20150618\P38_アドバイスモグラ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149080"/>
            <a:ext cx="1844452" cy="922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F:\20150703\P22_消費生活センター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276872"/>
            <a:ext cx="2987824" cy="2793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078" y="2658583"/>
            <a:ext cx="1000602" cy="2426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570364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yuko\Pictures\Image3.bmp"/>
          <p:cNvPicPr>
            <a:picLocks noChangeAspect="1" noChangeArrowheads="1"/>
          </p:cNvPicPr>
          <p:nvPr/>
        </p:nvPicPr>
        <p:blipFill>
          <a:blip r:embed="rId3" cstate="print"/>
          <a:srcRect l="5749" t="718" r="62954" b="22252"/>
          <a:stretch>
            <a:fillRect/>
          </a:stretch>
        </p:blipFill>
        <p:spPr bwMode="auto">
          <a:xfrm rot="15587064">
            <a:off x="4845538" y="2600789"/>
            <a:ext cx="2045213" cy="7094560"/>
          </a:xfrm>
          <a:prstGeom prst="rect">
            <a:avLst/>
          </a:prstGeom>
          <a:noFill/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740574" y="1052736"/>
            <a:ext cx="4824536" cy="1152128"/>
          </a:xfrm>
        </p:spPr>
        <p:txBody>
          <a:bodyPr>
            <a:noAutofit/>
          </a:bodyPr>
          <a:lstStyle/>
          <a:p>
            <a:r>
              <a:rPr kumimoji="1" lang="ja-JP" altLang="en-US" sz="5400" b="1" dirty="0">
                <a:latin typeface="HGP創英角ｺﾞｼｯｸUB" pitchFamily="50" charset="-128"/>
                <a:ea typeface="HGP創英角ｺﾞｼｯｸUB" pitchFamily="50" charset="-128"/>
              </a:rPr>
              <a:t>お　し　ま　</a:t>
            </a:r>
            <a:r>
              <a:rPr kumimoji="1" lang="ja-JP" altLang="en-US" sz="5400" b="1" dirty="0" err="1">
                <a:latin typeface="HGP創英角ｺﾞｼｯｸUB" pitchFamily="50" charset="-128"/>
                <a:ea typeface="HGP創英角ｺﾞｼｯｸUB" pitchFamily="50" charset="-128"/>
              </a:rPr>
              <a:t>い</a:t>
            </a:r>
            <a:r>
              <a:rPr kumimoji="1" lang="ja-JP" altLang="en-US" sz="5400" b="1" dirty="0">
                <a:latin typeface="HGP創英角ｺﾞｼｯｸUB" pitchFamily="50" charset="-128"/>
                <a:ea typeface="HGP創英角ｺﾞｼｯｸUB" pitchFamily="50" charset="-128"/>
              </a:rPr>
              <a:t>　</a:t>
            </a:r>
          </a:p>
        </p:txBody>
      </p:sp>
      <p:pic>
        <p:nvPicPr>
          <p:cNvPr id="4" name="Picture 2" descr="F:\20150618\P38_堅くん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68688">
            <a:off x="4211960" y="3645024"/>
            <a:ext cx="1176646" cy="1948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F:\20150618\P38_浪子さん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1771">
            <a:off x="5868144" y="3933056"/>
            <a:ext cx="539459" cy="1492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:\Users\b27055\Desktop\20150623\P23_トラブルの泉③（ぼくがはらうの！？）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005064"/>
            <a:ext cx="1110725" cy="1268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F:\20150618\P38_軽くん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64288" y="2996952"/>
            <a:ext cx="1400822" cy="2018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F:\20150703\P22_ゴール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3105">
            <a:off x="395535" y="3080782"/>
            <a:ext cx="3222862" cy="3023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テキスト ボックス 2"/>
          <p:cNvSpPr txBox="1"/>
          <p:nvPr/>
        </p:nvSpPr>
        <p:spPr>
          <a:xfrm>
            <a:off x="283794" y="6298287"/>
            <a:ext cx="36240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 smtClean="0"/>
              <a:t>©</a:t>
            </a:r>
            <a:r>
              <a:rPr kumimoji="1" lang="ja-JP" altLang="en-US" sz="1200" dirty="0" smtClean="0"/>
              <a:t>金融広報中央委員会</a:t>
            </a:r>
            <a:r>
              <a:rPr kumimoji="1" lang="en-US" altLang="ja-JP" sz="1200" dirty="0" smtClean="0"/>
              <a:t>2023</a:t>
            </a:r>
          </a:p>
          <a:p>
            <a:r>
              <a:rPr lang="ja-JP" altLang="en-US" sz="1200" dirty="0" smtClean="0"/>
              <a:t>授業での使用を除き、無断転載を禁じます。</a:t>
            </a:r>
            <a:endParaRPr kumimoji="1" lang="ja-JP" altLang="en-US" sz="1200" dirty="0"/>
          </a:p>
        </p:txBody>
      </p:sp>
    </p:spTree>
    <p:extLst>
      <p:ext uri="{BB962C8B-B14F-4D97-AF65-F5344CB8AC3E}">
        <p14:creationId xmlns:p14="http://schemas.microsoft.com/office/powerpoint/2010/main" val="33664611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テキスト ボックス 9"/>
          <p:cNvSpPr txBox="1"/>
          <p:nvPr/>
        </p:nvSpPr>
        <p:spPr>
          <a:xfrm>
            <a:off x="7956376" y="2564904"/>
            <a:ext cx="738664" cy="2690801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ja-JP" altLang="en-US" sz="3600" dirty="0">
                <a:solidFill>
                  <a:srgbClr val="FFFF00"/>
                </a:solidFill>
                <a:latin typeface="HGP創英角ｺﾞｼｯｸUB" pitchFamily="50" charset="-128"/>
                <a:ea typeface="HGP創英角ｺﾞｼｯｸUB" pitchFamily="50" charset="-128"/>
              </a:rPr>
              <a:t>がんばろうネ</a:t>
            </a:r>
          </a:p>
        </p:txBody>
      </p:sp>
      <p:pic>
        <p:nvPicPr>
          <p:cNvPr id="7" name="Picture 2" descr="F:\20150618\P29_先生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369" y="476672"/>
            <a:ext cx="2707447" cy="6193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正方形/長方形 7"/>
          <p:cNvSpPr/>
          <p:nvPr/>
        </p:nvSpPr>
        <p:spPr>
          <a:xfrm>
            <a:off x="2675563" y="332656"/>
            <a:ext cx="646843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ja-JP" altLang="en-US" sz="4800" dirty="0">
                <a:solidFill>
                  <a:srgbClr val="9C007F">
                    <a:lumMod val="60000"/>
                    <a:lumOff val="40000"/>
                  </a:srgbClr>
                </a:solidFill>
                <a:latin typeface="HGP創英角ﾎﾟｯﾌﾟ体" pitchFamily="50" charset="-128"/>
                <a:ea typeface="HGP創英角ﾎﾟｯﾌﾟ体" pitchFamily="50" charset="-128"/>
              </a:rPr>
              <a:t>ワーク８を開いて</a:t>
            </a:r>
            <a:endParaRPr lang="en-US" altLang="ja-JP" sz="4800" dirty="0">
              <a:solidFill>
                <a:srgbClr val="9C007F">
                  <a:lumMod val="60000"/>
                  <a:lumOff val="40000"/>
                </a:srgbClr>
              </a:solidFill>
              <a:latin typeface="HGP創英角ﾎﾟｯﾌﾟ体" pitchFamily="50" charset="-128"/>
              <a:ea typeface="HGP創英角ﾎﾟｯﾌﾟ体" pitchFamily="50" charset="-128"/>
            </a:endParaRPr>
          </a:p>
          <a:p>
            <a:pPr algn="ctr"/>
            <a:r>
              <a:rPr lang="ja-JP" altLang="en-US" sz="4800" dirty="0">
                <a:solidFill>
                  <a:srgbClr val="9C007F">
                    <a:lumMod val="60000"/>
                    <a:lumOff val="40000"/>
                  </a:srgbClr>
                </a:solidFill>
                <a:latin typeface="HGP創英角ﾎﾟｯﾌﾟ体" pitchFamily="50" charset="-128"/>
                <a:ea typeface="HGP創英角ﾎﾟｯﾌﾟ体" pitchFamily="50" charset="-128"/>
              </a:rPr>
              <a:t>クレジットレッスン開始！</a:t>
            </a:r>
            <a:endParaRPr lang="ja-JP" altLang="en-US" sz="2400" dirty="0">
              <a:solidFill>
                <a:srgbClr val="9C007F">
                  <a:lumMod val="60000"/>
                  <a:lumOff val="40000"/>
                </a:srgbClr>
              </a:solidFill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pic>
        <p:nvPicPr>
          <p:cNvPr id="6" name="Picture 2" descr="F:\20150703\P23_社会人第一歩四人組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068960"/>
            <a:ext cx="5148064" cy="2950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8740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60"/>
                            </p:stCondLst>
                            <p:childTnLst>
                              <p:par>
                                <p:cTn id="11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0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1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/>
        </p:nvSpPr>
        <p:spPr>
          <a:xfrm>
            <a:off x="755576" y="908720"/>
            <a:ext cx="741682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4800" dirty="0">
                <a:solidFill>
                  <a:prstClr val="white"/>
                </a:solidFill>
                <a:latin typeface="HGP創英角ｺﾞｼｯｸUB" pitchFamily="50" charset="-128"/>
                <a:ea typeface="HGP創英角ｺﾞｼｯｸUB" pitchFamily="50" charset="-128"/>
              </a:rPr>
              <a:t>どんな仕組みで</a:t>
            </a:r>
            <a:endParaRPr lang="en-US" altLang="ja-JP" sz="4800" dirty="0">
              <a:solidFill>
                <a:prstClr val="white"/>
              </a:solidFill>
              <a:latin typeface="HGP創英角ｺﾞｼｯｸUB" pitchFamily="50" charset="-128"/>
              <a:ea typeface="HGP創英角ｺﾞｼｯｸUB" pitchFamily="50" charset="-128"/>
            </a:endParaRPr>
          </a:p>
          <a:p>
            <a:r>
              <a:rPr lang="ja-JP" altLang="en-US" sz="4800" dirty="0">
                <a:solidFill>
                  <a:prstClr val="white"/>
                </a:solidFill>
                <a:latin typeface="HGP創英角ｺﾞｼｯｸUB" pitchFamily="50" charset="-128"/>
                <a:ea typeface="HGP創英角ｺﾞｼｯｸUB" pitchFamily="50" charset="-128"/>
              </a:rPr>
              <a:t>クレジットやキャッシングが</a:t>
            </a:r>
            <a:endParaRPr lang="en-US" altLang="ja-JP" sz="4800" dirty="0">
              <a:solidFill>
                <a:prstClr val="white"/>
              </a:solidFill>
              <a:latin typeface="HGP創英角ｺﾞｼｯｸUB" pitchFamily="50" charset="-128"/>
              <a:ea typeface="HGP創英角ｺﾞｼｯｸUB" pitchFamily="50" charset="-128"/>
            </a:endParaRPr>
          </a:p>
          <a:p>
            <a:r>
              <a:rPr lang="ja-JP" altLang="en-US" sz="4800" dirty="0">
                <a:solidFill>
                  <a:prstClr val="white"/>
                </a:solidFill>
                <a:latin typeface="HGP創英角ｺﾞｼｯｸUB" pitchFamily="50" charset="-128"/>
                <a:ea typeface="HGP創英角ｺﾞｼｯｸUB" pitchFamily="50" charset="-128"/>
              </a:rPr>
              <a:t>できるんだろう？</a:t>
            </a:r>
          </a:p>
        </p:txBody>
      </p:sp>
      <p:pic>
        <p:nvPicPr>
          <p:cNvPr id="8" name="Picture 2" descr="F:\20150618\P38_ネットくん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76" t="726" r="-95" b="30901"/>
          <a:stretch>
            <a:fillRect/>
          </a:stretch>
        </p:blipFill>
        <p:spPr bwMode="auto">
          <a:xfrm>
            <a:off x="5148064" y="3429000"/>
            <a:ext cx="3600400" cy="3019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正方形/長方形 1"/>
          <p:cNvSpPr/>
          <p:nvPr/>
        </p:nvSpPr>
        <p:spPr>
          <a:xfrm>
            <a:off x="1763688" y="4539946"/>
            <a:ext cx="352839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4400" dirty="0">
                <a:solidFill>
                  <a:srgbClr val="FFFF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不思議だよね</a:t>
            </a:r>
          </a:p>
        </p:txBody>
      </p:sp>
    </p:spTree>
    <p:extLst>
      <p:ext uri="{BB962C8B-B14F-4D97-AF65-F5344CB8AC3E}">
        <p14:creationId xmlns:p14="http://schemas.microsoft.com/office/powerpoint/2010/main" val="630065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20"/>
                            </p:stCondLst>
                            <p:childTnLst>
                              <p:par>
                                <p:cTn id="11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80"/>
                            </p:stCondLst>
                            <p:childTnLst>
                              <p:par>
                                <p:cTn id="17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カード会社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3803150" y="4874702"/>
            <a:ext cx="2180645" cy="1785950"/>
          </a:xfrm>
          <a:prstGeom prst="rect">
            <a:avLst/>
          </a:prstGeom>
          <a:noFill/>
        </p:spPr>
      </p:pic>
      <p:pic>
        <p:nvPicPr>
          <p:cNvPr id="1029" name="Picture 5" descr="G:\加盟店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6835251" y="1094311"/>
            <a:ext cx="2190738" cy="1859456"/>
          </a:xfrm>
          <a:prstGeom prst="rect">
            <a:avLst/>
          </a:prstGeom>
          <a:noFill/>
        </p:spPr>
      </p:pic>
      <p:pic>
        <p:nvPicPr>
          <p:cNvPr id="1027" name="Picture 3" descr="G:\会員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6200000">
            <a:off x="-48946" y="334675"/>
            <a:ext cx="2098128" cy="2000233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85918" y="-315416"/>
            <a:ext cx="6983234" cy="1399032"/>
          </a:xfrm>
        </p:spPr>
        <p:txBody>
          <a:bodyPr>
            <a:normAutofit/>
          </a:bodyPr>
          <a:lstStyle/>
          <a:p>
            <a:r>
              <a:rPr kumimoji="1" lang="ja-JP" altLang="en-US" sz="5400" b="1" dirty="0">
                <a:latin typeface="HGP創英角ｺﾞｼｯｸUB" pitchFamily="50" charset="-128"/>
                <a:ea typeface="HGP創英角ｺﾞｼｯｸUB" pitchFamily="50" charset="-128"/>
              </a:rPr>
              <a:t>クレジットの仕組み</a:t>
            </a:r>
          </a:p>
        </p:txBody>
      </p:sp>
      <p:sp>
        <p:nvSpPr>
          <p:cNvPr id="4" name="下矢印 3"/>
          <p:cNvSpPr/>
          <p:nvPr/>
        </p:nvSpPr>
        <p:spPr>
          <a:xfrm rot="19336415">
            <a:off x="1400274" y="2632923"/>
            <a:ext cx="1080120" cy="3888432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ja-JP" altLang="en-US" sz="2400" b="1" dirty="0">
                <a:solidFill>
                  <a:srgbClr val="666666"/>
                </a:solidFill>
              </a:rPr>
              <a:t>カード利用の申し込み</a:t>
            </a:r>
            <a:r>
              <a:rPr lang="ja-JP" altLang="en-US" sz="2800" b="1" dirty="0">
                <a:solidFill>
                  <a:srgbClr val="FF0000"/>
                </a:solidFill>
              </a:rPr>
              <a:t>①</a:t>
            </a:r>
            <a:endParaRPr lang="en-US" altLang="ja-JP" sz="2800" b="1" dirty="0">
              <a:solidFill>
                <a:srgbClr val="FF0000"/>
              </a:solidFill>
            </a:endParaRPr>
          </a:p>
        </p:txBody>
      </p:sp>
      <p:sp>
        <p:nvSpPr>
          <p:cNvPr id="7" name="上矢印 6"/>
          <p:cNvSpPr/>
          <p:nvPr/>
        </p:nvSpPr>
        <p:spPr>
          <a:xfrm rot="19331362">
            <a:off x="1766430" y="2154001"/>
            <a:ext cx="1008112" cy="3384376"/>
          </a:xfrm>
          <a:prstGeom prst="up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ja-JP" altLang="en-US" sz="3200" b="1" dirty="0">
                <a:solidFill>
                  <a:srgbClr val="666666"/>
                </a:solidFill>
              </a:rPr>
              <a:t>信用調査　</a:t>
            </a:r>
            <a:r>
              <a:rPr lang="ja-JP" altLang="en-US" sz="2800" b="1" dirty="0">
                <a:solidFill>
                  <a:srgbClr val="FF0000"/>
                </a:solidFill>
              </a:rPr>
              <a:t>②</a:t>
            </a:r>
            <a:endParaRPr lang="ja-JP" altLang="en-US" sz="3200" b="1" dirty="0">
              <a:solidFill>
                <a:srgbClr val="FF0000"/>
              </a:solidFill>
            </a:endParaRPr>
          </a:p>
        </p:txBody>
      </p:sp>
      <p:sp>
        <p:nvSpPr>
          <p:cNvPr id="8" name="上矢印 7"/>
          <p:cNvSpPr/>
          <p:nvPr/>
        </p:nvSpPr>
        <p:spPr>
          <a:xfrm rot="19347220">
            <a:off x="2366361" y="1838228"/>
            <a:ext cx="1008112" cy="3029545"/>
          </a:xfrm>
          <a:prstGeom prst="up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ja-JP" altLang="en-US" sz="3200" b="1" dirty="0">
                <a:solidFill>
                  <a:srgbClr val="666666"/>
                </a:solidFill>
              </a:rPr>
              <a:t>代金請求　</a:t>
            </a:r>
            <a:r>
              <a:rPr lang="ja-JP" altLang="en-US" sz="2800" b="1" dirty="0">
                <a:solidFill>
                  <a:srgbClr val="FF0000"/>
                </a:solidFill>
              </a:rPr>
              <a:t>⑦</a:t>
            </a:r>
            <a:endParaRPr lang="ja-JP" altLang="en-US" sz="3200" b="1" dirty="0">
              <a:solidFill>
                <a:srgbClr val="FF0000"/>
              </a:solidFill>
            </a:endParaRPr>
          </a:p>
        </p:txBody>
      </p:sp>
      <p:sp>
        <p:nvSpPr>
          <p:cNvPr id="9" name="上矢印 8"/>
          <p:cNvSpPr/>
          <p:nvPr/>
        </p:nvSpPr>
        <p:spPr>
          <a:xfrm rot="2735763">
            <a:off x="6945256" y="3435565"/>
            <a:ext cx="1008112" cy="2834308"/>
          </a:xfrm>
          <a:prstGeom prst="up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ja-JP" altLang="en-US" sz="2800" b="1" dirty="0">
                <a:solidFill>
                  <a:srgbClr val="FF0000"/>
                </a:solidFill>
              </a:rPr>
              <a:t>⑥</a:t>
            </a:r>
            <a:r>
              <a:rPr lang="ja-JP" altLang="en-US" sz="2800" b="1" dirty="0">
                <a:solidFill>
                  <a:srgbClr val="666666"/>
                </a:solidFill>
              </a:rPr>
              <a:t>代金一括払い</a:t>
            </a:r>
          </a:p>
        </p:txBody>
      </p:sp>
      <p:sp>
        <p:nvSpPr>
          <p:cNvPr id="10" name="下矢印 9"/>
          <p:cNvSpPr/>
          <p:nvPr/>
        </p:nvSpPr>
        <p:spPr>
          <a:xfrm rot="2798906">
            <a:off x="6191713" y="3169895"/>
            <a:ext cx="1008112" cy="2346798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ja-JP" altLang="en-US" sz="2800" b="1" dirty="0">
                <a:solidFill>
                  <a:srgbClr val="FF0000"/>
                </a:solidFill>
              </a:rPr>
              <a:t> ⑤ </a:t>
            </a:r>
            <a:r>
              <a:rPr lang="ja-JP" altLang="en-US" sz="2800" b="1" dirty="0">
                <a:solidFill>
                  <a:srgbClr val="666666"/>
                </a:solidFill>
              </a:rPr>
              <a:t>売上票</a:t>
            </a:r>
          </a:p>
        </p:txBody>
      </p:sp>
      <p:sp>
        <p:nvSpPr>
          <p:cNvPr id="12" name="右矢印 11"/>
          <p:cNvSpPr/>
          <p:nvPr/>
        </p:nvSpPr>
        <p:spPr>
          <a:xfrm>
            <a:off x="3324526" y="1519982"/>
            <a:ext cx="3672408" cy="1008112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b="1" dirty="0">
                <a:solidFill>
                  <a:srgbClr val="FF0000"/>
                </a:solidFill>
              </a:rPr>
              <a:t>③</a:t>
            </a:r>
            <a:r>
              <a:rPr lang="ja-JP" altLang="en-US" sz="2400" b="1" dirty="0">
                <a:solidFill>
                  <a:srgbClr val="666666"/>
                </a:solidFill>
              </a:rPr>
              <a:t>買い物・カード提示</a:t>
            </a:r>
            <a:endParaRPr lang="ja-JP" altLang="en-US" sz="2800" b="1" dirty="0">
              <a:solidFill>
                <a:srgbClr val="666666"/>
              </a:solidFill>
            </a:endParaRPr>
          </a:p>
        </p:txBody>
      </p:sp>
      <p:sp>
        <p:nvSpPr>
          <p:cNvPr id="13" name="左矢印 12"/>
          <p:cNvSpPr/>
          <p:nvPr/>
        </p:nvSpPr>
        <p:spPr>
          <a:xfrm>
            <a:off x="2571736" y="836712"/>
            <a:ext cx="3714776" cy="1152128"/>
          </a:xfrm>
          <a:prstGeom prst="lef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b="1" dirty="0">
                <a:solidFill>
                  <a:srgbClr val="FF0000"/>
                </a:solidFill>
              </a:rPr>
              <a:t>④</a:t>
            </a:r>
            <a:r>
              <a:rPr lang="ja-JP" altLang="en-US" sz="2800" b="1" dirty="0">
                <a:solidFill>
                  <a:srgbClr val="666666"/>
                </a:solidFill>
              </a:rPr>
              <a:t>商品・サービス</a:t>
            </a:r>
          </a:p>
        </p:txBody>
      </p:sp>
      <p:sp>
        <p:nvSpPr>
          <p:cNvPr id="5" name="下矢印 4"/>
          <p:cNvSpPr/>
          <p:nvPr/>
        </p:nvSpPr>
        <p:spPr>
          <a:xfrm rot="19396659">
            <a:off x="3069645" y="1702846"/>
            <a:ext cx="1008112" cy="3016817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ja-JP" altLang="en-US" sz="2800" b="1" dirty="0">
                <a:solidFill>
                  <a:srgbClr val="666666"/>
                </a:solidFill>
              </a:rPr>
              <a:t>代金後払い　</a:t>
            </a:r>
            <a:r>
              <a:rPr lang="ja-JP" altLang="en-US" sz="2800" b="1" dirty="0">
                <a:solidFill>
                  <a:srgbClr val="FF0000"/>
                </a:solidFill>
              </a:rPr>
              <a:t>⑧</a:t>
            </a:r>
          </a:p>
        </p:txBody>
      </p:sp>
      <p:sp>
        <p:nvSpPr>
          <p:cNvPr id="14" name="線吹き出し 2 (枠付き) 13"/>
          <p:cNvSpPr/>
          <p:nvPr/>
        </p:nvSpPr>
        <p:spPr>
          <a:xfrm>
            <a:off x="4499992" y="2996952"/>
            <a:ext cx="1872208" cy="1008112"/>
          </a:xfrm>
          <a:prstGeom prst="borderCallout2">
            <a:avLst>
              <a:gd name="adj1" fmla="val 18750"/>
              <a:gd name="adj2" fmla="val 6125"/>
              <a:gd name="adj3" fmla="val 36671"/>
              <a:gd name="adj4" fmla="val 10877"/>
              <a:gd name="adj5" fmla="val 173597"/>
              <a:gd name="adj6" fmla="val 31478"/>
            </a:avLst>
          </a:prstGeom>
          <a:solidFill>
            <a:srgbClr val="FFC000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b="1" dirty="0">
                <a:solidFill>
                  <a:srgbClr val="FF0000"/>
                </a:solidFill>
                <a:latin typeface="AR P丸ゴシック体M" pitchFamily="50" charset="-128"/>
                <a:ea typeface="AR P丸ゴシック体M" pitchFamily="50" charset="-128"/>
              </a:rPr>
              <a:t>手数料</a:t>
            </a:r>
          </a:p>
        </p:txBody>
      </p:sp>
    </p:spTree>
    <p:extLst>
      <p:ext uri="{BB962C8B-B14F-4D97-AF65-F5344CB8AC3E}">
        <p14:creationId xmlns:p14="http://schemas.microsoft.com/office/powerpoint/2010/main" val="3291807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6" presetClass="emph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 animBg="1"/>
      <p:bldP spid="10" grpId="0" animBg="1"/>
      <p:bldP spid="12" grpId="0" animBg="1"/>
      <p:bldP spid="13" grpId="0" animBg="1"/>
      <p:bldP spid="5" grpId="0" animBg="1"/>
      <p:bldP spid="14" grpId="0" animBg="1"/>
      <p:bldP spid="14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/>
          <p:cNvSpPr txBox="1"/>
          <p:nvPr/>
        </p:nvSpPr>
        <p:spPr>
          <a:xfrm>
            <a:off x="395536" y="1124744"/>
            <a:ext cx="846097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000" dirty="0">
                <a:solidFill>
                  <a:srgbClr val="FFFF00"/>
                </a:solidFill>
                <a:latin typeface="HGP創英角ｺﾞｼｯｸUB" pitchFamily="50" charset="-128"/>
                <a:ea typeface="HGP創英角ｺﾞｼｯｸUB" pitchFamily="50" charset="-128"/>
              </a:rPr>
              <a:t>クレジット</a:t>
            </a:r>
            <a:r>
              <a:rPr lang="ja-JP" altLang="en-US" sz="4000" dirty="0">
                <a:solidFill>
                  <a:prstClr val="white"/>
                </a:solidFill>
                <a:latin typeface="HGP創英角ｺﾞｼｯｸUB" pitchFamily="50" charset="-128"/>
                <a:ea typeface="HGP創英角ｺﾞｼｯｸUB" pitchFamily="50" charset="-128"/>
              </a:rPr>
              <a:t>は、</a:t>
            </a:r>
            <a:r>
              <a:rPr lang="ja-JP" altLang="en-US" sz="4000" dirty="0">
                <a:solidFill>
                  <a:srgbClr val="FFFF00"/>
                </a:solidFill>
                <a:latin typeface="HGP創英角ｺﾞｼｯｸUB" pitchFamily="50" charset="-128"/>
                <a:ea typeface="HGP創英角ｺﾞｼｯｸUB" pitchFamily="50" charset="-128"/>
              </a:rPr>
              <a:t>後払いできる</a:t>
            </a:r>
            <a:r>
              <a:rPr lang="ja-JP" altLang="en-US" sz="4000" dirty="0">
                <a:solidFill>
                  <a:srgbClr val="FFFFCC"/>
                </a:solidFill>
                <a:latin typeface="HGP創英角ｺﾞｼｯｸUB" pitchFamily="50" charset="-128"/>
                <a:ea typeface="HGP創英角ｺﾞｼｯｸUB" pitchFamily="50" charset="-128"/>
              </a:rPr>
              <a:t>ことに対して</a:t>
            </a:r>
            <a:endParaRPr lang="en-US" altLang="ja-JP" sz="4000" dirty="0">
              <a:solidFill>
                <a:srgbClr val="FFFFCC"/>
              </a:solidFill>
              <a:latin typeface="HGP創英角ｺﾞｼｯｸUB" pitchFamily="50" charset="-128"/>
              <a:ea typeface="HGP創英角ｺﾞｼｯｸUB" pitchFamily="50" charset="-128"/>
            </a:endParaRPr>
          </a:p>
          <a:p>
            <a:r>
              <a:rPr lang="ja-JP" altLang="en-US" sz="4000" dirty="0">
                <a:solidFill>
                  <a:srgbClr val="FFFF00"/>
                </a:solidFill>
                <a:latin typeface="HGP創英角ｺﾞｼｯｸUB" pitchFamily="50" charset="-128"/>
                <a:ea typeface="HGP創英角ｺﾞｼｯｸUB" pitchFamily="50" charset="-128"/>
              </a:rPr>
              <a:t>　　　　手数料</a:t>
            </a:r>
            <a:r>
              <a:rPr lang="ja-JP" altLang="en-US" sz="4000" dirty="0">
                <a:solidFill>
                  <a:srgbClr val="FFFFCC"/>
                </a:solidFill>
                <a:latin typeface="HGP創英角ｺﾞｼｯｸUB" pitchFamily="50" charset="-128"/>
                <a:ea typeface="HGP創英角ｺﾞｼｯｸUB" pitchFamily="50" charset="-128"/>
              </a:rPr>
              <a:t>を支払うんだね。</a:t>
            </a:r>
            <a:endParaRPr lang="en-US" altLang="ja-JP" sz="4000" dirty="0">
              <a:solidFill>
                <a:srgbClr val="FFFFCC"/>
              </a:solidFill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13" name="フリーフォーム 12"/>
          <p:cNvSpPr/>
          <p:nvPr/>
        </p:nvSpPr>
        <p:spPr>
          <a:xfrm>
            <a:off x="4586990" y="6145967"/>
            <a:ext cx="0" cy="0"/>
          </a:xfrm>
          <a:custGeom>
            <a:avLst/>
            <a:gdLst>
              <a:gd name="connsiteX0" fmla="*/ 0 w 0"/>
              <a:gd name="connsiteY0" fmla="*/ 0 h 0"/>
              <a:gd name="connsiteX1" fmla="*/ 0 w 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pic>
        <p:nvPicPr>
          <p:cNvPr id="2" name="Picture 2" descr="F:\20150618\P38_ネットくん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79" t="-3187" r="-95" b="11859"/>
          <a:stretch>
            <a:fillRect/>
          </a:stretch>
        </p:blipFill>
        <p:spPr bwMode="auto">
          <a:xfrm rot="20595875" flipH="1">
            <a:off x="650141" y="3448343"/>
            <a:ext cx="3184759" cy="3737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フリーフォーム 16"/>
          <p:cNvSpPr/>
          <p:nvPr/>
        </p:nvSpPr>
        <p:spPr>
          <a:xfrm>
            <a:off x="4212236" y="6086007"/>
            <a:ext cx="478105" cy="584616"/>
          </a:xfrm>
          <a:custGeom>
            <a:avLst/>
            <a:gdLst>
              <a:gd name="connsiteX0" fmla="*/ 194872 w 478105"/>
              <a:gd name="connsiteY0" fmla="*/ 0 h 584616"/>
              <a:gd name="connsiteX1" fmla="*/ 194872 w 478105"/>
              <a:gd name="connsiteY1" fmla="*/ 0 h 584616"/>
              <a:gd name="connsiteX2" fmla="*/ 74951 w 478105"/>
              <a:gd name="connsiteY2" fmla="*/ 59960 h 584616"/>
              <a:gd name="connsiteX3" fmla="*/ 14990 w 478105"/>
              <a:gd name="connsiteY3" fmla="*/ 119921 h 584616"/>
              <a:gd name="connsiteX4" fmla="*/ 0 w 478105"/>
              <a:gd name="connsiteY4" fmla="*/ 164891 h 584616"/>
              <a:gd name="connsiteX5" fmla="*/ 29980 w 478105"/>
              <a:gd name="connsiteY5" fmla="*/ 299803 h 584616"/>
              <a:gd name="connsiteX6" fmla="*/ 59961 w 478105"/>
              <a:gd name="connsiteY6" fmla="*/ 344773 h 584616"/>
              <a:gd name="connsiteX7" fmla="*/ 74951 w 478105"/>
              <a:gd name="connsiteY7" fmla="*/ 494675 h 584616"/>
              <a:gd name="connsiteX8" fmla="*/ 89941 w 478105"/>
              <a:gd name="connsiteY8" fmla="*/ 554636 h 584616"/>
              <a:gd name="connsiteX9" fmla="*/ 134912 w 478105"/>
              <a:gd name="connsiteY9" fmla="*/ 584616 h 584616"/>
              <a:gd name="connsiteX10" fmla="*/ 179882 w 478105"/>
              <a:gd name="connsiteY10" fmla="*/ 569626 h 584616"/>
              <a:gd name="connsiteX11" fmla="*/ 344774 w 478105"/>
              <a:gd name="connsiteY11" fmla="*/ 524655 h 584616"/>
              <a:gd name="connsiteX12" fmla="*/ 419725 w 478105"/>
              <a:gd name="connsiteY12" fmla="*/ 464695 h 584616"/>
              <a:gd name="connsiteX13" fmla="*/ 464695 w 478105"/>
              <a:gd name="connsiteY13" fmla="*/ 389744 h 584616"/>
              <a:gd name="connsiteX14" fmla="*/ 194872 w 478105"/>
              <a:gd name="connsiteY14" fmla="*/ 0 h 584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78105" h="584616">
                <a:moveTo>
                  <a:pt x="194872" y="0"/>
                </a:moveTo>
                <a:lnTo>
                  <a:pt x="194872" y="0"/>
                </a:lnTo>
                <a:cubicBezTo>
                  <a:pt x="154898" y="19987"/>
                  <a:pt x="112137" y="35169"/>
                  <a:pt x="74951" y="59960"/>
                </a:cubicBezTo>
                <a:cubicBezTo>
                  <a:pt x="51432" y="75639"/>
                  <a:pt x="14990" y="119921"/>
                  <a:pt x="14990" y="119921"/>
                </a:cubicBezTo>
                <a:cubicBezTo>
                  <a:pt x="9993" y="134911"/>
                  <a:pt x="0" y="149090"/>
                  <a:pt x="0" y="164891"/>
                </a:cubicBezTo>
                <a:cubicBezTo>
                  <a:pt x="0" y="187918"/>
                  <a:pt x="14522" y="268888"/>
                  <a:pt x="29980" y="299803"/>
                </a:cubicBezTo>
                <a:cubicBezTo>
                  <a:pt x="38037" y="315917"/>
                  <a:pt x="49967" y="329783"/>
                  <a:pt x="59961" y="344773"/>
                </a:cubicBezTo>
                <a:cubicBezTo>
                  <a:pt x="64958" y="394740"/>
                  <a:pt x="67849" y="444963"/>
                  <a:pt x="74951" y="494675"/>
                </a:cubicBezTo>
                <a:cubicBezTo>
                  <a:pt x="77865" y="515070"/>
                  <a:pt x="78513" y="537494"/>
                  <a:pt x="89941" y="554636"/>
                </a:cubicBezTo>
                <a:cubicBezTo>
                  <a:pt x="99935" y="569626"/>
                  <a:pt x="119922" y="574623"/>
                  <a:pt x="134912" y="584616"/>
                </a:cubicBezTo>
                <a:cubicBezTo>
                  <a:pt x="149902" y="579619"/>
                  <a:pt x="164638" y="573784"/>
                  <a:pt x="179882" y="569626"/>
                </a:cubicBezTo>
                <a:cubicBezTo>
                  <a:pt x="365857" y="518905"/>
                  <a:pt x="241261" y="559159"/>
                  <a:pt x="344774" y="524655"/>
                </a:cubicBezTo>
                <a:cubicBezTo>
                  <a:pt x="365197" y="511040"/>
                  <a:pt x="405486" y="488426"/>
                  <a:pt x="419725" y="464695"/>
                </a:cubicBezTo>
                <a:cubicBezTo>
                  <a:pt x="478105" y="367395"/>
                  <a:pt x="388730" y="465709"/>
                  <a:pt x="464695" y="389744"/>
                </a:cubicBezTo>
                <a:lnTo>
                  <a:pt x="194872" y="0"/>
                </a:lnTo>
                <a:close/>
              </a:path>
            </a:pathLst>
          </a:custGeom>
          <a:solidFill>
            <a:srgbClr val="F7DFB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grpSp>
        <p:nvGrpSpPr>
          <p:cNvPr id="5" name="グループ化 4"/>
          <p:cNvGrpSpPr/>
          <p:nvPr/>
        </p:nvGrpSpPr>
        <p:grpSpPr>
          <a:xfrm rot="19977483">
            <a:off x="4409121" y="5776658"/>
            <a:ext cx="1283420" cy="764332"/>
            <a:chOff x="7200466" y="6108302"/>
            <a:chExt cx="1368997" cy="551385"/>
          </a:xfrm>
        </p:grpSpPr>
        <p:sp>
          <p:nvSpPr>
            <p:cNvPr id="10" name="角丸四角形 9"/>
            <p:cNvSpPr/>
            <p:nvPr/>
          </p:nvSpPr>
          <p:spPr>
            <a:xfrm>
              <a:off x="7200466" y="6108302"/>
              <a:ext cx="1368997" cy="551385"/>
            </a:xfrm>
            <a:prstGeom prst="roundRect">
              <a:avLst/>
            </a:prstGeom>
            <a:solidFill>
              <a:srgbClr val="92D05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kumimoji="0" lang="ja-JP" altLang="en-US" kern="0" dirty="0">
                <a:solidFill>
                  <a:prstClr val="white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11" name="テキスト ボックス 10"/>
            <p:cNvSpPr txBox="1"/>
            <p:nvPr/>
          </p:nvSpPr>
          <p:spPr>
            <a:xfrm>
              <a:off x="7211382" y="6280434"/>
              <a:ext cx="1322048" cy="1776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1000" b="1" dirty="0">
                  <a:solidFill>
                    <a:prstClr val="black"/>
                  </a:solidFill>
                  <a:latin typeface="Calibri"/>
                  <a:ea typeface="ＭＳ Ｐゴシック"/>
                </a:rPr>
                <a:t>ＣＲＥＤＩＴ　ＣＡＲＤ</a:t>
              </a:r>
            </a:p>
          </p:txBody>
        </p:sp>
        <p:grpSp>
          <p:nvGrpSpPr>
            <p:cNvPr id="12" name="グループ化 11"/>
            <p:cNvGrpSpPr/>
            <p:nvPr/>
          </p:nvGrpSpPr>
          <p:grpSpPr>
            <a:xfrm>
              <a:off x="8212397" y="6419392"/>
              <a:ext cx="351615" cy="193484"/>
              <a:chOff x="5725838" y="1340768"/>
              <a:chExt cx="1870498" cy="2242502"/>
            </a:xfrm>
            <a:solidFill>
              <a:srgbClr val="9BBB59">
                <a:lumMod val="40000"/>
                <a:lumOff val="60000"/>
              </a:srgbClr>
            </a:solidFill>
          </p:grpSpPr>
          <p:sp>
            <p:nvSpPr>
              <p:cNvPr id="14" name="角丸四角形 13"/>
              <p:cNvSpPr/>
              <p:nvPr/>
            </p:nvSpPr>
            <p:spPr>
              <a:xfrm>
                <a:off x="6156176" y="1340768"/>
                <a:ext cx="1440160" cy="1368152"/>
              </a:xfrm>
              <a:prstGeom prst="roundRect">
                <a:avLst/>
              </a:prstGeom>
              <a:solidFill>
                <a:srgbClr val="9BBB59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Calibri"/>
                  <a:ea typeface="ＭＳ Ｐゴシック"/>
                </a:endParaRPr>
              </a:p>
            </p:txBody>
          </p:sp>
          <p:cxnSp>
            <p:nvCxnSpPr>
              <p:cNvPr id="15" name="直線コネクタ 14"/>
              <p:cNvCxnSpPr>
                <a:stCxn id="14" idx="0"/>
                <a:endCxn id="14" idx="2"/>
              </p:cNvCxnSpPr>
              <p:nvPr/>
            </p:nvCxnSpPr>
            <p:spPr>
              <a:xfrm>
                <a:off x="6876256" y="1340768"/>
                <a:ext cx="0" cy="1368152"/>
              </a:xfrm>
              <a:prstGeom prst="line">
                <a:avLst/>
              </a:prstGeom>
              <a:grpFill/>
              <a:ln w="38100" cap="flat" cmpd="sng" algn="ctr">
                <a:solidFill>
                  <a:sysClr val="windowText" lastClr="000000">
                    <a:lumMod val="50000"/>
                    <a:lumOff val="50000"/>
                  </a:sysClr>
                </a:solidFill>
                <a:prstDash val="solid"/>
              </a:ln>
              <a:effectLst/>
            </p:spPr>
          </p:cxnSp>
          <p:cxnSp>
            <p:nvCxnSpPr>
              <p:cNvPr id="18" name="直線コネクタ 17"/>
              <p:cNvCxnSpPr/>
              <p:nvPr/>
            </p:nvCxnSpPr>
            <p:spPr>
              <a:xfrm>
                <a:off x="5725838" y="2298105"/>
                <a:ext cx="1440160" cy="0"/>
              </a:xfrm>
              <a:prstGeom prst="line">
                <a:avLst/>
              </a:prstGeom>
              <a:grpFill/>
              <a:ln w="38100" cap="flat" cmpd="sng" algn="ctr">
                <a:solidFill>
                  <a:srgbClr val="EEECE1">
                    <a:lumMod val="75000"/>
                  </a:srgbClr>
                </a:solidFill>
                <a:prstDash val="solid"/>
              </a:ln>
              <a:effectLst/>
            </p:spPr>
          </p:cxnSp>
          <p:sp>
            <p:nvSpPr>
              <p:cNvPr id="20" name="円/楕円 19"/>
              <p:cNvSpPr/>
              <p:nvPr/>
            </p:nvSpPr>
            <p:spPr>
              <a:xfrm>
                <a:off x="5922747" y="1572885"/>
                <a:ext cx="1430645" cy="2010385"/>
              </a:xfrm>
              <a:prstGeom prst="ellipse">
                <a:avLst/>
              </a:prstGeom>
              <a:gradFill flip="none" rotWithShape="1">
                <a:gsLst>
                  <a:gs pos="0">
                    <a:srgbClr val="DDEBCF"/>
                  </a:gs>
                  <a:gs pos="50000">
                    <a:srgbClr val="9CB86E"/>
                  </a:gs>
                  <a:gs pos="100000">
                    <a:srgbClr val="156B13"/>
                  </a:gs>
                </a:gsLst>
                <a:path path="circle">
                  <a:fillToRect l="50000" t="50000" r="50000" b="50000"/>
                </a:path>
                <a:tileRect/>
              </a:gradFill>
              <a:ln w="25400" cap="flat" cmpd="sng" algn="ctr">
                <a:solidFill>
                  <a:srgbClr val="CBCBCB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Calibri"/>
                  <a:ea typeface="ＭＳ Ｐゴシック"/>
                </a:endParaRPr>
              </a:p>
            </p:txBody>
          </p:sp>
        </p:grpSp>
      </p:grpSp>
      <p:sp>
        <p:nvSpPr>
          <p:cNvPr id="22" name="フリーフォーム 21"/>
          <p:cNvSpPr/>
          <p:nvPr/>
        </p:nvSpPr>
        <p:spPr>
          <a:xfrm>
            <a:off x="4422098" y="5931365"/>
            <a:ext cx="138559" cy="190319"/>
          </a:xfrm>
          <a:custGeom>
            <a:avLst/>
            <a:gdLst>
              <a:gd name="connsiteX0" fmla="*/ 0 w 138559"/>
              <a:gd name="connsiteY0" fmla="*/ 94681 h 190319"/>
              <a:gd name="connsiteX1" fmla="*/ 0 w 138559"/>
              <a:gd name="connsiteY1" fmla="*/ 94681 h 190319"/>
              <a:gd name="connsiteX2" fmla="*/ 104932 w 138559"/>
              <a:gd name="connsiteY2" fmla="*/ 184622 h 190319"/>
              <a:gd name="connsiteX3" fmla="*/ 134912 w 138559"/>
              <a:gd name="connsiteY3" fmla="*/ 139651 h 190319"/>
              <a:gd name="connsiteX4" fmla="*/ 119922 w 138559"/>
              <a:gd name="connsiteY4" fmla="*/ 19730 h 190319"/>
              <a:gd name="connsiteX5" fmla="*/ 29981 w 138559"/>
              <a:gd name="connsiteY5" fmla="*/ 4740 h 190319"/>
              <a:gd name="connsiteX6" fmla="*/ 0 w 138559"/>
              <a:gd name="connsiteY6" fmla="*/ 94681 h 190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8559" h="190319">
                <a:moveTo>
                  <a:pt x="0" y="94681"/>
                </a:moveTo>
                <a:lnTo>
                  <a:pt x="0" y="94681"/>
                </a:lnTo>
                <a:cubicBezTo>
                  <a:pt x="34977" y="124661"/>
                  <a:pt x="61228" y="170054"/>
                  <a:pt x="104932" y="184622"/>
                </a:cubicBezTo>
                <a:cubicBezTo>
                  <a:pt x="122024" y="190319"/>
                  <a:pt x="133281" y="157593"/>
                  <a:pt x="134912" y="139651"/>
                </a:cubicBezTo>
                <a:cubicBezTo>
                  <a:pt x="138559" y="99532"/>
                  <a:pt x="136283" y="56543"/>
                  <a:pt x="119922" y="19730"/>
                </a:cubicBezTo>
                <a:cubicBezTo>
                  <a:pt x="111153" y="0"/>
                  <a:pt x="42918" y="4740"/>
                  <a:pt x="29981" y="4740"/>
                </a:cubicBezTo>
                <a:lnTo>
                  <a:pt x="0" y="94681"/>
                </a:lnTo>
                <a:close/>
              </a:path>
            </a:pathLst>
          </a:custGeom>
          <a:solidFill>
            <a:srgbClr val="F7DFB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3" name="フリーフォーム 22"/>
          <p:cNvSpPr/>
          <p:nvPr/>
        </p:nvSpPr>
        <p:spPr>
          <a:xfrm>
            <a:off x="4527030" y="5844952"/>
            <a:ext cx="152702" cy="190918"/>
          </a:xfrm>
          <a:custGeom>
            <a:avLst/>
            <a:gdLst>
              <a:gd name="connsiteX0" fmla="*/ 0 w 152702"/>
              <a:gd name="connsiteY0" fmla="*/ 121133 h 190918"/>
              <a:gd name="connsiteX1" fmla="*/ 0 w 152702"/>
              <a:gd name="connsiteY1" fmla="*/ 121133 h 190918"/>
              <a:gd name="connsiteX2" fmla="*/ 119921 w 152702"/>
              <a:gd name="connsiteY2" fmla="*/ 166104 h 190918"/>
              <a:gd name="connsiteX3" fmla="*/ 104931 w 152702"/>
              <a:gd name="connsiteY3" fmla="*/ 46182 h 190918"/>
              <a:gd name="connsiteX4" fmla="*/ 74950 w 152702"/>
              <a:gd name="connsiteY4" fmla="*/ 16202 h 190918"/>
              <a:gd name="connsiteX5" fmla="*/ 0 w 152702"/>
              <a:gd name="connsiteY5" fmla="*/ 1212 h 190918"/>
              <a:gd name="connsiteX6" fmla="*/ 0 w 152702"/>
              <a:gd name="connsiteY6" fmla="*/ 121133 h 190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2702" h="190918">
                <a:moveTo>
                  <a:pt x="0" y="121133"/>
                </a:moveTo>
                <a:lnTo>
                  <a:pt x="0" y="121133"/>
                </a:lnTo>
                <a:cubicBezTo>
                  <a:pt x="39974" y="136123"/>
                  <a:pt x="85181" y="190918"/>
                  <a:pt x="119921" y="166104"/>
                </a:cubicBezTo>
                <a:cubicBezTo>
                  <a:pt x="152702" y="142689"/>
                  <a:pt x="116507" y="84768"/>
                  <a:pt x="104931" y="46182"/>
                </a:cubicBezTo>
                <a:cubicBezTo>
                  <a:pt x="100870" y="32645"/>
                  <a:pt x="87591" y="22522"/>
                  <a:pt x="74950" y="16202"/>
                </a:cubicBezTo>
                <a:cubicBezTo>
                  <a:pt x="42546" y="0"/>
                  <a:pt x="27733" y="1212"/>
                  <a:pt x="0" y="1212"/>
                </a:cubicBezTo>
                <a:lnTo>
                  <a:pt x="0" y="121133"/>
                </a:lnTo>
                <a:close/>
              </a:path>
            </a:pathLst>
          </a:custGeom>
          <a:solidFill>
            <a:srgbClr val="F7DFB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3995936" y="3429000"/>
            <a:ext cx="510428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000" dirty="0">
                <a:solidFill>
                  <a:srgbClr val="E40059">
                    <a:lumMod val="60000"/>
                    <a:lumOff val="40000"/>
                  </a:srgbClr>
                </a:solidFill>
                <a:latin typeface="HGP創英角ｺﾞｼｯｸUB" pitchFamily="50" charset="-128"/>
                <a:ea typeface="HGP創英角ｺﾞｼｯｸUB" pitchFamily="50" charset="-128"/>
              </a:rPr>
              <a:t>キャッシング</a:t>
            </a:r>
            <a:r>
              <a:rPr lang="ja-JP" altLang="en-US" sz="4000" dirty="0">
                <a:solidFill>
                  <a:prstClr val="white"/>
                </a:solidFill>
                <a:latin typeface="HGP創英角ｺﾞｼｯｸUB" pitchFamily="50" charset="-128"/>
                <a:ea typeface="HGP創英角ｺﾞｼｯｸUB" pitchFamily="50" charset="-128"/>
              </a:rPr>
              <a:t>は、</a:t>
            </a:r>
            <a:endParaRPr lang="en-US" altLang="ja-JP" sz="4000" dirty="0">
              <a:solidFill>
                <a:prstClr val="white"/>
              </a:solidFill>
              <a:latin typeface="HGP創英角ｺﾞｼｯｸUB" pitchFamily="50" charset="-128"/>
              <a:ea typeface="HGP創英角ｺﾞｼｯｸUB" pitchFamily="50" charset="-128"/>
            </a:endParaRPr>
          </a:p>
          <a:p>
            <a:r>
              <a:rPr lang="ja-JP" altLang="en-US" sz="4000" dirty="0">
                <a:solidFill>
                  <a:srgbClr val="E40059">
                    <a:lumMod val="60000"/>
                    <a:lumOff val="40000"/>
                  </a:srgbClr>
                </a:solidFill>
                <a:latin typeface="HGP創英角ｺﾞｼｯｸUB" pitchFamily="50" charset="-128"/>
                <a:ea typeface="HGP創英角ｺﾞｼｯｸUB" pitchFamily="50" charset="-128"/>
              </a:rPr>
              <a:t>お金を借りること</a:t>
            </a:r>
            <a:r>
              <a:rPr lang="ja-JP" altLang="en-US" sz="4000" dirty="0">
                <a:solidFill>
                  <a:prstClr val="white"/>
                </a:solidFill>
                <a:latin typeface="HGP創英角ｺﾞｼｯｸUB" pitchFamily="50" charset="-128"/>
                <a:ea typeface="HGP創英角ｺﾞｼｯｸUB" pitchFamily="50" charset="-128"/>
              </a:rPr>
              <a:t>だから</a:t>
            </a:r>
            <a:endParaRPr lang="en-US" altLang="ja-JP" sz="4000" dirty="0">
              <a:solidFill>
                <a:srgbClr val="FFFFCC"/>
              </a:solidFill>
              <a:latin typeface="HGP創英角ｺﾞｼｯｸUB" pitchFamily="50" charset="-128"/>
              <a:ea typeface="HGP創英角ｺﾞｼｯｸUB" pitchFamily="50" charset="-128"/>
            </a:endParaRPr>
          </a:p>
          <a:p>
            <a:r>
              <a:rPr lang="ja-JP" altLang="en-US" sz="4000" dirty="0">
                <a:solidFill>
                  <a:srgbClr val="E40059">
                    <a:lumMod val="60000"/>
                    <a:lumOff val="40000"/>
                  </a:srgbClr>
                </a:solidFill>
                <a:latin typeface="HGP創英角ｺﾞｼｯｸUB" pitchFamily="50" charset="-128"/>
                <a:ea typeface="HGP創英角ｺﾞｼｯｸUB" pitchFamily="50" charset="-128"/>
              </a:rPr>
              <a:t>利息</a:t>
            </a:r>
            <a:r>
              <a:rPr lang="ja-JP" altLang="en-US" sz="4000" dirty="0">
                <a:solidFill>
                  <a:srgbClr val="FFFFCC"/>
                </a:solidFill>
                <a:latin typeface="HGP創英角ｺﾞｼｯｸUB" pitchFamily="50" charset="-128"/>
                <a:ea typeface="HGP創英角ｺﾞｼｯｸUB" pitchFamily="50" charset="-128"/>
              </a:rPr>
              <a:t>を払うんだね。</a:t>
            </a:r>
            <a:endParaRPr lang="en-US" altLang="ja-JP" sz="4000" dirty="0">
              <a:solidFill>
                <a:srgbClr val="FFFFCC"/>
              </a:solidFill>
              <a:latin typeface="HGP創英角ｺﾞｼｯｸUB" pitchFamily="50" charset="-128"/>
              <a:ea typeface="HGP創英角ｺﾞｼｯｸUB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39982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"/>
                            </p:stCondLst>
                            <p:childTnLst>
                              <p:par>
                                <p:cTn id="2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7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8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4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5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60"/>
                            </p:stCondLst>
                            <p:childTnLst>
                              <p:par>
                                <p:cTn id="38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0" dur="8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1" dur="8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8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840"/>
                            </p:stCondLst>
                            <p:childTnLst>
                              <p:par>
                                <p:cTn id="44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6" dur="8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7" dur="8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8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2" grpId="0" animBg="1"/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正方形/長方形 7"/>
          <p:cNvSpPr/>
          <p:nvPr/>
        </p:nvSpPr>
        <p:spPr>
          <a:xfrm>
            <a:off x="395536" y="2924944"/>
            <a:ext cx="8928992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4800" dirty="0">
                <a:solidFill>
                  <a:prstClr val="white"/>
                </a:solidFill>
                <a:ea typeface="ＤＨＰ特太ゴシック体" pitchFamily="2" charset="-128"/>
              </a:rPr>
              <a:t>　　　　　</a:t>
            </a:r>
            <a:endParaRPr lang="en-US" altLang="ja-JP" sz="5400" dirty="0">
              <a:solidFill>
                <a:prstClr val="white"/>
              </a:solidFill>
              <a:ea typeface="ＤＨＰ特太ゴシック体" pitchFamily="2" charset="-128"/>
            </a:endParaRPr>
          </a:p>
          <a:p>
            <a:r>
              <a:rPr lang="ja-JP" altLang="en-US" sz="5400" dirty="0">
                <a:solidFill>
                  <a:prstClr val="white"/>
                </a:solidFill>
                <a:ea typeface="ＤＨＰ特太ゴシック体" pitchFamily="2" charset="-128"/>
              </a:rPr>
              <a:t>では、手数料や利息が</a:t>
            </a:r>
            <a:endParaRPr lang="en-US" altLang="ja-JP" sz="5400" dirty="0">
              <a:solidFill>
                <a:prstClr val="white"/>
              </a:solidFill>
              <a:ea typeface="ＤＨＰ特太ゴシック体" pitchFamily="2" charset="-128"/>
            </a:endParaRPr>
          </a:p>
          <a:p>
            <a:r>
              <a:rPr lang="ja-JP" altLang="en-US" sz="5400" dirty="0">
                <a:solidFill>
                  <a:prstClr val="white"/>
                </a:solidFill>
                <a:ea typeface="ＤＨＰ特太ゴシック体" pitchFamily="2" charset="-128"/>
              </a:rPr>
              <a:t>どのくらいか知ってるかな？</a:t>
            </a:r>
            <a:endParaRPr lang="en-US" altLang="ja-JP" sz="5400" dirty="0">
              <a:solidFill>
                <a:prstClr val="white"/>
              </a:solidFill>
              <a:ea typeface="ＤＨＰ特太ゴシック体" pitchFamily="2" charset="-128"/>
            </a:endParaRPr>
          </a:p>
          <a:p>
            <a:r>
              <a:rPr lang="ja-JP" altLang="en-US" sz="6000" dirty="0">
                <a:solidFill>
                  <a:srgbClr val="E40059">
                    <a:lumMod val="60000"/>
                    <a:lumOff val="40000"/>
                  </a:srgbClr>
                </a:solidFill>
                <a:ea typeface="ＤＨＰ特太ゴシック体" pitchFamily="2" charset="-128"/>
              </a:rPr>
              <a:t>　　</a:t>
            </a:r>
            <a:endParaRPr lang="ja-JP" altLang="en-US" sz="6000" dirty="0">
              <a:solidFill>
                <a:srgbClr val="E40059">
                  <a:lumMod val="60000"/>
                  <a:lumOff val="40000"/>
                </a:srgbClr>
              </a:solidFill>
            </a:endParaRPr>
          </a:p>
        </p:txBody>
      </p:sp>
      <p:pic>
        <p:nvPicPr>
          <p:cNvPr id="4" name="Picture 2" descr="F:\20150618\P29_先生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284"/>
          <a:stretch>
            <a:fillRect/>
          </a:stretch>
        </p:blipFill>
        <p:spPr bwMode="auto">
          <a:xfrm>
            <a:off x="395536" y="476672"/>
            <a:ext cx="3605546" cy="2780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正方形/長方形 4"/>
          <p:cNvSpPr/>
          <p:nvPr/>
        </p:nvSpPr>
        <p:spPr>
          <a:xfrm>
            <a:off x="4283968" y="908720"/>
            <a:ext cx="224612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6000" dirty="0">
                <a:solidFill>
                  <a:srgbClr val="FFFF00"/>
                </a:solidFill>
                <a:ea typeface="ＤＨＰ特太ゴシック体" pitchFamily="2" charset="-128"/>
              </a:rPr>
              <a:t>正 解！</a:t>
            </a:r>
            <a:endParaRPr lang="ja-JP" altLang="en-US" sz="6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047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-396552" y="404664"/>
            <a:ext cx="9540552" cy="1399032"/>
          </a:xfrm>
        </p:spPr>
        <p:txBody>
          <a:bodyPr>
            <a:noAutofit/>
          </a:bodyPr>
          <a:lstStyle/>
          <a:p>
            <a:pPr algn="ctr"/>
            <a:r>
              <a:rPr kumimoji="1" lang="en-US" altLang="ja-JP" sz="48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HGP創英角ｺﾞｼｯｸUB" pitchFamily="50" charset="-128"/>
                <a:ea typeface="HGP創英角ｺﾞｼｯｸUB" pitchFamily="50" charset="-128"/>
              </a:rPr>
              <a:t>10,000</a:t>
            </a:r>
            <a:r>
              <a:rPr kumimoji="1" lang="ja-JP" altLang="en-US" sz="48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HGP創英角ｺﾞｼｯｸUB" pitchFamily="50" charset="-128"/>
                <a:ea typeface="HGP創英角ｺﾞｼｯｸUB" pitchFamily="50" charset="-128"/>
              </a:rPr>
              <a:t>円</a:t>
            </a:r>
            <a:r>
              <a:rPr kumimoji="1" lang="ja-JP" altLang="en-US" sz="44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 Pゴシック体S" pitchFamily="50" charset="-128"/>
                <a:ea typeface="ＤＨＰ特太ゴシック体" pitchFamily="2" charset="-128"/>
              </a:rPr>
              <a:t>をカードでキャッシング　　　　</a:t>
            </a:r>
            <a:r>
              <a:rPr lang="ja-JP" altLang="en-US" sz="44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 Pゴシック体S" pitchFamily="50" charset="-128"/>
                <a:ea typeface="ＤＨＰ特太ゴシック体" pitchFamily="2" charset="-128"/>
              </a:rPr>
              <a:t>１年後の</a:t>
            </a:r>
            <a:r>
              <a:rPr kumimoji="1" lang="ja-JP" altLang="en-US" sz="44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 Pゴシック体S" pitchFamily="50" charset="-128"/>
                <a:ea typeface="ＤＨＰ特太ゴシック体" pitchFamily="2" charset="-128"/>
              </a:rPr>
              <a:t>利息は？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1916832"/>
            <a:ext cx="6768752" cy="4032448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ja-JP" altLang="en-US" sz="5400" b="1" dirty="0"/>
              <a:t>　    １．          </a:t>
            </a:r>
            <a:r>
              <a:rPr kumimoji="1" lang="ja-JP" altLang="en-US" sz="5400" b="1" dirty="0"/>
              <a:t>８円</a:t>
            </a:r>
            <a:endParaRPr kumimoji="1" lang="en-US" altLang="ja-JP" sz="5400" b="1" dirty="0"/>
          </a:p>
          <a:p>
            <a:pPr>
              <a:buNone/>
            </a:pPr>
            <a:r>
              <a:rPr lang="ja-JP" altLang="en-US" sz="5400" b="1" dirty="0"/>
              <a:t>　　２．　１００円</a:t>
            </a:r>
            <a:endParaRPr lang="en-US" altLang="ja-JP" sz="5400" b="1" dirty="0"/>
          </a:p>
          <a:p>
            <a:pPr>
              <a:buNone/>
            </a:pPr>
            <a:r>
              <a:rPr kumimoji="1" lang="ja-JP" altLang="en-US" sz="5400" b="1" dirty="0"/>
              <a:t>　　３．１５００円</a:t>
            </a:r>
            <a:endParaRPr kumimoji="1" lang="en-US" altLang="ja-JP" sz="5400" b="1" dirty="0"/>
          </a:p>
          <a:p>
            <a:pPr>
              <a:buNone/>
            </a:pPr>
            <a:r>
              <a:rPr lang="ja-JP" altLang="en-US" sz="5400" b="1" dirty="0"/>
              <a:t>　　４．１８００円</a:t>
            </a:r>
            <a:endParaRPr lang="en-US" altLang="ja-JP" sz="5400" b="1" dirty="0"/>
          </a:p>
          <a:p>
            <a:pPr algn="ctr">
              <a:buNone/>
            </a:pPr>
            <a:r>
              <a:rPr lang="ja-JP" altLang="en-US" sz="4400" b="1" dirty="0"/>
              <a:t>  </a:t>
            </a:r>
            <a:endParaRPr lang="en-US" altLang="ja-JP" sz="4400" b="1" dirty="0"/>
          </a:p>
          <a:p>
            <a:pPr>
              <a:buNone/>
            </a:pPr>
            <a:r>
              <a:rPr kumimoji="1" lang="ja-JP" altLang="en-US" sz="4400" b="1" dirty="0"/>
              <a:t>                </a:t>
            </a:r>
          </a:p>
        </p:txBody>
      </p:sp>
      <p:sp>
        <p:nvSpPr>
          <p:cNvPr id="4" name="円/楕円 3"/>
          <p:cNvSpPr/>
          <p:nvPr/>
        </p:nvSpPr>
        <p:spPr>
          <a:xfrm>
            <a:off x="1403648" y="4941168"/>
            <a:ext cx="928694" cy="85725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683568" y="5661248"/>
            <a:ext cx="854272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800" dirty="0">
                <a:solidFill>
                  <a:srgbClr val="FFFF00"/>
                </a:solidFill>
              </a:rPr>
              <a:t>年利、</a:t>
            </a:r>
            <a:r>
              <a:rPr lang="ja-JP" altLang="en-US" sz="5400" b="1" spc="300" dirty="0">
                <a:ln w="11430" cmpd="sng">
                  <a:solidFill>
                    <a:srgbClr val="FF388C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FF388C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FF388C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FF388C">
                      <a:satMod val="220000"/>
                      <a:alpha val="35000"/>
                    </a:srgbClr>
                  </a:glow>
                </a:effectLst>
              </a:rPr>
              <a:t>１８％</a:t>
            </a:r>
            <a:r>
              <a:rPr lang="ja-JP" altLang="en-US" sz="4800" dirty="0">
                <a:solidFill>
                  <a:srgbClr val="FFFF00"/>
                </a:solidFill>
              </a:rPr>
              <a:t>になりますね。</a:t>
            </a:r>
          </a:p>
        </p:txBody>
      </p:sp>
      <p:pic>
        <p:nvPicPr>
          <p:cNvPr id="8" name="Picture 2" descr="F:\20150618\P29_先生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284"/>
          <a:stretch>
            <a:fillRect/>
          </a:stretch>
        </p:blipFill>
        <p:spPr bwMode="auto">
          <a:xfrm flipH="1">
            <a:off x="6732240" y="1268760"/>
            <a:ext cx="2221350" cy="173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2279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907704" y="260648"/>
            <a:ext cx="7236296" cy="1399032"/>
          </a:xfrm>
        </p:spPr>
        <p:txBody>
          <a:bodyPr>
            <a:noAutofit/>
          </a:bodyPr>
          <a:lstStyle/>
          <a:p>
            <a:r>
              <a:rPr kumimoji="1" lang="ja-JP" altLang="en-US" sz="4400" b="1" dirty="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rPr>
              <a:t>１０，０００円の定期預金。</a:t>
            </a:r>
            <a:r>
              <a:rPr kumimoji="1" lang="en-US" altLang="ja-JP" sz="4400" b="1" dirty="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rPr>
              <a:t/>
            </a:r>
            <a:br>
              <a:rPr kumimoji="1" lang="en-US" altLang="ja-JP" sz="4400" b="1" dirty="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rPr>
            </a:br>
            <a:r>
              <a:rPr kumimoji="1" lang="en-US" altLang="ja-JP" sz="4400" b="1" dirty="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rPr>
              <a:t>1</a:t>
            </a:r>
            <a:r>
              <a:rPr kumimoji="1" lang="ja-JP" altLang="en-US" sz="4400" b="1" dirty="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rPr>
              <a:t>年間の利息はいくら？</a:t>
            </a:r>
          </a:p>
        </p:txBody>
      </p:sp>
      <p:sp>
        <p:nvSpPr>
          <p:cNvPr id="5" name="角丸四角形 4"/>
          <p:cNvSpPr/>
          <p:nvPr/>
        </p:nvSpPr>
        <p:spPr>
          <a:xfrm>
            <a:off x="1763688" y="2492896"/>
            <a:ext cx="6523088" cy="2880320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ja-JP" altLang="en-US" sz="8000" dirty="0">
                <a:solidFill>
                  <a:prstClr val="black"/>
                </a:solidFill>
              </a:rPr>
              <a:t>円</a:t>
            </a:r>
            <a:endParaRPr lang="ja-JP" altLang="en-US" sz="7200" dirty="0">
              <a:solidFill>
                <a:prstClr val="black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 flipH="1">
            <a:off x="2787741" y="2252602"/>
            <a:ext cx="4557411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9900" b="1" dirty="0" smtClean="0">
                <a:ln w="19050">
                  <a:solidFill>
                    <a:srgbClr val="D2D2D2">
                      <a:tint val="1000"/>
                    </a:srgbClr>
                  </a:solidFill>
                  <a:prstDash val="solid"/>
                </a:ln>
                <a:solidFill>
                  <a:srgbClr val="9C007F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0.2</a:t>
            </a:r>
            <a:endParaRPr lang="ja-JP" altLang="en-US" sz="19900" b="1" dirty="0">
              <a:ln w="19050">
                <a:solidFill>
                  <a:srgbClr val="D2D2D2">
                    <a:tint val="1000"/>
                  </a:srgbClr>
                </a:solidFill>
                <a:prstDash val="solid"/>
              </a:ln>
              <a:solidFill>
                <a:srgbClr val="9C007F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8205" y="5455920"/>
            <a:ext cx="92159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800" b="1" dirty="0">
                <a:solidFill>
                  <a:prstClr val="white"/>
                </a:solidFill>
              </a:rPr>
              <a:t>年利にすると、</a:t>
            </a:r>
            <a:r>
              <a:rPr lang="en-US" altLang="ja-JP" sz="5400" b="1" spc="300" dirty="0" smtClean="0">
                <a:ln w="11430" cmpd="sng">
                  <a:solidFill>
                    <a:srgbClr val="FF388C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FF388C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FF388C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FF388C">
                      <a:satMod val="220000"/>
                      <a:alpha val="35000"/>
                    </a:srgbClr>
                  </a:glow>
                </a:effectLst>
              </a:rPr>
              <a:t>0.002</a:t>
            </a:r>
            <a:r>
              <a:rPr lang="ja-JP" altLang="en-US" sz="5400" b="1" spc="300" dirty="0" smtClean="0">
                <a:ln w="11430" cmpd="sng">
                  <a:solidFill>
                    <a:srgbClr val="FF388C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FF388C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FF388C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FF388C">
                      <a:satMod val="220000"/>
                      <a:alpha val="35000"/>
                    </a:srgbClr>
                  </a:glow>
                </a:effectLst>
              </a:rPr>
              <a:t>％</a:t>
            </a:r>
            <a:r>
              <a:rPr lang="ja-JP" altLang="en-US" sz="4800" b="1" dirty="0" smtClean="0">
                <a:solidFill>
                  <a:prstClr val="white"/>
                </a:solidFill>
              </a:rPr>
              <a:t> </a:t>
            </a:r>
            <a:r>
              <a:rPr lang="ja-JP" altLang="en-US" sz="4800" b="1" dirty="0">
                <a:solidFill>
                  <a:prstClr val="white"/>
                </a:solidFill>
              </a:rPr>
              <a:t>ですね</a:t>
            </a:r>
          </a:p>
        </p:txBody>
      </p:sp>
      <p:pic>
        <p:nvPicPr>
          <p:cNvPr id="7" name="Picture 2" descr="F:\20150618\P29_先生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284"/>
          <a:stretch>
            <a:fillRect/>
          </a:stretch>
        </p:blipFill>
        <p:spPr bwMode="auto">
          <a:xfrm>
            <a:off x="64800" y="188640"/>
            <a:ext cx="2614086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0385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8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ネオン">
  <a:themeElements>
    <a:clrScheme name="ネオン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ネオン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ネオン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ネオン">
  <a:themeElements>
    <a:clrScheme name="ネオン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ネオン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ネオン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3057</TotalTime>
  <Words>799</Words>
  <Application>Microsoft Office PowerPoint</Application>
  <PresentationFormat>画面に合わせる (4:3)</PresentationFormat>
  <Paragraphs>241</Paragraphs>
  <Slides>29</Slides>
  <Notes>28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18</vt:i4>
      </vt:variant>
      <vt:variant>
        <vt:lpstr>テーマ</vt:lpstr>
      </vt:variant>
      <vt:variant>
        <vt:i4>2</vt:i4>
      </vt:variant>
      <vt:variant>
        <vt:lpstr>スライド タイトル</vt:lpstr>
      </vt:variant>
      <vt:variant>
        <vt:i4>29</vt:i4>
      </vt:variant>
    </vt:vector>
  </HeadingPairs>
  <TitlesOfParts>
    <vt:vector size="49" baseType="lpstr">
      <vt:lpstr>AR Pゴシック体S</vt:lpstr>
      <vt:lpstr>AR P丸ゴシック体M</vt:lpstr>
      <vt:lpstr>AR P黒丸ＰＯＰ体H</vt:lpstr>
      <vt:lpstr>AR黒丸ＰＯＰ体H</vt:lpstr>
      <vt:lpstr>ＤＦ特太ゴシック体</vt:lpstr>
      <vt:lpstr>ＤＨＰ特太ゴシック体</vt:lpstr>
      <vt:lpstr>HGP創英角ｺﾞｼｯｸUB</vt:lpstr>
      <vt:lpstr>HGP創英角ﾎﾟｯﾌﾟ体</vt:lpstr>
      <vt:lpstr>HGS創英角ｺﾞｼｯｸUB</vt:lpstr>
      <vt:lpstr>HGｺﾞｼｯｸM</vt:lpstr>
      <vt:lpstr>HG創英角ｺﾞｼｯｸUB</vt:lpstr>
      <vt:lpstr>ＭＳ Ｐゴシック</vt:lpstr>
      <vt:lpstr>ＭＳ ゴシック</vt:lpstr>
      <vt:lpstr>Calibri</vt:lpstr>
      <vt:lpstr>Century Gothic</vt:lpstr>
      <vt:lpstr>Verdana</vt:lpstr>
      <vt:lpstr>Wingdings</vt:lpstr>
      <vt:lpstr>Wingdings 2</vt:lpstr>
      <vt:lpstr>ネオン</vt:lpstr>
      <vt:lpstr>1_ネオン</vt:lpstr>
      <vt:lpstr>PowerPoint プレゼンテーション</vt:lpstr>
      <vt:lpstr>現金を持たなくても買い物できるクレジットカードについて 知りたいな！</vt:lpstr>
      <vt:lpstr>PowerPoint プレゼンテーション</vt:lpstr>
      <vt:lpstr>PowerPoint プレゼンテーション</vt:lpstr>
      <vt:lpstr>クレジットの仕組み</vt:lpstr>
      <vt:lpstr>PowerPoint プレゼンテーション</vt:lpstr>
      <vt:lpstr>PowerPoint プレゼンテーション</vt:lpstr>
      <vt:lpstr>10,000円をカードでキャッシング　　　　１年後の利息は？</vt:lpstr>
      <vt:lpstr>１０，０００円の定期預金。 1年間の利息はいくら？</vt:lpstr>
      <vt:lpstr>PowerPoint プレゼンテーション</vt:lpstr>
      <vt:lpstr>PowerPoint プレゼンテーション</vt:lpstr>
      <vt:lpstr>クレジットカード申込書を 見てみよう</vt:lpstr>
      <vt:lpstr>信用（Credit）の４Ｃ が基本条件です</vt:lpstr>
      <vt:lpstr>カード基本ルール確認</vt:lpstr>
      <vt:lpstr>PowerPoint プレゼンテーション</vt:lpstr>
      <vt:lpstr>返済方法１ 一括払い</vt:lpstr>
      <vt:lpstr>返済方法２　分割払い</vt:lpstr>
      <vt:lpstr>返済方法３　ﾘﾎﾞﾙﾋﾞﾝｸﾞ払い</vt:lpstr>
      <vt:lpstr>リボルビングとは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多重債務に注意</vt:lpstr>
      <vt:lpstr>PowerPoint プレゼンテーション</vt:lpstr>
      <vt:lpstr>カード社会の歩き方のポイントは？</vt:lpstr>
      <vt:lpstr>何か困った時は</vt:lpstr>
      <vt:lpstr>お　し　ま　い　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カード社会の歩き方１</dc:title>
  <dc:creator>金融広報中央委員会</dc:creator>
  <cp:lastModifiedBy>2016</cp:lastModifiedBy>
  <cp:revision>279</cp:revision>
  <cp:lastPrinted>2022-01-04T07:11:03Z</cp:lastPrinted>
  <dcterms:created xsi:type="dcterms:W3CDTF">2013-12-04T05:23:26Z</dcterms:created>
  <dcterms:modified xsi:type="dcterms:W3CDTF">2023-04-25T00:53:47Z</dcterms:modified>
</cp:coreProperties>
</file>