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57" r:id="rId3"/>
    <p:sldId id="261" r:id="rId4"/>
    <p:sldId id="260" r:id="rId5"/>
    <p:sldId id="259" r:id="rId6"/>
    <p:sldId id="262" r:id="rId7"/>
    <p:sldId id="263" r:id="rId8"/>
    <p:sldId id="294" r:id="rId9"/>
    <p:sldId id="275" r:id="rId10"/>
    <p:sldId id="270" r:id="rId11"/>
    <p:sldId id="273" r:id="rId12"/>
    <p:sldId id="266" r:id="rId13"/>
    <p:sldId id="282" r:id="rId14"/>
    <p:sldId id="284" r:id="rId15"/>
    <p:sldId id="285" r:id="rId16"/>
    <p:sldId id="267" r:id="rId17"/>
    <p:sldId id="277" r:id="rId18"/>
    <p:sldId id="271" r:id="rId19"/>
    <p:sldId id="291" r:id="rId20"/>
    <p:sldId id="289" r:id="rId21"/>
    <p:sldId id="274" r:id="rId2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3399"/>
    <a:srgbClr val="FF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665" autoAdjust="0"/>
  </p:normalViewPr>
  <p:slideViewPr>
    <p:cSldViewPr>
      <p:cViewPr varScale="1">
        <p:scale>
          <a:sx n="70" d="100"/>
          <a:sy n="70" d="100"/>
        </p:scale>
        <p:origin x="181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cssxv11\G220\G2201807\02&#20107;&#26989;&#21029;\&#21002;&#34892;&#29289;\&#9314;&#36039;&#26009;&#21029;\&#38651;&#23376;&#25945;&#26448;\&#12402;&#12392;&#12426;&#31435;&#12385;&#38651;&#23376;&#21270;\&#65305;&#12288;2023&#24180;&#24230;&#20316;&#26989;&#65288;&#12487;&#12540;&#12479;&#25913;&#35330;2023&#24180;3&#26376;&#65289;\&#20316;&#26989;&#29992;&#12501;&#12449;&#12452;&#12523;\&#12527;&#12540;&#12463;&#65305;&#65288;&#22793;&#26356;&#12354;&#12426;&#65289;\&#30772;&#29987;&#30003;&#31435;&#32773;&#12398;&#36000;&#20661;&#12398;&#21407;&#22240;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886832895888197"/>
          <c:y val="0.22599664625255239"/>
          <c:w val="0.55820024059492568"/>
          <c:h val="0.74426698745990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26479829332322"/>
          <c:y val="0.10004181943221209"/>
          <c:w val="0.59327378106552453"/>
          <c:h val="0.8264164919843189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B0-429B-9CA0-436B787578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B0-429B-9CA0-436B787578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B0-429B-9CA0-436B787578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B0-429B-9CA0-436B7875782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B0-429B-9CA0-436B7875782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B0-429B-9CA0-436B7875782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FB0-429B-9CA0-436B7875782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FB0-429B-9CA0-436B7875782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FB0-429B-9CA0-436B7875782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FB0-429B-9CA0-436B7875782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FB0-429B-9CA0-436B7875782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FB0-429B-9CA0-436B7875782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FB0-429B-9CA0-436B7875782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FB0-429B-9CA0-436B7875782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FB0-429B-9CA0-436B78757829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BFB0-429B-9CA0-436B78757829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BFB0-429B-9CA0-436B78757829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BFB0-429B-9CA0-436B787578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Sheet1!$B$3:$B$20</c:f>
              <c:strCache>
                <c:ptCount val="18"/>
                <c:pt idx="0">
                  <c:v>生活苦・低所得</c:v>
                </c:pt>
                <c:pt idx="1">
                  <c:v>病気・医療費</c:v>
                </c:pt>
                <c:pt idx="2">
                  <c:v>失業・転職</c:v>
                </c:pt>
                <c:pt idx="3">
                  <c:v>給料の減少</c:v>
                </c:pt>
                <c:pt idx="4">
                  <c:v>事業資金</c:v>
                </c:pt>
                <c:pt idx="5">
                  <c:v>負債の返済</c:v>
                </c:pt>
                <c:pt idx="6">
                  <c:v>保証債務</c:v>
                </c:pt>
                <c:pt idx="7">
                  <c:v>債務の肩代わり</c:v>
                </c:pt>
                <c:pt idx="8">
                  <c:v>名義貸し</c:v>
                </c:pt>
                <c:pt idx="9">
                  <c:v>生活用品の購入</c:v>
                </c:pt>
                <c:pt idx="10">
                  <c:v>教育資金</c:v>
                </c:pt>
                <c:pt idx="11">
                  <c:v>冠婚葬祭</c:v>
                </c:pt>
                <c:pt idx="12">
                  <c:v>住宅購入</c:v>
                </c:pt>
                <c:pt idx="13">
                  <c:v>ギャンブル</c:v>
                </c:pt>
                <c:pt idx="14">
                  <c:v>浪費・遊興費</c:v>
                </c:pt>
                <c:pt idx="15">
                  <c:v>投資</c:v>
                </c:pt>
                <c:pt idx="16">
                  <c:v>ｸﾚｼﾞｯﾄｶｰﾄﾞによる購入</c:v>
                </c:pt>
                <c:pt idx="17">
                  <c:v>その他</c:v>
                </c:pt>
              </c:strCache>
            </c:strRef>
          </c:cat>
          <c:val>
            <c:numRef>
              <c:f>Sheet1!$C$3:$C$20</c:f>
              <c:numCache>
                <c:formatCode>0.00%</c:formatCode>
                <c:ptCount val="18"/>
                <c:pt idx="0">
                  <c:v>0.25679999999999997</c:v>
                </c:pt>
                <c:pt idx="1">
                  <c:v>9.7000000000000003E-2</c:v>
                </c:pt>
                <c:pt idx="2">
                  <c:v>7.3200000000000001E-2</c:v>
                </c:pt>
                <c:pt idx="3">
                  <c:v>0.04</c:v>
                </c:pt>
                <c:pt idx="4">
                  <c:v>6.7100000000000007E-2</c:v>
                </c:pt>
                <c:pt idx="5">
                  <c:v>8.5199999999999998E-2</c:v>
                </c:pt>
                <c:pt idx="6">
                  <c:v>3.9300000000000002E-2</c:v>
                </c:pt>
                <c:pt idx="7">
                  <c:v>1.17E-2</c:v>
                </c:pt>
                <c:pt idx="8">
                  <c:v>5.4000000000000003E-3</c:v>
                </c:pt>
                <c:pt idx="9">
                  <c:v>6.1400000000000003E-2</c:v>
                </c:pt>
                <c:pt idx="10">
                  <c:v>4.1000000000000002E-2</c:v>
                </c:pt>
                <c:pt idx="11">
                  <c:v>6.7000000000000002E-3</c:v>
                </c:pt>
                <c:pt idx="12">
                  <c:v>3.0200000000000001E-2</c:v>
                </c:pt>
                <c:pt idx="13">
                  <c:v>2.9899999999999999E-2</c:v>
                </c:pt>
                <c:pt idx="14">
                  <c:v>4.7300000000000002E-2</c:v>
                </c:pt>
                <c:pt idx="15">
                  <c:v>6.4000000000000003E-3</c:v>
                </c:pt>
                <c:pt idx="16">
                  <c:v>3.8899999999999997E-2</c:v>
                </c:pt>
                <c:pt idx="17">
                  <c:v>6.2399999999999997E-2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BFB0-429B-9CA0-436B787578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0.10101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-1395155" y="0"/>
          <a:ext cx="9144000" cy="692727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ja-JP" altLang="en-US" sz="4000" dirty="0">
              <a:solidFill>
                <a:schemeClr val="tx1"/>
              </a:solidFill>
            </a:rPr>
            <a:t>破産申立者の負債の原因</a:t>
          </a:r>
          <a:r>
            <a:rPr lang="ja-JP" altLang="en-US" sz="4000" dirty="0" smtClean="0">
              <a:solidFill>
                <a:schemeClr val="tx1"/>
              </a:solidFill>
            </a:rPr>
            <a:t>２０</a:t>
          </a:r>
          <a:r>
            <a:rPr lang="ja-JP" altLang="en-US" sz="4000" dirty="0">
              <a:solidFill>
                <a:schemeClr val="tx1"/>
              </a:solidFill>
            </a:rPr>
            <a:t>２０</a:t>
          </a:r>
          <a:r>
            <a:rPr lang="ja-JP" altLang="en-US" sz="4000" dirty="0" smtClean="0">
              <a:solidFill>
                <a:schemeClr val="tx1"/>
              </a:solidFill>
            </a:rPr>
            <a:t>年</a:t>
          </a:r>
          <a:endParaRPr lang="ja-JP" altLang="en-US" sz="40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EA6C3-E17A-40C2-8651-E196CD55D87E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C81F4-2406-454C-89FC-CD1160528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85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81F4-2406-454C-89FC-CD1160528DA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527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A4C6E-3C49-4790-98FA-9342F395D230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889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A4C6E-3C49-4790-98FA-9342F395D230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700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81F4-2406-454C-89FC-CD1160528DA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556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81F4-2406-454C-89FC-CD1160528DA2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30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81F4-2406-454C-89FC-CD1160528DA2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417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2CDDBE6-C3E7-484E-81EF-D76D06FCDE07}" type="datetimeFigureOut">
              <a:rPr kumimoji="1" lang="ja-JP" altLang="en-US" smtClean="0"/>
              <a:pPr/>
              <a:t>2024/2/1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65F43EE-2B1C-4227-927E-21164256FF3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01770" y="4734145"/>
            <a:ext cx="7200800" cy="1440160"/>
          </a:xfrm>
        </p:spPr>
        <p:txBody>
          <a:bodyPr>
            <a:noAutofit/>
          </a:bodyPr>
          <a:lstStyle/>
          <a:p>
            <a:pPr algn="l"/>
            <a:r>
              <a:rPr lang="ja-JP" altLang="en-US" sz="4000" b="1" dirty="0">
                <a:ea typeface="HGP創英角ﾎﾟｯﾌﾟ体" pitchFamily="50" charset="-128"/>
              </a:rPr>
              <a:t>これで</a:t>
            </a:r>
            <a:r>
              <a:rPr lang="en-US" altLang="ja-JP" sz="4000" b="1" dirty="0">
                <a:ea typeface="HGP創英角ﾎﾟｯﾌﾟ体" pitchFamily="50" charset="-128"/>
              </a:rPr>
              <a:t/>
            </a:r>
            <a:br>
              <a:rPr lang="en-US" altLang="ja-JP" sz="4000" b="1" dirty="0">
                <a:ea typeface="HGP創英角ﾎﾟｯﾌﾟ体" pitchFamily="50" charset="-128"/>
              </a:rPr>
            </a:br>
            <a:r>
              <a:rPr lang="ja-JP" altLang="en-US" sz="4000" b="1" dirty="0">
                <a:ea typeface="HGP創英角ﾎﾟｯﾌﾟ体" pitchFamily="50" charset="-128"/>
              </a:rPr>
              <a:t>あなたもひとり立ち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51920" y="3338990"/>
            <a:ext cx="4923547" cy="7920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カード社会の落とし穴</a:t>
            </a: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3041830" y="323655"/>
            <a:ext cx="5184576" cy="2880320"/>
          </a:xfrm>
          <a:prstGeom prst="wedgeEllipseCallout">
            <a:avLst>
              <a:gd name="adj1" fmla="val -61872"/>
              <a:gd name="adj2" fmla="val -23510"/>
            </a:avLst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b="1" dirty="0">
                <a:solidFill>
                  <a:srgbClr val="000000"/>
                </a:solidFill>
              </a:rPr>
              <a:t>ワーク９</a:t>
            </a:r>
            <a:endParaRPr lang="en-US" altLang="ja-JP" sz="4000" b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800" b="1" dirty="0">
                <a:solidFill>
                  <a:srgbClr val="0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金利と法律に強くなる</a:t>
            </a:r>
            <a:endParaRPr lang="ja-JP" altLang="ja-JP" sz="4800" b="1" dirty="0">
              <a:solidFill>
                <a:srgbClr val="0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7" name="Picture 2" descr="F:\20150618\P29_先生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8865"/>
            <a:ext cx="2862840" cy="654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:\20150618\P38_堅くん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339" y="6941"/>
            <a:ext cx="2271218" cy="37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476545" y="278650"/>
            <a:ext cx="6255695" cy="1440160"/>
          </a:xfrm>
          <a:prstGeom prst="wedgeRoundRectCallout">
            <a:avLst>
              <a:gd name="adj1" fmla="val 62390"/>
              <a:gd name="adj2" fmla="val 1232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/>
              <a:t>金利計算に強くなろう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521550" y="233645"/>
            <a:ext cx="6255695" cy="2115235"/>
          </a:xfrm>
          <a:prstGeom prst="wedgeRoundRectCallout">
            <a:avLst>
              <a:gd name="adj1" fmla="val 60976"/>
              <a:gd name="adj2" fmla="val 39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400" b="1" dirty="0"/>
              <a:t>30</a:t>
            </a:r>
            <a:r>
              <a:rPr lang="ja-JP" altLang="en-US" sz="4400" b="1" dirty="0"/>
              <a:t>万円を</a:t>
            </a:r>
            <a:r>
              <a:rPr lang="en-US" altLang="ja-JP" sz="4400" b="1" dirty="0"/>
              <a:t>15</a:t>
            </a:r>
            <a:r>
              <a:rPr lang="ja-JP" altLang="en-US" sz="4400" b="1" dirty="0"/>
              <a:t>％で借りると、１年後の利息は</a:t>
            </a:r>
            <a:endParaRPr lang="en-US" altLang="ja-JP" sz="4400" b="1" dirty="0"/>
          </a:p>
          <a:p>
            <a:r>
              <a:rPr lang="ja-JP" altLang="en-US" sz="4400" b="1" dirty="0"/>
              <a:t>いくら？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1580" y="3654025"/>
            <a:ext cx="740940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45</a:t>
            </a:r>
            <a:r>
              <a:rPr lang="en-US" altLang="ja-JP" sz="13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,</a:t>
            </a:r>
            <a:r>
              <a:rPr kumimoji="1" lang="en-US" altLang="ja-JP" sz="13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000</a:t>
            </a:r>
            <a:r>
              <a:rPr kumimoji="1" lang="ja-JP" altLang="en-US" sz="13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円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6565" y="2843935"/>
            <a:ext cx="58063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latin typeface="HGP創英角ｺﾞｼｯｸUB" pitchFamily="50" charset="-128"/>
                <a:ea typeface="HGP創英角ｺﾞｼｯｸUB" pitchFamily="50" charset="-128"/>
              </a:rPr>
              <a:t>300,000×0.15</a:t>
            </a:r>
            <a:r>
              <a:rPr kumimoji="1" lang="ja-JP" altLang="en-US" sz="5400" dirty="0">
                <a:latin typeface="HGP創英角ｺﾞｼｯｸUB" pitchFamily="50" charset="-128"/>
                <a:ea typeface="HGP創英角ｺﾞｼｯｸUB" pitchFamily="50" charset="-128"/>
              </a:rPr>
              <a:t>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1736685" y="233645"/>
            <a:ext cx="5850650" cy="10887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金利のいろいろ</a:t>
            </a:r>
          </a:p>
        </p:txBody>
      </p:sp>
      <p:pic>
        <p:nvPicPr>
          <p:cNvPr id="3" name="Picture 2" descr="F:\20150618\P38_ヤミ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26" t="-2" r="19361" b="49678"/>
          <a:stretch>
            <a:fillRect/>
          </a:stretch>
        </p:blipFill>
        <p:spPr bwMode="auto">
          <a:xfrm>
            <a:off x="6642230" y="3249249"/>
            <a:ext cx="2237956" cy="313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Users\b27055\Desktop\20150623\P23_トラブルの泉⑥（こんなに…）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19" y="3519010"/>
            <a:ext cx="3808264" cy="316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角丸四角形 5"/>
          <p:cNvSpPr/>
          <p:nvPr/>
        </p:nvSpPr>
        <p:spPr>
          <a:xfrm rot="1998604">
            <a:off x="2650541" y="5085523"/>
            <a:ext cx="1161188" cy="739327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0070C0"/>
                </a:solidFill>
              </a:rPr>
              <a:t>日歩</a:t>
            </a:r>
          </a:p>
        </p:txBody>
      </p:sp>
      <p:sp>
        <p:nvSpPr>
          <p:cNvPr id="7" name="円形吹き出し 6"/>
          <p:cNvSpPr/>
          <p:nvPr/>
        </p:nvSpPr>
        <p:spPr>
          <a:xfrm>
            <a:off x="33596" y="1808820"/>
            <a:ext cx="2996825" cy="1620180"/>
          </a:xfrm>
          <a:prstGeom prst="wedgeEllipseCallout">
            <a:avLst>
              <a:gd name="adj1" fmla="val -2994"/>
              <a:gd name="adj2" fmla="val 6251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ｺﾞｼｯｸUB" pitchFamily="50" charset="-128"/>
                <a:ea typeface="HGP創英角ｺﾞｼｯｸUB" pitchFamily="50" charset="-128"/>
              </a:rPr>
              <a:t>日歩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ってなに？</a:t>
            </a:r>
          </a:p>
        </p:txBody>
      </p:sp>
      <p:sp>
        <p:nvSpPr>
          <p:cNvPr id="8" name="円形吹き出し 7"/>
          <p:cNvSpPr/>
          <p:nvPr/>
        </p:nvSpPr>
        <p:spPr>
          <a:xfrm>
            <a:off x="6057165" y="1088740"/>
            <a:ext cx="2880320" cy="1845205"/>
          </a:xfrm>
          <a:prstGeom prst="wedgeEllipseCallout">
            <a:avLst>
              <a:gd name="adj1" fmla="val -4728"/>
              <a:gd name="adj2" fmla="val 78486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トイチで</a:t>
            </a:r>
            <a:endParaRPr kumimoji="1"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どう？</a:t>
            </a:r>
          </a:p>
        </p:txBody>
      </p:sp>
      <p:pic>
        <p:nvPicPr>
          <p:cNvPr id="9" name="Picture 2" descr="F:\20150618\P38_アドバイザ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85921"/>
            <a:ext cx="1999540" cy="297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円形吹き出し 9"/>
          <p:cNvSpPr/>
          <p:nvPr/>
        </p:nvSpPr>
        <p:spPr>
          <a:xfrm>
            <a:off x="2636785" y="1808820"/>
            <a:ext cx="4140460" cy="1755195"/>
          </a:xfrm>
          <a:prstGeom prst="wedgeEllipseCallout">
            <a:avLst>
              <a:gd name="adj1" fmla="val 12650"/>
              <a:gd name="adj2" fmla="val 700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比較するなら</a:t>
            </a:r>
            <a:r>
              <a:rPr kumimoji="1"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実質年率</a:t>
            </a:r>
            <a:endParaRPr kumimoji="1" lang="ja-JP" altLang="en-US" sz="3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826695" y="278650"/>
            <a:ext cx="5850650" cy="10887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3399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比較してみよう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4076945" y="5679250"/>
            <a:ext cx="4635516" cy="990110"/>
          </a:xfrm>
          <a:prstGeom prst="rect">
            <a:avLst/>
          </a:prstGeom>
          <a:solidFill>
            <a:schemeClr val="accent3">
              <a:lumMod val="60000"/>
              <a:lumOff val="4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386535" y="5679250"/>
            <a:ext cx="3690411" cy="990110"/>
          </a:xfrm>
          <a:prstGeom prst="rect">
            <a:avLst/>
          </a:prstGeom>
          <a:solidFill>
            <a:schemeClr val="accent1">
              <a:lumMod val="60000"/>
              <a:lumOff val="4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076945" y="4734145"/>
            <a:ext cx="4635515" cy="945105"/>
          </a:xfrm>
          <a:prstGeom prst="rect">
            <a:avLst/>
          </a:prstGeom>
          <a:solidFill>
            <a:schemeClr val="accent3">
              <a:lumMod val="40000"/>
              <a:lumOff val="6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076944" y="3969060"/>
            <a:ext cx="4635516" cy="765085"/>
          </a:xfrm>
          <a:prstGeom prst="rect">
            <a:avLst/>
          </a:prstGeom>
          <a:solidFill>
            <a:schemeClr val="accent3">
              <a:lumMod val="20000"/>
              <a:lumOff val="8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386535" y="4734145"/>
            <a:ext cx="3690410" cy="945105"/>
          </a:xfrm>
          <a:prstGeom prst="rect">
            <a:avLst/>
          </a:prstGeom>
          <a:solidFill>
            <a:schemeClr val="accent1">
              <a:lumMod val="40000"/>
              <a:lumOff val="6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86534" y="3969059"/>
            <a:ext cx="3690411" cy="765085"/>
          </a:xfrm>
          <a:prstGeom prst="rect">
            <a:avLst/>
          </a:prstGeom>
          <a:solidFill>
            <a:schemeClr val="accent1">
              <a:lumMod val="20000"/>
              <a:lumOff val="8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6545" y="0"/>
            <a:ext cx="8229600" cy="1399032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　　</a:t>
            </a:r>
            <a:r>
              <a:rPr kumimoji="1" lang="ja-JP" altLang="en-US" sz="4800" b="1" dirty="0">
                <a:latin typeface="HGP創英角ｺﾞｼｯｸUB" pitchFamily="50" charset="-128"/>
                <a:ea typeface="HGP創英角ｺﾞｼｯｸUB" pitchFamily="50" charset="-128"/>
              </a:rPr>
              <a:t>ホントに有利？その金利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581890" y="1718810"/>
            <a:ext cx="4995555" cy="130514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元金１００円に対する</a:t>
            </a:r>
            <a:endParaRPr lang="en-US" altLang="ja-JP" sz="36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3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ja-JP" altLang="en-US" sz="3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日あたりの利率</a:t>
            </a:r>
          </a:p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051720" y="1718810"/>
            <a:ext cx="1485165" cy="130514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日歩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6525" y="3113965"/>
            <a:ext cx="8415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日歩５銭</a:t>
            </a:r>
            <a:r>
              <a:rPr kumimoji="1" lang="ja-JP" altLang="en-US" sz="4400" b="1" dirty="0">
                <a:solidFill>
                  <a:schemeClr val="bg1"/>
                </a:solidFill>
                <a:latin typeface="+mn-ea"/>
              </a:rPr>
              <a:t>を年利に直してみよう</a:t>
            </a:r>
            <a:endParaRPr kumimoji="1" lang="ja-JP" altLang="en-US" sz="4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6535" y="4059070"/>
            <a:ext cx="3294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１円＝</a:t>
            </a:r>
            <a:r>
              <a:rPr kumimoji="1" lang="en-US" altLang="ja-JP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銭だから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46975" y="4014065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５銭は　</a:t>
            </a:r>
            <a:r>
              <a:rPr kumimoji="1" lang="en-US" altLang="ja-JP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0.05</a:t>
            </a:r>
            <a:r>
              <a:rPr lang="ja-JP" altLang="en-US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endParaRPr kumimoji="1" lang="ja-JP" altLang="en-US" sz="32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1550" y="4689140"/>
            <a:ext cx="3510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元金</a:t>
            </a:r>
            <a:r>
              <a:rPr lang="en-US" altLang="ja-JP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円に対して</a:t>
            </a:r>
            <a:endParaRPr lang="en-US" altLang="ja-JP" sz="28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en-US" altLang="ja-JP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0.05</a:t>
            </a:r>
            <a:r>
              <a:rPr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円だから</a:t>
            </a:r>
            <a:endParaRPr kumimoji="1" lang="ja-JP" altLang="en-US" sz="28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31940" y="4734145"/>
            <a:ext cx="47705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0.05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÷100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×100</a:t>
            </a:r>
            <a:r>
              <a:rPr kumimoji="1" lang="ja-JP" altLang="en-US" sz="2800" b="1" dirty="0" err="1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なの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で</a:t>
            </a:r>
            <a:endParaRPr kumimoji="1" lang="en-US" altLang="ja-JP" sz="28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1" lang="en-US" altLang="ja-JP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日あたり　</a:t>
            </a:r>
            <a:r>
              <a:rPr kumimoji="1" lang="en-US" altLang="ja-JP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0.05%</a:t>
            </a:r>
            <a:endParaRPr kumimoji="1" lang="ja-JP" altLang="en-US" sz="28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6555" y="5904275"/>
            <a:ext cx="2776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年利に直すと</a:t>
            </a:r>
            <a:endParaRPr kumimoji="1" lang="ja-JP" altLang="en-US" sz="36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048276" y="5643247"/>
            <a:ext cx="4500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0.05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  <a: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×365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日　なので</a:t>
            </a:r>
            <a:endParaRPr kumimoji="1" lang="en-US" altLang="ja-JP" sz="28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1" lang="en-US" altLang="ja-JP" sz="32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18.25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%</a:t>
            </a:r>
            <a:endParaRPr kumimoji="1" lang="ja-JP" altLang="en-US" sz="2800" b="1" dirty="0">
              <a:solidFill>
                <a:schemeClr val="accent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6" name="Picture 2" descr="F:\20150618\P29_先生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388"/>
          <a:stretch>
            <a:fillRect/>
          </a:stretch>
        </p:blipFill>
        <p:spPr bwMode="auto">
          <a:xfrm>
            <a:off x="0" y="323655"/>
            <a:ext cx="2458130" cy="166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2" grpId="0"/>
      <p:bldP spid="13" grpId="0"/>
      <p:bldP spid="14" grpId="0"/>
      <p:bldP spid="15" grpId="0"/>
      <p:bldP spid="16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b27055\Desktop\20150623\P23_トラブルの泉⑥（こんなに…）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60648"/>
            <a:ext cx="3808264" cy="316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23528" y="404664"/>
            <a:ext cx="52373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ちょっとカードを</a:t>
            </a:r>
            <a:endParaRPr kumimoji="1"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使いすぎても</a:t>
            </a:r>
            <a:endParaRPr kumimoji="1"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毎月真面目に返済して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いけば、</a:t>
            </a:r>
            <a:r>
              <a:rPr kumimoji="1" lang="ja-JP" altLang="en-US" sz="36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そのうち借金は</a:t>
            </a:r>
            <a:endParaRPr kumimoji="1" lang="en-US" altLang="ja-JP" sz="3600" dirty="0">
              <a:solidFill>
                <a:srgbClr val="FF3399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36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終わる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から大丈夫</a:t>
            </a: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でしょ？</a:t>
            </a:r>
            <a:endParaRPr kumimoji="1" lang="ja-JP" altLang="en-US" sz="3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7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69160"/>
            <a:ext cx="2610289" cy="130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779912" y="5013176"/>
            <a:ext cx="4381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C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そうとは限らないよ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3779912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3038188" y="1997475"/>
            <a:ext cx="202162" cy="284916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2411760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1691680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4499992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266908" y="2004904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012160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6654990" y="1984077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308304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7956376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1115616" y="1988840"/>
            <a:ext cx="216024" cy="28803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971600" y="1268760"/>
            <a:ext cx="7344816" cy="360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4941168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kumimoji="1"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    6      12    18     24     30    36     42     48     54   60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43608" y="1988840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971600" y="2708920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971600" y="3429000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971600" y="4149080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27769" y="980728"/>
            <a:ext cx="571823" cy="41044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25</a:t>
            </a:r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    </a:t>
            </a:r>
            <a:r>
              <a:rPr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20     15    10    5    0</a:t>
            </a:r>
            <a:endParaRPr kumimoji="1" lang="en-US" altLang="ja-JP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971600" y="1988840"/>
            <a:ext cx="216024" cy="28803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547664" y="2204864"/>
            <a:ext cx="216024" cy="26642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2267744" y="2420888"/>
            <a:ext cx="227806" cy="24482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2915816" y="2636912"/>
            <a:ext cx="216024" cy="22322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635896" y="2924944"/>
            <a:ext cx="216024" cy="19442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355976" y="3140968"/>
            <a:ext cx="216024" cy="172819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 flipH="1">
            <a:off x="5148064" y="3429000"/>
            <a:ext cx="216024" cy="14401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 flipH="1">
            <a:off x="5868144" y="3645024"/>
            <a:ext cx="216024" cy="12241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flipH="1">
            <a:off x="6516216" y="4005064"/>
            <a:ext cx="216024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flipH="1">
            <a:off x="7236296" y="4365104"/>
            <a:ext cx="216024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 flipH="1">
            <a:off x="7884368" y="4725144"/>
            <a:ext cx="216024" cy="144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35896" y="522920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返済月数</a:t>
            </a:r>
            <a:endParaRPr kumimoji="1" lang="ja-JP" altLang="en-US" sz="28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9154" y="188640"/>
            <a:ext cx="9267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２０万円借りた場合</a:t>
            </a:r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の返済金額の違いによる残債務の推移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-143079" y="1386348"/>
            <a:ext cx="615553" cy="224676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残債務（万円）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3059832" y="6021288"/>
            <a:ext cx="576064" cy="2880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5796136" y="6021288"/>
            <a:ext cx="576064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331640" y="587727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返済月額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779912" y="5877272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solidFill>
                  <a:srgbClr val="00B0F0"/>
                </a:solidFill>
                <a:latin typeface="HGP創英角ｺﾞｼｯｸUB" pitchFamily="50" charset="-128"/>
                <a:ea typeface="HGP創英角ｺﾞｼｯｸUB" pitchFamily="50" charset="-128"/>
              </a:rPr>
              <a:t>5,000</a:t>
            </a:r>
            <a:r>
              <a:rPr kumimoji="1" lang="ja-JP" altLang="en-US" sz="2800" dirty="0">
                <a:solidFill>
                  <a:srgbClr val="00B0F0"/>
                </a:solidFill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444208" y="5877272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latin typeface="HGP創英角ｺﾞｼｯｸUB" pitchFamily="50" charset="-128"/>
                <a:ea typeface="HGP創英角ｺﾞｼｯｸUB" pitchFamily="50" charset="-128"/>
              </a:rPr>
              <a:t>3,000</a:t>
            </a:r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1115616" y="5877272"/>
            <a:ext cx="7272808" cy="64807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形吹き出し 42"/>
          <p:cNvSpPr/>
          <p:nvPr/>
        </p:nvSpPr>
        <p:spPr>
          <a:xfrm>
            <a:off x="8293235" y="611820"/>
            <a:ext cx="649078" cy="2184699"/>
          </a:xfrm>
          <a:prstGeom prst="wedgeEllipseCallout">
            <a:avLst>
              <a:gd name="adj1" fmla="val -143702"/>
              <a:gd name="adj2" fmla="val -8605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終わらない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843808" y="620688"/>
            <a:ext cx="2159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（年率１８％）</a:t>
            </a:r>
          </a:p>
        </p:txBody>
      </p:sp>
      <p:pic>
        <p:nvPicPr>
          <p:cNvPr id="55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340768"/>
            <a:ext cx="1170129" cy="58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000"/>
                            </p:stCondLst>
                            <p:childTnLst>
                              <p:par>
                                <p:cTn id="1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6000"/>
                            </p:stCondLst>
                            <p:childTnLst>
                              <p:par>
                                <p:cTn id="14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8000"/>
                            </p:stCondLst>
                            <p:childTnLst>
                              <p:par>
                                <p:cTn id="15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9000"/>
                            </p:stCondLst>
                            <p:childTnLst>
                              <p:par>
                                <p:cTn id="15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2" grpId="0" animBg="1"/>
      <p:bldP spid="4" grpId="0" animBg="1"/>
      <p:bldP spid="5" grpId="0"/>
      <p:bldP spid="19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44" grpId="0"/>
      <p:bldP spid="46" grpId="0"/>
      <p:bldP spid="47" grpId="0" animBg="1"/>
      <p:bldP spid="48" grpId="0" animBg="1"/>
      <p:bldP spid="49" grpId="0"/>
      <p:bldP spid="50" grpId="0"/>
      <p:bldP spid="51" grpId="0"/>
      <p:bldP spid="52" grpId="0" animBg="1"/>
      <p:bldP spid="43" grpId="0" animBg="1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338936" cy="2801466"/>
          </a:xfrm>
        </p:spPr>
        <p:txBody>
          <a:bodyPr>
            <a:noAutofit/>
          </a:bodyPr>
          <a:lstStyle/>
          <a:p>
            <a:r>
              <a:rPr lang="ja-JP" altLang="en-US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いつまでも</a:t>
            </a:r>
            <a:r>
              <a:rPr lang="en-US" altLang="ja-JP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ja-JP" altLang="en-US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終わらない借金が</a:t>
            </a:r>
            <a:r>
              <a:rPr lang="en-US" altLang="ja-JP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ja-JP" altLang="en-US" sz="4400" dirty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  <a:latin typeface="HGP創英角ﾎﾟｯﾌﾟ体" pitchFamily="50" charset="-128"/>
                <a:ea typeface="HGP創英角ﾎﾟｯﾌﾟ体" pitchFamily="50" charset="-128"/>
              </a:rPr>
              <a:t>あるんだね</a:t>
            </a:r>
            <a:endParaRPr kumimoji="1" lang="ja-JP" altLang="en-US" sz="4400" dirty="0">
              <a:ln w="6350">
                <a:solidFill>
                  <a:srgbClr val="FF3399"/>
                </a:solidFill>
              </a:ln>
              <a:solidFill>
                <a:srgbClr val="FF3399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4" name="Picture 2" descr="D:\Users\b27055\Desktop\20150623\P23_トラブルの泉③（ぼくがはらうの！？）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0"/>
            <a:ext cx="400251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13176"/>
            <a:ext cx="2610289" cy="130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987824" y="5085184"/>
            <a:ext cx="58897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言われるままの、</a:t>
            </a:r>
            <a:endParaRPr kumimoji="1" lang="en-US" altLang="ja-JP" sz="36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人任せの返済計画はダメだよ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0" y="0"/>
            <a:ext cx="3780420" cy="1399032"/>
          </a:xfrm>
        </p:spPr>
        <p:txBody>
          <a:bodyPr>
            <a:noAutofit/>
          </a:bodyPr>
          <a:lstStyle/>
          <a:p>
            <a:r>
              <a:rPr kumimoji="1" lang="ja-JP" alt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トイチ</a:t>
            </a:r>
            <a:r>
              <a:rPr kumimoji="1" lang="ja-JP" altLang="en-US" sz="4400" dirty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5402" y="0"/>
            <a:ext cx="465486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高金利といえば</a:t>
            </a:r>
            <a:r>
              <a:rPr kumimoji="1" lang="ja-JP" altLang="en-US" sz="4200" b="0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49700" y="3699030"/>
            <a:ext cx="4885063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年利にしてみると</a:t>
            </a:r>
            <a:r>
              <a:rPr kumimoji="1" lang="ja-JP" altLang="en-US" sz="4200" b="0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　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495255" y="2708920"/>
            <a:ext cx="6822250" cy="139903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i="0" u="none" strike="noStrike" kern="120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10</a:t>
            </a:r>
            <a:r>
              <a:rPr kumimoji="1" lang="ja-JP" altLang="en-US" sz="5400" i="0" u="none" strike="noStrike" kern="120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日で</a:t>
            </a:r>
            <a:r>
              <a:rPr kumimoji="1" lang="en-US" altLang="ja-JP" sz="5400" i="0" u="none" strike="noStrike" kern="120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1</a:t>
            </a:r>
            <a:r>
              <a:rPr kumimoji="1" lang="ja-JP" altLang="en-US" sz="5400" i="0" u="none" strike="noStrike" kern="120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  <a:cs typeface="+mj-cs"/>
              </a:rPr>
              <a:t>割の利息</a:t>
            </a:r>
            <a:r>
              <a:rPr kumimoji="1" lang="ja-JP" altLang="en-US" sz="3600" b="0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　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3379367" y="1399032"/>
            <a:ext cx="2745304" cy="1035114"/>
          </a:xfrm>
          <a:prstGeom prst="wedgeRoundRectCallout">
            <a:avLst>
              <a:gd name="adj1" fmla="val 92273"/>
              <a:gd name="adj2" fmla="val -2726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ボクもよく使ってます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-49700" y="5800037"/>
            <a:ext cx="9193700" cy="10887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</a:t>
            </a: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j-cs"/>
              </a:rPr>
              <a:t>　</a:t>
            </a:r>
            <a:r>
              <a:rPr kumimoji="1" lang="ja-JP" altLang="en-US" sz="42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-108520" y="2112375"/>
            <a:ext cx="306034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意味は？</a:t>
            </a:r>
            <a:r>
              <a:rPr kumimoji="1" lang="ja-JP" altLang="en-US" sz="4200" b="0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　</a:t>
            </a:r>
          </a:p>
        </p:txBody>
      </p:sp>
      <p:pic>
        <p:nvPicPr>
          <p:cNvPr id="12" name="Picture 2" descr="F:\20150618\P38_ヤミ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040" y="550058"/>
            <a:ext cx="303245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820972" y="4912298"/>
            <a:ext cx="81724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１０％</a:t>
            </a:r>
            <a:r>
              <a:rPr kumimoji="1" lang="en-US" altLang="ja-JP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÷10</a:t>
            </a:r>
            <a:r>
              <a:rPr kumimoji="1" lang="ja-JP" altLang="en-US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kumimoji="1" lang="en-US" altLang="ja-JP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×365</a:t>
            </a:r>
            <a:r>
              <a:rPr kumimoji="1" lang="ja-JP" altLang="en-US" sz="44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日＝３６５％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066000" y="5928909"/>
            <a:ext cx="17716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２０％</a:t>
            </a:r>
            <a:endParaRPr lang="ja-JP" altLang="en-US" sz="4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3896925" y="6052020"/>
            <a:ext cx="48478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を超えるのはすべて違法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 animBg="1"/>
      <p:bldP spid="9" grpId="0" animBg="1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9386" y="0"/>
            <a:ext cx="8280920" cy="866251"/>
          </a:xfrm>
        </p:spPr>
        <p:txBody>
          <a:bodyPr>
            <a:normAutofit/>
          </a:bodyPr>
          <a:lstStyle/>
          <a:p>
            <a:r>
              <a:rPr lang="ja-JP" altLang="en-US" sz="4400" b="1" dirty="0">
                <a:latin typeface="HGP創英角ｺﾞｼｯｸUB" pitchFamily="50" charset="-128"/>
                <a:ea typeface="HGP創英角ｺﾞｼｯｸUB" pitchFamily="50" charset="-128"/>
              </a:rPr>
              <a:t>下の</a:t>
            </a:r>
            <a:r>
              <a:rPr kumimoji="1" lang="ja-JP" altLang="en-US" sz="4400" b="1" dirty="0">
                <a:latin typeface="HGP創英角ｺﾞｼｯｸUB" pitchFamily="50" charset="-128"/>
                <a:ea typeface="HGP創英角ｺﾞｼｯｸUB" pitchFamily="50" charset="-128"/>
              </a:rPr>
              <a:t>グラフには到底入らない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376644" y="0"/>
            <a:ext cx="7515835" cy="5724255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09685" y="605300"/>
            <a:ext cx="8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ｺﾞｼｯｸUB" pitchFamily="50" charset="-128"/>
                <a:ea typeface="HGP創英角ｺﾞｼｯｸUB" pitchFamily="50" charset="-128"/>
              </a:rPr>
              <a:t>３００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7497325" y="5724255"/>
            <a:ext cx="1395155" cy="4110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097909" y="1075957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違法金利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791580" y="5544235"/>
            <a:ext cx="6840760" cy="1378713"/>
            <a:chOff x="791580" y="5544235"/>
            <a:chExt cx="6840760" cy="1378713"/>
          </a:xfrm>
        </p:grpSpPr>
        <p:grpSp>
          <p:nvGrpSpPr>
            <p:cNvPr id="3" name="グループ化 33"/>
            <p:cNvGrpSpPr/>
            <p:nvPr/>
          </p:nvGrpSpPr>
          <p:grpSpPr>
            <a:xfrm>
              <a:off x="791580" y="5544235"/>
              <a:ext cx="6840760" cy="1378713"/>
              <a:chOff x="251520" y="-860269"/>
              <a:chExt cx="8415935" cy="15305598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971600" y="998730"/>
                <a:ext cx="7695855" cy="4635515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6" name="直線コネクタ 5"/>
              <p:cNvCxnSpPr/>
              <p:nvPr/>
            </p:nvCxnSpPr>
            <p:spPr>
              <a:xfrm>
                <a:off x="1016605" y="3429000"/>
                <a:ext cx="765085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7"/>
              <p:cNvCxnSpPr/>
              <p:nvPr/>
            </p:nvCxnSpPr>
            <p:spPr>
              <a:xfrm>
                <a:off x="1016605" y="1268760"/>
                <a:ext cx="765085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/>
              <p:cNvCxnSpPr/>
              <p:nvPr/>
            </p:nvCxnSpPr>
            <p:spPr>
              <a:xfrm>
                <a:off x="971600" y="2348880"/>
                <a:ext cx="765085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971600" y="4464115"/>
                <a:ext cx="765085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テキスト ボックス 10"/>
              <p:cNvSpPr txBox="1"/>
              <p:nvPr/>
            </p:nvSpPr>
            <p:spPr>
              <a:xfrm>
                <a:off x="251520" y="-860269"/>
                <a:ext cx="709105" cy="712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２０</a:t>
                </a: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17624" y="2637050"/>
                <a:ext cx="514558" cy="2419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latin typeface="HGP創英角ｺﾞｼｯｸUB" pitchFamily="50" charset="-128"/>
                    <a:ea typeface="HGP創英角ｺﾞｼｯｸUB" pitchFamily="50" charset="-128"/>
                  </a:rPr>
                  <a:t>％</a:t>
                </a: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1201752" y="5724251"/>
                <a:ext cx="681563" cy="785850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400" dirty="0">
                    <a:latin typeface="HGP創英角ｺﾞｼｯｸUB" pitchFamily="50" charset="-128"/>
                    <a:ea typeface="HGP創英角ｺﾞｼｯｸUB" pitchFamily="50" charset="-128"/>
                  </a:rPr>
                  <a:t>貯金</a:t>
                </a: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326877" y="5724251"/>
                <a:ext cx="681563" cy="785850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400" dirty="0">
                    <a:latin typeface="HGP創英角ｺﾞｼｯｸUB" pitchFamily="50" charset="-128"/>
                    <a:ea typeface="HGP創英角ｺﾞｼｯｸUB" pitchFamily="50" charset="-128"/>
                  </a:rPr>
                  <a:t>預金</a:t>
                </a: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3321943" y="5679246"/>
                <a:ext cx="1325262" cy="801867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住宅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ローン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endParaRPr kumimoji="1" lang="ja-JP" altLang="en-US" dirty="0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780880" y="5679246"/>
                <a:ext cx="984480" cy="8694901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カード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ローン</a:t>
                </a: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5906006" y="5679246"/>
                <a:ext cx="984480" cy="823221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クレ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ジット</a:t>
                </a: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7121141" y="5679246"/>
                <a:ext cx="984480" cy="8766083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キャッ</a:t>
                </a:r>
                <a:endParaRPr kumimoji="1" lang="en-US" altLang="ja-JP" sz="2000" b="1" dirty="0">
                  <a:latin typeface="HGP創英角ｺﾞｼｯｸUB" pitchFamily="50" charset="-128"/>
                  <a:ea typeface="HGP創英角ｺﾞｼｯｸUB" pitchFamily="50" charset="-128"/>
                </a:endParaRPr>
              </a:p>
              <a:p>
                <a:r>
                  <a:rPr kumimoji="1" lang="ja-JP" altLang="en-US" sz="2000" b="1" dirty="0">
                    <a:latin typeface="HGP創英角ｺﾞｼｯｸUB" pitchFamily="50" charset="-128"/>
                    <a:ea typeface="HGP創英角ｺﾞｼｯｸUB" pitchFamily="50" charset="-128"/>
                  </a:rPr>
                  <a:t>シング</a:t>
                </a:r>
              </a:p>
            </p:txBody>
          </p:sp>
          <p:cxnSp>
            <p:nvCxnSpPr>
              <p:cNvPr id="24" name="直線コネクタ 23"/>
              <p:cNvCxnSpPr/>
              <p:nvPr/>
            </p:nvCxnSpPr>
            <p:spPr>
              <a:xfrm>
                <a:off x="1466655" y="5589240"/>
                <a:ext cx="450050" cy="0"/>
              </a:xfrm>
              <a:prstGeom prst="line">
                <a:avLst/>
              </a:prstGeom>
              <a:ln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2546775" y="5589240"/>
                <a:ext cx="450050" cy="0"/>
              </a:xfrm>
              <a:prstGeom prst="line">
                <a:avLst/>
              </a:prstGeom>
              <a:ln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8" name="正方形/長方形 27"/>
              <p:cNvSpPr/>
              <p:nvPr/>
            </p:nvSpPr>
            <p:spPr>
              <a:xfrm>
                <a:off x="5022050" y="2837208"/>
                <a:ext cx="540060" cy="27975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6237185" y="2348880"/>
                <a:ext cx="540060" cy="328536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7362310" y="1538790"/>
                <a:ext cx="540060" cy="40954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3" name="正方形/長方形 42"/>
            <p:cNvSpPr/>
            <p:nvPr/>
          </p:nvSpPr>
          <p:spPr>
            <a:xfrm>
              <a:off x="3826883" y="6070294"/>
              <a:ext cx="363144" cy="3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402050" y="2400462"/>
            <a:ext cx="8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ｺﾞｼｯｸUB" pitchFamily="50" charset="-128"/>
                <a:ea typeface="HGP創英角ｺﾞｼｯｸUB" pitchFamily="50" charset="-128"/>
              </a:rPr>
              <a:t>２００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31540" y="4110096"/>
            <a:ext cx="8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ｺﾞｼｯｸUB" pitchFamily="50" charset="-128"/>
                <a:ea typeface="HGP創英角ｺﾞｼｯｸUB" pitchFamily="50" charset="-128"/>
              </a:rPr>
              <a:t>１００</a:t>
            </a:r>
          </a:p>
        </p:txBody>
      </p:sp>
      <p:cxnSp>
        <p:nvCxnSpPr>
          <p:cNvPr id="48" name="直線コネクタ 47"/>
          <p:cNvCxnSpPr/>
          <p:nvPr/>
        </p:nvCxnSpPr>
        <p:spPr>
          <a:xfrm>
            <a:off x="1327789" y="2618910"/>
            <a:ext cx="756084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1376886" y="773705"/>
            <a:ext cx="756084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1413467" y="4284095"/>
            <a:ext cx="756084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 flipH="1">
            <a:off x="7902369" y="0"/>
            <a:ext cx="765085" cy="61409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ト</a:t>
            </a:r>
            <a:endParaRPr kumimoji="1" lang="en-US" altLang="ja-JP" sz="3200" b="1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イ</a:t>
            </a:r>
            <a:endParaRPr kumimoji="1" lang="en-US" altLang="ja-JP" sz="3200" b="1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チ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82081" y="14363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496474" y="6077296"/>
            <a:ext cx="1169551" cy="9677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ヤミ</a:t>
            </a:r>
            <a:endParaRPr kumimoji="1" lang="en-US" altLang="ja-JP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 animBg="1"/>
      <p:bldP spid="37" grpId="0"/>
      <p:bldP spid="38" grpId="0" animBg="1"/>
      <p:bldP spid="42" grpId="0"/>
      <p:bldP spid="45" grpId="0"/>
      <p:bldP spid="46" grpId="0"/>
      <p:bldP spid="39" grpId="0" animBg="1"/>
      <p:bldP spid="51" grpId="0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F:\20150618\P38_軽くん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88640"/>
            <a:ext cx="2235913" cy="323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2276745" y="323655"/>
            <a:ext cx="6615735" cy="1845205"/>
          </a:xfrm>
          <a:prstGeom prst="wedgeRoundRectCallout">
            <a:avLst>
              <a:gd name="adj1" fmla="val -56052"/>
              <a:gd name="adj2" fmla="val -419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/>
              <a:t>ヤミ金からトヨンで</a:t>
            </a:r>
            <a:endParaRPr kumimoji="1" lang="en-US" altLang="ja-JP" sz="4000" b="1" dirty="0"/>
          </a:p>
          <a:p>
            <a:pPr algn="ctr"/>
            <a:r>
              <a:rPr lang="en-US" altLang="ja-JP" sz="4000" b="1" dirty="0"/>
              <a:t>3</a:t>
            </a:r>
            <a:r>
              <a:rPr kumimoji="1" lang="en-US" altLang="ja-JP" sz="4000" b="1" dirty="0"/>
              <a:t>0</a:t>
            </a:r>
            <a:r>
              <a:rPr kumimoji="1" lang="ja-JP" altLang="en-US" sz="4000" b="1" dirty="0"/>
              <a:t>万円</a:t>
            </a:r>
            <a:r>
              <a:rPr lang="ja-JP" altLang="en-US" sz="4000" b="1" dirty="0"/>
              <a:t>借りた時</a:t>
            </a:r>
            <a:r>
              <a:rPr kumimoji="1" lang="ja-JP" altLang="en-US" sz="4000" b="1" dirty="0"/>
              <a:t>、</a:t>
            </a:r>
            <a:endParaRPr kumimoji="1" lang="en-US" altLang="ja-JP" sz="4000" b="1" dirty="0"/>
          </a:p>
          <a:p>
            <a:pPr algn="ctr"/>
            <a:r>
              <a:rPr kumimoji="1" lang="en-US" altLang="ja-JP" sz="4000" b="1" dirty="0">
                <a:solidFill>
                  <a:srgbClr val="FF66FF"/>
                </a:solidFill>
              </a:rPr>
              <a:t>10</a:t>
            </a:r>
            <a:r>
              <a:rPr kumimoji="1" lang="ja-JP" altLang="en-US" sz="4000" b="1" dirty="0">
                <a:solidFill>
                  <a:srgbClr val="FF66FF"/>
                </a:solidFill>
              </a:rPr>
              <a:t>日</a:t>
            </a:r>
            <a:r>
              <a:rPr kumimoji="1" lang="ja-JP" altLang="en-US" sz="4000" b="1" dirty="0"/>
              <a:t>後の利息は？</a:t>
            </a:r>
            <a:endParaRPr kumimoji="1" lang="ja-JP" altLang="en-US" sz="36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61474" y="3168834"/>
            <a:ext cx="72908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120,000</a:t>
            </a:r>
            <a:r>
              <a:rPr kumimoji="1" lang="ja-JP" altLang="en-US" sz="8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円</a:t>
            </a:r>
          </a:p>
        </p:txBody>
      </p:sp>
      <p:sp>
        <p:nvSpPr>
          <p:cNvPr id="9" name="角丸四角形吹き出し 8"/>
          <p:cNvSpPr/>
          <p:nvPr/>
        </p:nvSpPr>
        <p:spPr>
          <a:xfrm>
            <a:off x="2289950" y="309138"/>
            <a:ext cx="6615735" cy="1950991"/>
          </a:xfrm>
          <a:prstGeom prst="wedgeRoundRectCallout">
            <a:avLst>
              <a:gd name="adj1" fmla="val -57080"/>
              <a:gd name="adj2" fmla="val -3400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b="1" dirty="0"/>
              <a:t>ヤミ金は絶対</a:t>
            </a:r>
            <a:endParaRPr kumimoji="1" lang="en-US" altLang="ja-JP" sz="6000" b="1" dirty="0"/>
          </a:p>
          <a:p>
            <a:pPr algn="ctr"/>
            <a:r>
              <a:rPr lang="ja-JP" altLang="en-US" sz="6000" b="1" dirty="0"/>
              <a:t>だめだよ！</a:t>
            </a:r>
            <a:endParaRPr kumimoji="1" lang="ja-JP" altLang="en-US" sz="5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4680" y="4232923"/>
            <a:ext cx="40398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kumimoji="1" lang="ja-JP" altLang="en-US" sz="4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rPr>
              <a:t>年後には</a:t>
            </a:r>
            <a:endParaRPr lang="ja-JP" altLang="en-US" sz="4400" b="1" dirty="0">
              <a:solidFill>
                <a:srgbClr val="FFFF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kumimoji="1" lang="en-US" altLang="ja-JP" sz="6600" dirty="0"/>
          </a:p>
        </p:txBody>
      </p:sp>
      <p:sp>
        <p:nvSpPr>
          <p:cNvPr id="7" name="正方形/長方形 6"/>
          <p:cNvSpPr/>
          <p:nvPr/>
        </p:nvSpPr>
        <p:spPr>
          <a:xfrm>
            <a:off x="1466655" y="5395261"/>
            <a:ext cx="85324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4,380,000</a:t>
            </a:r>
            <a:r>
              <a:rPr lang="ja-JP" altLang="en-US" sz="8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86635" y="4914165"/>
            <a:ext cx="7394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300,000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×0.4÷10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日</a:t>
            </a:r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×365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日＝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76645" y="2618910"/>
            <a:ext cx="4097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300,000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円</a:t>
            </a:r>
            <a:r>
              <a:rPr kumimoji="1" lang="en-US" altLang="ja-JP" sz="3600" dirty="0">
                <a:latin typeface="HGP創英角ｺﾞｼｯｸUB" pitchFamily="50" charset="-128"/>
                <a:ea typeface="HGP創英角ｺﾞｼｯｸUB" pitchFamily="50" charset="-128"/>
              </a:rPr>
              <a:t>×0.4</a:t>
            </a:r>
            <a:r>
              <a:rPr kumimoji="1"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  <p:bldP spid="9" grpId="0" animBg="1"/>
      <p:bldP spid="6" grpId="0"/>
      <p:bldP spid="7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738136" y="4014065"/>
            <a:ext cx="394050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4400" dirty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金利には</a:t>
            </a:r>
            <a:endParaRPr lang="en-US" altLang="ja-JP" sz="4400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400" dirty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敏感になるぞ！</a:t>
            </a:r>
          </a:p>
        </p:txBody>
      </p:sp>
      <p:pic>
        <p:nvPicPr>
          <p:cNvPr id="10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170" y="4914165"/>
            <a:ext cx="2610289" cy="130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20150618\P38_ヤミ金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862" y="863715"/>
            <a:ext cx="3338344" cy="3666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円形吹き出し 10"/>
          <p:cNvSpPr/>
          <p:nvPr/>
        </p:nvSpPr>
        <p:spPr>
          <a:xfrm>
            <a:off x="3006228" y="413664"/>
            <a:ext cx="5571217" cy="2745305"/>
          </a:xfrm>
          <a:prstGeom prst="wedgeEllipseCallout">
            <a:avLst>
              <a:gd name="adj1" fmla="val -66546"/>
              <a:gd name="adj2" fmla="val 13315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返済のための</a:t>
            </a:r>
            <a:endParaRPr lang="en-US" altLang="ja-JP" sz="3600" b="1" dirty="0"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3600" b="1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キャッシングは</a:t>
            </a:r>
            <a:endParaRPr lang="en-US" altLang="ja-JP" sz="3600" b="1" dirty="0"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3600" b="1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FF33CC"/>
                </a:solidFill>
                <a:latin typeface="HGP創英角ｺﾞｼｯｸUB" pitchFamily="50" charset="-128"/>
                <a:ea typeface="HGP創英角ｺﾞｼｯｸUB" pitchFamily="50" charset="-128"/>
              </a:rPr>
              <a:t>ヤミ金への入り口</a:t>
            </a:r>
            <a:r>
              <a:rPr lang="ja-JP" altLang="en-US" sz="3600" b="1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さ</a:t>
            </a:r>
            <a:endParaRPr lang="en-US" altLang="ja-JP" sz="3600" b="1" dirty="0"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78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66755" y="2303875"/>
            <a:ext cx="5085565" cy="1215135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　</a:t>
            </a:r>
            <a:r>
              <a:rPr kumimoji="1" lang="ja-JP" altLang="en-US" sz="6000" b="1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質問です</a:t>
            </a:r>
            <a:endParaRPr kumimoji="1" lang="ja-JP" altLang="en-US" sz="4400" b="1" dirty="0">
              <a:solidFill>
                <a:srgbClr val="FFC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44244452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1207" y="6289870"/>
            <a:ext cx="7989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日本弁護士連合会消費者問題対策委員会</a:t>
            </a:r>
            <a:endParaRPr kumimoji="1" lang="en-US" altLang="ja-JP" sz="1400" dirty="0"/>
          </a:p>
          <a:p>
            <a:r>
              <a:rPr lang="ja-JP" altLang="en-US" sz="1400" dirty="0"/>
              <a:t>「</a:t>
            </a:r>
            <a:r>
              <a:rPr lang="en-US" altLang="ja-JP" sz="1400" dirty="0" smtClean="0"/>
              <a:t>2020</a:t>
            </a:r>
            <a:r>
              <a:rPr lang="ja-JP" altLang="en-US" sz="1400" dirty="0" smtClean="0"/>
              <a:t>年</a:t>
            </a:r>
            <a:r>
              <a:rPr lang="ja-JP" altLang="en-US" sz="1400" dirty="0"/>
              <a:t>破産</a:t>
            </a:r>
            <a:r>
              <a:rPr lang="ja-JP" altLang="en-US" sz="1200" dirty="0"/>
              <a:t>事件</a:t>
            </a:r>
            <a:r>
              <a:rPr lang="ja-JP" altLang="en-US" sz="1400" dirty="0"/>
              <a:t>及び個人再生事件記録調査」</a:t>
            </a:r>
            <a:r>
              <a:rPr lang="ja-JP" altLang="en-US" sz="1400" dirty="0" smtClean="0"/>
              <a:t>の</a:t>
            </a:r>
            <a:r>
              <a:rPr kumimoji="1" lang="ja-JP" altLang="en-US" sz="1400" dirty="0" smtClean="0"/>
              <a:t>「</a:t>
            </a:r>
            <a:r>
              <a:rPr kumimoji="1" lang="ja-JP" altLang="en-US" sz="1400" dirty="0"/>
              <a:t>負債の原因」をもとに作成</a:t>
            </a: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719350"/>
              </p:ext>
            </p:extLst>
          </p:nvPr>
        </p:nvGraphicFramePr>
        <p:xfrm>
          <a:off x="431540" y="693419"/>
          <a:ext cx="8010890" cy="5750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9817452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20150618\P29_先生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87135" y="308865"/>
            <a:ext cx="2835315" cy="654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746575" y="1808820"/>
            <a:ext cx="560602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金利と法律に</a:t>
            </a:r>
            <a:endParaRPr lang="en-US" altLang="ja-JP" sz="6000" dirty="0">
              <a:solidFill>
                <a:srgbClr val="FFC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6000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強くなったかな？</a:t>
            </a:r>
            <a:endParaRPr lang="ja-JP" altLang="en-US" sz="6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61910" y="5319210"/>
            <a:ext cx="1648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おわり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3793" y="6219310"/>
            <a:ext cx="3624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©</a:t>
            </a:r>
            <a:r>
              <a:rPr kumimoji="1" lang="ja-JP" altLang="en-US" sz="1200" dirty="0" smtClean="0"/>
              <a:t>金融広報中央委員会</a:t>
            </a:r>
            <a:r>
              <a:rPr kumimoji="1" lang="en-US" altLang="ja-JP" sz="1200" dirty="0" smtClean="0"/>
              <a:t>2023</a:t>
            </a:r>
          </a:p>
          <a:p>
            <a:r>
              <a:rPr lang="ja-JP" altLang="en-US" sz="1200" dirty="0" smtClean="0"/>
              <a:t>授業での使用を除き、無断転載を禁じます。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46720" cy="84918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600" b="1" dirty="0">
                <a:solidFill>
                  <a:schemeClr val="tx1"/>
                </a:solidFill>
                <a:latin typeface="AR Pゴシック体S" pitchFamily="50" charset="-128"/>
                <a:ea typeface="AR Pゴシック体S" pitchFamily="50" charset="-128"/>
              </a:rPr>
              <a:t>1</a:t>
            </a:r>
            <a:r>
              <a:rPr kumimoji="1" lang="ja-JP" altLang="en-US" sz="3600" b="1" dirty="0">
                <a:solidFill>
                  <a:schemeClr val="tx1"/>
                </a:solidFill>
                <a:latin typeface="AR Pゴシック体S" pitchFamily="50" charset="-128"/>
                <a:ea typeface="AR Pゴシック体S" pitchFamily="50" charset="-128"/>
              </a:rPr>
              <a:t>万円の定期預金。</a:t>
            </a:r>
            <a:r>
              <a:rPr kumimoji="1" lang="en-US" altLang="ja-JP" sz="3600" b="1" dirty="0">
                <a:solidFill>
                  <a:schemeClr val="tx1"/>
                </a:solidFill>
                <a:latin typeface="AR Pゴシック体S" pitchFamily="50" charset="-128"/>
                <a:ea typeface="AR Pゴシック体S" pitchFamily="50" charset="-128"/>
              </a:rPr>
              <a:t>1</a:t>
            </a:r>
            <a:r>
              <a:rPr kumimoji="1" lang="ja-JP" altLang="en-US" sz="3600" b="1" dirty="0">
                <a:solidFill>
                  <a:schemeClr val="tx1"/>
                </a:solidFill>
                <a:latin typeface="AR Pゴシック体S" pitchFamily="50" charset="-128"/>
                <a:ea typeface="AR Pゴシック体S" pitchFamily="50" charset="-128"/>
              </a:rPr>
              <a:t>年後の利息は？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0" y="5013176"/>
            <a:ext cx="7831752" cy="1487056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altLang="ja-JP" sz="5400" b="1" dirty="0"/>
          </a:p>
          <a:p>
            <a:pPr algn="ctr">
              <a:buNone/>
            </a:pPr>
            <a:r>
              <a:rPr lang="ja-JP" altLang="en-US" sz="4400" b="1" dirty="0"/>
              <a:t>  </a:t>
            </a:r>
            <a:endParaRPr lang="en-US" altLang="ja-JP" sz="4400" b="1" dirty="0"/>
          </a:p>
          <a:p>
            <a:pPr>
              <a:buNone/>
            </a:pPr>
            <a:r>
              <a:rPr kumimoji="1" lang="ja-JP" altLang="en-US" sz="4400" b="1" dirty="0"/>
              <a:t>                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214414" y="1500174"/>
            <a:ext cx="7072362" cy="322497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solidFill>
                  <a:schemeClr val="bg1"/>
                </a:solidFill>
              </a:rPr>
              <a:t>　　　</a:t>
            </a:r>
            <a:endParaRPr kumimoji="1" lang="en-US" altLang="ja-JP" sz="6600" dirty="0">
              <a:solidFill>
                <a:schemeClr val="bg1"/>
              </a:solidFill>
            </a:endParaRPr>
          </a:p>
          <a:p>
            <a:pPr algn="ctr"/>
            <a:endParaRPr lang="en-US" altLang="ja-JP" sz="66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6600" dirty="0">
                <a:solidFill>
                  <a:schemeClr val="bg1"/>
                </a:solidFill>
              </a:rPr>
              <a:t>　　　　　</a:t>
            </a:r>
            <a:r>
              <a:rPr kumimoji="1" lang="ja-JP" altLang="en-US" sz="8800" dirty="0">
                <a:solidFill>
                  <a:schemeClr val="bg1"/>
                </a:solidFill>
              </a:rPr>
              <a:t>円</a:t>
            </a:r>
            <a:endParaRPr kumimoji="1" lang="ja-JP" altLang="en-US" sz="66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flipH="1">
            <a:off x="2231740" y="1556792"/>
            <a:ext cx="429347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9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0.2</a:t>
            </a:r>
            <a:endParaRPr kumimoji="1" lang="ja-JP" altLang="en-US" sz="199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5" y="4941168"/>
            <a:ext cx="8047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年利にすると、</a:t>
            </a:r>
            <a:endParaRPr kumimoji="1" lang="en-US" altLang="ja-JP" sz="4000" b="1" dirty="0"/>
          </a:p>
          <a:p>
            <a:r>
              <a:rPr kumimoji="1" lang="en-US" altLang="ja-JP" sz="4000" b="1" dirty="0" smtClean="0"/>
              <a:t>0.2÷10000×100</a:t>
            </a:r>
            <a:r>
              <a:rPr kumimoji="1" lang="ja-JP" altLang="en-US" sz="4000" b="1" dirty="0" smtClean="0"/>
              <a:t>＝　</a:t>
            </a:r>
            <a:r>
              <a:rPr kumimoji="1" lang="ja-JP" altLang="en-US" sz="4000" b="1" dirty="0"/>
              <a:t>　　</a:t>
            </a:r>
            <a:r>
              <a:rPr kumimoji="1" lang="ja-JP" altLang="en-US" sz="4000" b="1" dirty="0" smtClean="0"/>
              <a:t> ％</a:t>
            </a:r>
            <a:r>
              <a:rPr kumimoji="1" lang="ja-JP" altLang="en-US" sz="4000" b="1" dirty="0"/>
              <a:t>　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2050" y="5433610"/>
            <a:ext cx="2025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0.002</a:t>
            </a:r>
            <a:r>
              <a:rPr kumimoji="1" lang="ja-JP" altLang="en-US" sz="4800" b="1" dirty="0"/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8640"/>
            <a:ext cx="9644130" cy="1399032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kumimoji="1" lang="ja-JP" altLang="en-US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万円をカードでキャッシング。</a:t>
            </a:r>
            <a:r>
              <a:rPr kumimoji="1" lang="en-US" altLang="ja-JP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1" lang="en-US" altLang="ja-JP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en-US" altLang="ja-JP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lang="ja-JP" altLang="en-US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年後の</a:t>
            </a:r>
            <a:r>
              <a:rPr kumimoji="1" lang="ja-JP" altLang="en-US" sz="4800" b="1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利息は？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kumimoji="1" lang="ja-JP" altLang="en-US" sz="5400" b="1" dirty="0"/>
              <a:t>１．  　     ２円</a:t>
            </a:r>
            <a:endParaRPr kumimoji="1" lang="en-US" altLang="ja-JP" sz="5400" b="1" dirty="0"/>
          </a:p>
          <a:p>
            <a:pPr algn="ctr">
              <a:buNone/>
            </a:pPr>
            <a:r>
              <a:rPr lang="ja-JP" altLang="en-US" sz="5400" b="1" dirty="0"/>
              <a:t>２</a:t>
            </a:r>
            <a:r>
              <a:rPr lang="en-US" altLang="ja-JP" sz="5400" b="1" dirty="0"/>
              <a:t>.</a:t>
            </a:r>
            <a:r>
              <a:rPr lang="ja-JP" altLang="en-US" sz="5400" b="1" dirty="0"/>
              <a:t>　  １００円</a:t>
            </a:r>
            <a:endParaRPr lang="en-US" altLang="ja-JP" sz="5400" b="1" dirty="0"/>
          </a:p>
          <a:p>
            <a:pPr algn="ctr">
              <a:buNone/>
            </a:pPr>
            <a:r>
              <a:rPr kumimoji="1" lang="ja-JP" altLang="en-US" sz="5400" b="1" dirty="0"/>
              <a:t>３．</a:t>
            </a:r>
            <a:r>
              <a:rPr lang="ja-JP" altLang="en-US" sz="5400" b="1" dirty="0"/>
              <a:t>１０００円</a:t>
            </a:r>
            <a:endParaRPr kumimoji="1" lang="en-US" altLang="ja-JP" sz="5400" b="1" dirty="0"/>
          </a:p>
          <a:p>
            <a:pPr algn="ctr">
              <a:buNone/>
            </a:pPr>
            <a:r>
              <a:rPr lang="ja-JP" altLang="en-US" sz="5400" b="1" dirty="0"/>
              <a:t>４．１８００円</a:t>
            </a:r>
            <a:endParaRPr lang="en-US" altLang="ja-JP" sz="5400" b="1" dirty="0"/>
          </a:p>
          <a:p>
            <a:pPr algn="ctr">
              <a:buNone/>
            </a:pPr>
            <a:r>
              <a:rPr lang="ja-JP" altLang="en-US" sz="4400" b="1" dirty="0"/>
              <a:t>  </a:t>
            </a:r>
            <a:endParaRPr lang="en-US" altLang="ja-JP" sz="4400" b="1" dirty="0"/>
          </a:p>
          <a:p>
            <a:pPr>
              <a:buNone/>
            </a:pPr>
            <a:r>
              <a:rPr kumimoji="1" lang="ja-JP" altLang="en-US" sz="4400" b="1" dirty="0"/>
              <a:t>                </a:t>
            </a:r>
          </a:p>
        </p:txBody>
      </p:sp>
      <p:sp>
        <p:nvSpPr>
          <p:cNvPr id="4" name="円/楕円 3"/>
          <p:cNvSpPr/>
          <p:nvPr/>
        </p:nvSpPr>
        <p:spPr>
          <a:xfrm>
            <a:off x="1979712" y="5013176"/>
            <a:ext cx="928694" cy="85725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ja-JP" altLang="en-US" sz="7200" b="1" dirty="0">
                <a:latin typeface="HGP創英角ｺﾞｼｯｸUB" pitchFamily="50" charset="-128"/>
                <a:ea typeface="HGP創英角ｺﾞｼｯｸUB" pitchFamily="50" charset="-128"/>
              </a:rPr>
              <a:t>年利で比較してみよう</a:t>
            </a:r>
            <a:endParaRPr kumimoji="1" lang="ja-JP" altLang="en-US" sz="72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39552" y="2060848"/>
            <a:ext cx="8229600" cy="1399032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1" i="0" u="none" strike="noStrike" kern="1200" normalizeH="0" baseline="0" noProof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預ける時は</a:t>
            </a:r>
            <a:r>
              <a:rPr kumimoji="1" lang="en-US" altLang="ja-JP" sz="72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0.002</a:t>
            </a:r>
            <a:r>
              <a:rPr kumimoji="1" lang="ja-JP" altLang="en-US" sz="72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％</a:t>
            </a:r>
            <a:endParaRPr kumimoji="1" lang="ja-JP" altLang="en-US" sz="7200" b="1" i="0" u="none" strike="noStrike" kern="1200" normalizeH="0" baseline="0" noProof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11560" y="3789040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1" i="0" u="none" strike="noStrike" kern="1200" spc="50" normalizeH="0" baseline="0" noProof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借りる時は</a:t>
            </a:r>
            <a:r>
              <a:rPr kumimoji="1" lang="en-US" altLang="ja-JP" sz="7200" b="1" i="0" u="none" strike="noStrike" kern="1200" spc="50" normalizeH="0" baseline="0" noProof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18</a:t>
            </a:r>
            <a:r>
              <a:rPr kumimoji="1" lang="ja-JP" altLang="en-US" sz="7200" b="1" i="0" u="none" strike="noStrike" kern="1200" spc="50" normalizeH="0" baseline="0" noProof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510" y="692696"/>
            <a:ext cx="6255695" cy="3168352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ja-JP" sz="6600" b="1" dirty="0"/>
              <a:t/>
            </a:r>
            <a:br>
              <a:rPr lang="en-US" altLang="ja-JP" sz="6600" b="1" dirty="0"/>
            </a:br>
            <a:r>
              <a:rPr lang="en-US" altLang="ja-JP" sz="6600" b="1" dirty="0"/>
              <a:t/>
            </a:r>
            <a:br>
              <a:rPr lang="en-US" altLang="ja-JP" sz="6600" b="1" dirty="0"/>
            </a:br>
            <a:r>
              <a:rPr lang="ja-JP" altLang="en-US" sz="8900" b="1" dirty="0">
                <a:solidFill>
                  <a:schemeClr val="tx1">
                    <a:lumMod val="9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借りる時は</a:t>
            </a:r>
            <a:r>
              <a:rPr lang="en-US" altLang="ja-JP" sz="8900" b="1" dirty="0">
                <a:solidFill>
                  <a:schemeClr val="tx1">
                    <a:lumMod val="9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8900" b="1" dirty="0">
                <a:solidFill>
                  <a:schemeClr val="tx1">
                    <a:lumMod val="9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8900" b="1" dirty="0">
                <a:solidFill>
                  <a:schemeClr val="tx1">
                    <a:lumMod val="9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預ける時の</a:t>
            </a:r>
            <a:r>
              <a:rPr lang="ja-JP" altLang="en-US" sz="9600" b="1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ja-JP" altLang="en-US" sz="9600" b="1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ja-JP" altLang="en-US" sz="4400" b="1" dirty="0"/>
              <a:t/>
            </a:r>
            <a:br>
              <a:rPr lang="ja-JP" altLang="en-US" sz="4400" b="1" dirty="0"/>
            </a:br>
            <a:r>
              <a:rPr lang="ja-JP" altLang="en-US" sz="4400" b="1" dirty="0"/>
              <a:t/>
            </a:r>
            <a:br>
              <a:rPr lang="ja-JP" altLang="en-US" sz="4400" b="1" dirty="0"/>
            </a:b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7713" y="4005064"/>
            <a:ext cx="8965916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</a:t>
            </a:r>
            <a:r>
              <a:rPr kumimoji="1" lang="en-US" altLang="ja-JP" sz="10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,000</a:t>
            </a:r>
            <a:r>
              <a:rPr kumimoji="1" lang="ja-JP" altLang="en-US" sz="10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倍</a:t>
            </a:r>
            <a:r>
              <a:rPr kumimoji="1" lang="ja-JP" altLang="en-US" sz="10500" dirty="0"/>
              <a:t>の利率</a:t>
            </a:r>
          </a:p>
        </p:txBody>
      </p:sp>
      <p:pic>
        <p:nvPicPr>
          <p:cNvPr id="4" name="Picture 2" descr="D:\Users\b27055\Desktop\20150623\P23_トラブルの泉③（ぼくがはらうの！？）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135" y="593685"/>
            <a:ext cx="2767605" cy="316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角丸四角形 4"/>
          <p:cNvSpPr/>
          <p:nvPr/>
        </p:nvSpPr>
        <p:spPr>
          <a:xfrm>
            <a:off x="5832140" y="2663915"/>
            <a:ext cx="945105" cy="45005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請求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407007" y="323655"/>
            <a:ext cx="677108" cy="11326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ひぇー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1550" y="0"/>
            <a:ext cx="6050015" cy="866251"/>
          </a:xfrm>
        </p:spPr>
        <p:txBody>
          <a:bodyPr>
            <a:normAutofit/>
          </a:bodyPr>
          <a:lstStyle/>
          <a:p>
            <a:r>
              <a:rPr kumimoji="1" lang="ja-JP" altLang="en-US" sz="4400" b="1" dirty="0">
                <a:latin typeface="HGP創英角ｺﾞｼｯｸUB" pitchFamily="50" charset="-128"/>
                <a:ea typeface="HGP創英角ｺﾞｼｯｸUB" pitchFamily="50" charset="-128"/>
              </a:rPr>
              <a:t>グラフにしてみよう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71600" y="998730"/>
            <a:ext cx="7695855" cy="46355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016605" y="342900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16605" y="126876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971600" y="234888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971600" y="4464115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1520" y="108874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２０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6525" y="212385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１５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6525" y="329398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１０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1540" y="428409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５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1540" y="527420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０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1540" y="7287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％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67762" y="5724255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/>
              <a:t>貯金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92887" y="5724255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/>
              <a:t>預金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46875" y="5679250"/>
            <a:ext cx="1200329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住宅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ローン</a:t>
            </a:r>
            <a:endParaRPr kumimoji="1" lang="en-US" altLang="ja-JP" b="1" dirty="0"/>
          </a:p>
          <a:p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42030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カード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ローン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967155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クレ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ジット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82290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キャッ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シング</a:t>
            </a:r>
          </a:p>
        </p:txBody>
      </p:sp>
      <p:cxnSp>
        <p:nvCxnSpPr>
          <p:cNvPr id="24" name="直線コネクタ 23"/>
          <p:cNvCxnSpPr/>
          <p:nvPr/>
        </p:nvCxnSpPr>
        <p:spPr>
          <a:xfrm>
            <a:off x="1466655" y="5589240"/>
            <a:ext cx="45005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546775" y="5589240"/>
            <a:ext cx="45005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3896925" y="5369151"/>
            <a:ext cx="540060" cy="265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022050" y="2528900"/>
            <a:ext cx="540060" cy="3105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6237185" y="2348880"/>
            <a:ext cx="540060" cy="3285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7362310" y="1538792"/>
            <a:ext cx="540060" cy="4095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1016605" y="998730"/>
            <a:ext cx="2205245" cy="4635515"/>
          </a:xfrm>
          <a:prstGeom prst="rect">
            <a:avLst/>
          </a:prstGeom>
          <a:solidFill>
            <a:schemeClr val="accent3">
              <a:lumMod val="20000"/>
              <a:lumOff val="80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76645" y="1493785"/>
            <a:ext cx="145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2"/>
                </a:solidFill>
                <a:latin typeface="HGP創英角ｺﾞｼｯｸUB" pitchFamily="50" charset="-128"/>
                <a:ea typeface="HGP創英角ｺﾞｼｯｸUB" pitchFamily="50" charset="-128"/>
              </a:rPr>
              <a:t>預ける</a:t>
            </a:r>
            <a:endParaRPr kumimoji="1" lang="ja-JP" altLang="en-US" sz="3200" b="1" dirty="0">
              <a:solidFill>
                <a:schemeClr val="bg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66955" y="1493785"/>
            <a:ext cx="1375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借りる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1660" y="323655"/>
            <a:ext cx="6050015" cy="503675"/>
          </a:xfrm>
        </p:spPr>
        <p:txBody>
          <a:bodyPr>
            <a:noAutofit/>
          </a:bodyPr>
          <a:lstStyle/>
          <a:p>
            <a:r>
              <a:rPr kumimoji="1" lang="ja-JP" altLang="en-US" sz="4400" b="1" dirty="0">
                <a:latin typeface="HGP創英角ｺﾞｼｯｸUB" pitchFamily="50" charset="-128"/>
                <a:ea typeface="HGP創英角ｺﾞｼｯｸUB" pitchFamily="50" charset="-128"/>
              </a:rPr>
              <a:t>金利に制限はない？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71600" y="998730"/>
            <a:ext cx="7695855" cy="46355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016605" y="342900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16605" y="126876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971600" y="2348880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971600" y="4464115"/>
            <a:ext cx="7650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1520" y="108874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２０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6525" y="212385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１５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6525" y="329398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１０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1540" y="428409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５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1540" y="527420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０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1540" y="7287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％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67762" y="5724255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/>
              <a:t>貯金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92887" y="5724255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/>
              <a:t>預金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46875" y="5679250"/>
            <a:ext cx="1200329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住宅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ローン</a:t>
            </a:r>
            <a:endParaRPr kumimoji="1" lang="en-US" altLang="ja-JP" b="1" dirty="0"/>
          </a:p>
          <a:p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42030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カード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ローン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967155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クレ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ジット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82290" y="5679250"/>
            <a:ext cx="923330" cy="1001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/>
              <a:t>キャッ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シング</a:t>
            </a:r>
          </a:p>
        </p:txBody>
      </p:sp>
      <p:cxnSp>
        <p:nvCxnSpPr>
          <p:cNvPr id="24" name="直線コネクタ 23"/>
          <p:cNvCxnSpPr/>
          <p:nvPr/>
        </p:nvCxnSpPr>
        <p:spPr>
          <a:xfrm>
            <a:off x="1466655" y="5589240"/>
            <a:ext cx="4500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546775" y="5589240"/>
            <a:ext cx="4500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3896925" y="5364215"/>
            <a:ext cx="540060" cy="270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022050" y="2528900"/>
            <a:ext cx="540060" cy="3105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6237185" y="2348880"/>
            <a:ext cx="540060" cy="3285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7362310" y="1538790"/>
            <a:ext cx="540060" cy="4095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971600" y="1268760"/>
            <a:ext cx="7695855" cy="4365485"/>
          </a:xfrm>
          <a:prstGeom prst="rect">
            <a:avLst/>
          </a:prstGeom>
          <a:solidFill>
            <a:schemeClr val="accent5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971600" y="1538790"/>
            <a:ext cx="7695855" cy="4095455"/>
          </a:xfrm>
          <a:prstGeom prst="rect">
            <a:avLst/>
          </a:prstGeom>
          <a:solidFill>
            <a:schemeClr val="accent5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971600" y="2348880"/>
            <a:ext cx="7695855" cy="3285365"/>
          </a:xfrm>
          <a:prstGeom prst="rect">
            <a:avLst/>
          </a:prstGeom>
          <a:solidFill>
            <a:schemeClr val="accent5">
              <a:lumMod val="60000"/>
              <a:lumOff val="40000"/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/>
          <p:cNvCxnSpPr/>
          <p:nvPr/>
        </p:nvCxnSpPr>
        <p:spPr>
          <a:xfrm>
            <a:off x="993372" y="1268760"/>
            <a:ext cx="765085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51520" y="1448780"/>
            <a:ext cx="700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１８</a:t>
            </a:r>
          </a:p>
        </p:txBody>
      </p:sp>
      <p:pic>
        <p:nvPicPr>
          <p:cNvPr id="32" name="Picture 2" descr="F:\20150618\P38_アドバイスモグラ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635" y="4448912"/>
            <a:ext cx="1983849" cy="99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円形吹き出し 32"/>
          <p:cNvSpPr/>
          <p:nvPr/>
        </p:nvSpPr>
        <p:spPr>
          <a:xfrm>
            <a:off x="1286635" y="2708920"/>
            <a:ext cx="2475275" cy="1080120"/>
          </a:xfrm>
          <a:prstGeom prst="wedgeEllipseCallout">
            <a:avLst>
              <a:gd name="adj1" fmla="val -3554"/>
              <a:gd name="adj2" fmla="val 7752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P創英角ｺﾞｼｯｸUB" pitchFamily="50" charset="-128"/>
                <a:ea typeface="HGP創英角ｺﾞｼｯｸUB" pitchFamily="50" charset="-128"/>
              </a:rPr>
              <a:t>もちろん</a:t>
            </a:r>
            <a:r>
              <a:rPr kumimoji="1" lang="ja-JP" altLang="en-US" sz="36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あり</a:t>
            </a:r>
            <a:endParaRPr kumimoji="1" lang="ja-JP" altLang="en-US" sz="32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7" name="円形吹き出し 36"/>
          <p:cNvSpPr/>
          <p:nvPr/>
        </p:nvSpPr>
        <p:spPr>
          <a:xfrm>
            <a:off x="1267762" y="2708920"/>
            <a:ext cx="2520280" cy="1170130"/>
          </a:xfrm>
          <a:prstGeom prst="wedgeEllipseCallout">
            <a:avLst>
              <a:gd name="adj1" fmla="val -20"/>
              <a:gd name="adj2" fmla="val 6745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元本１０万円未満</a:t>
            </a:r>
          </a:p>
        </p:txBody>
      </p:sp>
      <p:sp>
        <p:nvSpPr>
          <p:cNvPr id="39" name="円形吹き出し 38"/>
          <p:cNvSpPr/>
          <p:nvPr/>
        </p:nvSpPr>
        <p:spPr>
          <a:xfrm>
            <a:off x="997732" y="2708920"/>
            <a:ext cx="3060340" cy="1305145"/>
          </a:xfrm>
          <a:prstGeom prst="wedgeEllipseCallout">
            <a:avLst>
              <a:gd name="adj1" fmla="val -5818"/>
              <a:gd name="adj2" fmla="val 6745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元本</a:t>
            </a:r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10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万以上</a:t>
            </a:r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万円未満</a:t>
            </a:r>
          </a:p>
        </p:txBody>
      </p:sp>
      <p:sp>
        <p:nvSpPr>
          <p:cNvPr id="40" name="円形吹き出し 39"/>
          <p:cNvSpPr/>
          <p:nvPr/>
        </p:nvSpPr>
        <p:spPr>
          <a:xfrm>
            <a:off x="1002550" y="2731422"/>
            <a:ext cx="3105345" cy="1350150"/>
          </a:xfrm>
          <a:prstGeom prst="wedgeEllipseCallout">
            <a:avLst>
              <a:gd name="adj1" fmla="val -7355"/>
              <a:gd name="adj2" fmla="val 6893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元本</a:t>
            </a:r>
            <a:r>
              <a:rPr kumimoji="1" lang="en-US" altLang="ja-JP" sz="2800" dirty="0"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万円以上</a:t>
            </a:r>
          </a:p>
        </p:txBody>
      </p:sp>
      <p:sp>
        <p:nvSpPr>
          <p:cNvPr id="41" name="円形吹き出し 40"/>
          <p:cNvSpPr/>
          <p:nvPr/>
        </p:nvSpPr>
        <p:spPr>
          <a:xfrm>
            <a:off x="980047" y="2708919"/>
            <a:ext cx="3150350" cy="1395155"/>
          </a:xfrm>
          <a:prstGeom prst="wedgeEllipseCallout">
            <a:avLst>
              <a:gd name="adj1" fmla="val -7398"/>
              <a:gd name="adj2" fmla="val 6787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上限金利</a:t>
            </a:r>
            <a:endParaRPr kumimoji="1" lang="en-US" altLang="ja-JP" sz="2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kumimoji="1" lang="en-US" altLang="ja-JP" sz="2800" dirty="0">
                <a:latin typeface="HGP創英角ｺﾞｼｯｸUB" pitchFamily="50" charset="-128"/>
                <a:ea typeface="HGP創英角ｺﾞｼｯｸUB" pitchFamily="50" charset="-128"/>
              </a:rPr>
              <a:t>20</a:t>
            </a:r>
            <a:r>
              <a:rPr kumimoji="1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366999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1" grpId="0"/>
      <p:bldP spid="33" grpId="0" animBg="1"/>
      <p:bldP spid="37" grpId="0" animBg="1"/>
      <p:bldP spid="39" grpId="0" animBg="1"/>
      <p:bldP spid="40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1286635" y="2033845"/>
            <a:ext cx="7650850" cy="46355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りそく</a:t>
            </a:r>
            <a:r>
              <a:rPr kumimoji="1" lang="ja-JP" altLang="en-US" dirty="0" err="1"/>
              <a:t>せいげんほう</a:t>
            </a:r>
            <a:endParaRPr kumimoji="1" lang="ja-JP" altLang="en-US" dirty="0"/>
          </a:p>
        </p:txBody>
      </p:sp>
      <p:pic>
        <p:nvPicPr>
          <p:cNvPr id="2" name="Picture 2" descr="F:\20150618\P29_先生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388"/>
          <a:stretch>
            <a:fillRect/>
          </a:stretch>
        </p:blipFill>
        <p:spPr bwMode="auto">
          <a:xfrm flipH="1">
            <a:off x="5877145" y="323655"/>
            <a:ext cx="2293890" cy="166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476545" y="188640"/>
            <a:ext cx="403187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利息制限法</a:t>
            </a:r>
            <a:endParaRPr lang="en-US" altLang="ja-JP" sz="6000" dirty="0">
              <a:solidFill>
                <a:srgbClr val="FFC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6000" dirty="0">
                <a:solidFill>
                  <a:srgbClr val="FFC000"/>
                </a:solidFill>
                <a:latin typeface="HGP創英角ｺﾞｼｯｸUB" pitchFamily="50" charset="-128"/>
                <a:ea typeface="HGP創英角ｺﾞｼｯｸUB" pitchFamily="50" charset="-128"/>
              </a:rPr>
              <a:t>出資法</a:t>
            </a:r>
            <a:endParaRPr lang="ja-JP" altLang="en-US" sz="7200" dirty="0"/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1646675" y="2213865"/>
            <a:ext cx="1" cy="3780420"/>
          </a:xfrm>
          <a:prstGeom prst="line">
            <a:avLst/>
          </a:prstGeom>
          <a:ln w="38100"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1511660" y="4104075"/>
            <a:ext cx="6210690" cy="1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681790" y="4509120"/>
            <a:ext cx="0" cy="1575175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691680" y="5949280"/>
            <a:ext cx="7065785" cy="0"/>
          </a:xfrm>
          <a:prstGeom prst="line">
            <a:avLst/>
          </a:prstGeom>
          <a:ln w="38100"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2681790" y="4329100"/>
            <a:ext cx="0" cy="157517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4724400" y="4734145"/>
            <a:ext cx="27621" cy="119421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3221850" y="4464115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18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  <p:cxnSp>
        <p:nvCxnSpPr>
          <p:cNvPr id="41" name="直線コネクタ 40"/>
          <p:cNvCxnSpPr/>
          <p:nvPr/>
        </p:nvCxnSpPr>
        <p:spPr>
          <a:xfrm>
            <a:off x="1556665" y="2348880"/>
            <a:ext cx="7020780" cy="45005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2996825" y="342900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出資法上限金利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75022" y="2438890"/>
            <a:ext cx="553998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刑事罰対象</a:t>
            </a:r>
          </a:p>
        </p:txBody>
      </p:sp>
      <p:cxnSp>
        <p:nvCxnSpPr>
          <p:cNvPr id="49" name="直線コネクタ 48"/>
          <p:cNvCxnSpPr/>
          <p:nvPr/>
        </p:nvCxnSpPr>
        <p:spPr>
          <a:xfrm>
            <a:off x="7722350" y="4104075"/>
            <a:ext cx="765085" cy="0"/>
          </a:xfrm>
          <a:prstGeom prst="line">
            <a:avLst/>
          </a:prstGeom>
          <a:ln w="38100">
            <a:solidFill>
              <a:srgbClr val="FF33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上矢印 54"/>
          <p:cNvSpPr/>
          <p:nvPr/>
        </p:nvSpPr>
        <p:spPr>
          <a:xfrm>
            <a:off x="7047275" y="2753925"/>
            <a:ext cx="675075" cy="1260140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上矢印 55"/>
          <p:cNvSpPr/>
          <p:nvPr/>
        </p:nvSpPr>
        <p:spPr>
          <a:xfrm>
            <a:off x="7857365" y="4104075"/>
            <a:ext cx="315035" cy="585065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172400" y="4104075"/>
            <a:ext cx="553998" cy="18893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超過分は無効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006715" y="6039290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10</a:t>
            </a:r>
            <a:r>
              <a:rPr kumimoji="1" lang="ja-JP" altLang="en-US" sz="24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万円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076945" y="6084295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kumimoji="1" lang="ja-JP" altLang="en-US" sz="2400" dirty="0">
                <a:solidFill>
                  <a:schemeClr val="tx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万円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691680" y="4149080"/>
            <a:ext cx="5940660" cy="1800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2816805" y="4149081"/>
            <a:ext cx="1800200" cy="2700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4617005" y="4149080"/>
            <a:ext cx="3015335" cy="5850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3" name="直線コネクタ 72"/>
          <p:cNvCxnSpPr/>
          <p:nvPr/>
        </p:nvCxnSpPr>
        <p:spPr>
          <a:xfrm>
            <a:off x="4617005" y="4689140"/>
            <a:ext cx="0" cy="126014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H="1">
            <a:off x="2816805" y="4419110"/>
            <a:ext cx="1" cy="148516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4617005" y="4689140"/>
            <a:ext cx="3015335" cy="27620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7632340" y="4734145"/>
            <a:ext cx="765085" cy="0"/>
          </a:xfrm>
          <a:prstGeom prst="line">
            <a:avLst/>
          </a:prstGeom>
          <a:ln w="38100">
            <a:solidFill>
              <a:srgbClr val="FF33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stCxn id="67" idx="1"/>
          </p:cNvCxnSpPr>
          <p:nvPr/>
        </p:nvCxnSpPr>
        <p:spPr>
          <a:xfrm>
            <a:off x="4617005" y="4441613"/>
            <a:ext cx="0" cy="292532"/>
          </a:xfrm>
          <a:prstGeom prst="line">
            <a:avLst/>
          </a:prstGeom>
          <a:ln w="3810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2816805" y="4149080"/>
            <a:ext cx="0" cy="292532"/>
          </a:xfrm>
          <a:prstGeom prst="line">
            <a:avLst/>
          </a:prstGeom>
          <a:ln w="3810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flipV="1">
            <a:off x="2816805" y="4419110"/>
            <a:ext cx="1800200" cy="5117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4707015" y="4194085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P創英角ｺﾞｼｯｸUB" pitchFamily="50" charset="-128"/>
                <a:ea typeface="HGP創英角ｺﾞｼｯｸUB" pitchFamily="50" charset="-128"/>
              </a:rPr>
              <a:t>利息制限法上限金利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871700" y="4194085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20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266855" y="4509120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18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517105" y="4734145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ｺﾞｼｯｸUB" pitchFamily="50" charset="-128"/>
                <a:ea typeface="HGP創英角ｺﾞｼｯｸUB" pitchFamily="50" charset="-128"/>
              </a:rPr>
              <a:t>15</a:t>
            </a:r>
            <a:r>
              <a:rPr kumimoji="1"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モジュール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1323</TotalTime>
  <Words>655</Words>
  <Application>Microsoft Office PowerPoint</Application>
  <PresentationFormat>画面に合わせる (4:3)</PresentationFormat>
  <Paragraphs>193</Paragraphs>
  <Slides>21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32" baseType="lpstr">
      <vt:lpstr>AR Pゴシック体S</vt:lpstr>
      <vt:lpstr>HGP創英角ｺﾞｼｯｸUB</vt:lpstr>
      <vt:lpstr>HGP創英角ﾎﾟｯﾌﾟ体</vt:lpstr>
      <vt:lpstr>HGｺﾞｼｯｸM</vt:lpstr>
      <vt:lpstr>ＭＳ Ｐゴシック</vt:lpstr>
      <vt:lpstr>ＭＳ ゴシック</vt:lpstr>
      <vt:lpstr>Calibri</vt:lpstr>
      <vt:lpstr>Century Gothic</vt:lpstr>
      <vt:lpstr>Verdana</vt:lpstr>
      <vt:lpstr>Wingdings 2</vt:lpstr>
      <vt:lpstr>ネオン</vt:lpstr>
      <vt:lpstr>これで あなたもひとり立ち</vt:lpstr>
      <vt:lpstr>　質問です</vt:lpstr>
      <vt:lpstr>1万円の定期預金。1年後の利息は？</vt:lpstr>
      <vt:lpstr>1万円をカードでキャッシング。 1年後の利息は？</vt:lpstr>
      <vt:lpstr>年利で比較してみよう</vt:lpstr>
      <vt:lpstr>  借りる時は 預ける時の   </vt:lpstr>
      <vt:lpstr>グラフにしてみよう</vt:lpstr>
      <vt:lpstr>金利に制限はない？</vt:lpstr>
      <vt:lpstr>PowerPoint プレゼンテーション</vt:lpstr>
      <vt:lpstr>PowerPoint プレゼンテーション</vt:lpstr>
      <vt:lpstr>PowerPoint プレゼンテーション</vt:lpstr>
      <vt:lpstr>　　ホントに有利？その金利</vt:lpstr>
      <vt:lpstr>PowerPoint プレゼンテーション</vt:lpstr>
      <vt:lpstr>PowerPoint プレゼンテーション</vt:lpstr>
      <vt:lpstr>いつまでも 終わらない借金が あるんだね</vt:lpstr>
      <vt:lpstr>トイチ　</vt:lpstr>
      <vt:lpstr>下のグラフには到底入らない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ワーク9「金利と法律に強くなる」</dc:title>
  <dc:creator>金融広報中央委員会</dc:creator>
  <cp:lastModifiedBy>2016</cp:lastModifiedBy>
  <cp:revision>136</cp:revision>
  <cp:lastPrinted>2021-12-23T03:47:27Z</cp:lastPrinted>
  <dcterms:created xsi:type="dcterms:W3CDTF">2015-05-10T01:00:22Z</dcterms:created>
  <dcterms:modified xsi:type="dcterms:W3CDTF">2024-02-01T01:50:53Z</dcterms:modified>
</cp:coreProperties>
</file>